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4" r:id="rId15"/>
    <p:sldId id="276" r:id="rId16"/>
    <p:sldId id="277" r:id="rId17"/>
    <p:sldId id="280" r:id="rId18"/>
    <p:sldId id="281"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 id="333" r:id="rId70"/>
    <p:sldId id="342" r:id="rId71"/>
    <p:sldId id="343" r:id="rId72"/>
    <p:sldId id="344" r:id="rId73"/>
    <p:sldId id="345" r:id="rId74"/>
    <p:sldId id="346" r:id="rId75"/>
    <p:sldId id="347" r:id="rId76"/>
    <p:sldId id="348" r:id="rId77"/>
    <p:sldId id="349" r:id="rId78"/>
    <p:sldId id="350" r:id="rId79"/>
    <p:sldId id="351" r:id="rId80"/>
    <p:sldId id="352" r:id="rId81"/>
    <p:sldId id="353" r:id="rId82"/>
    <p:sldId id="354" r:id="rId83"/>
    <p:sldId id="355" r:id="rId84"/>
    <p:sldId id="356" r:id="rId85"/>
    <p:sldId id="357" r:id="rId86"/>
    <p:sldId id="358" r:id="rId87"/>
    <p:sldId id="359" r:id="rId88"/>
    <p:sldId id="360" r:id="rId89"/>
    <p:sldId id="361" r:id="rId90"/>
    <p:sldId id="362" r:id="rId9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p:scale>
          <a:sx n="98" d="100"/>
          <a:sy n="98" d="100"/>
        </p:scale>
        <p:origin x="-108"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11/19/2017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11/19/2017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11/19/2017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11/19/2017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11/19/2017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342409" y="1499825"/>
            <a:ext cx="6858000" cy="2318657"/>
          </a:xfrm>
        </p:spPr>
        <p:txBody>
          <a:bodyPr>
            <a:normAutofit fontScale="90000"/>
          </a:bodyPr>
          <a:lstStyle/>
          <a:p>
            <a:pPr algn="ct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3300" smtClean="0">
                <a:solidFill>
                  <a:srgbClr val="00B0F0"/>
                </a:solidFill>
              </a:rPr>
              <a:t>PRIVACY </a:t>
            </a:r>
            <a:r>
              <a:rPr lang="it-IT" altLang="it-IT" sz="3300" smtClean="0">
                <a:solidFill>
                  <a:srgbClr val="00B0F0"/>
                </a:solidFill>
              </a:rPr>
              <a:t>E CONTROLLO </a:t>
            </a:r>
            <a:r>
              <a:rPr lang="it-IT" altLang="it-IT" sz="3300" smtClean="0">
                <a:solidFill>
                  <a:srgbClr val="00B0F0"/>
                </a:solidFill>
              </a:rPr>
              <a:t>NELLA GESTIONE DEL RAPPORTO DI LAVORO </a:t>
            </a:r>
            <a:br>
              <a:rPr lang="it-IT" altLang="it-IT" sz="3300" smtClean="0">
                <a:solidFill>
                  <a:srgbClr val="00B0F0"/>
                </a:solidFill>
              </a:rPr>
            </a:br>
            <a:r>
              <a:rPr lang="it-IT" altLang="it-IT" sz="3300" smtClean="0">
                <a:solidFill>
                  <a:srgbClr val="00B0F0"/>
                </a:solidFill>
              </a:rPr>
              <a:t/>
            </a:r>
            <a:br>
              <a:rPr lang="it-IT" altLang="it-IT" sz="3300" smtClean="0">
                <a:solidFill>
                  <a:srgbClr val="00B0F0"/>
                </a:solidFill>
              </a:rPr>
            </a:br>
            <a:r>
              <a:rPr lang="it-IT" altLang="it-IT" sz="2700" smtClean="0"/>
              <a:t/>
            </a:r>
            <a:br>
              <a:rPr lang="it-IT" altLang="it-IT" sz="2700" smtClean="0"/>
            </a:br>
            <a:endParaRPr lang="it-IT" altLang="it-IT" sz="2700" dirty="0"/>
          </a:p>
        </p:txBody>
      </p:sp>
      <p:sp>
        <p:nvSpPr>
          <p:cNvPr id="3075" name="Rectangle 3"/>
          <p:cNvSpPr>
            <a:spLocks noGrp="1" noChangeArrowheads="1"/>
          </p:cNvSpPr>
          <p:nvPr>
            <p:ph type="subTitle" idx="1"/>
          </p:nvPr>
        </p:nvSpPr>
        <p:spPr>
          <a:xfrm>
            <a:off x="3467100" y="3818481"/>
            <a:ext cx="5257800" cy="1470422"/>
          </a:xfrm>
        </p:spPr>
        <p:txBody>
          <a:bodyPr/>
          <a:lstStyle/>
          <a:p>
            <a:pPr eaLnBrk="1" hangingPunct="1">
              <a:lnSpc>
                <a:spcPct val="80000"/>
              </a:lnSpc>
              <a:spcBef>
                <a:spcPct val="0"/>
              </a:spcBef>
              <a:buClrTx/>
              <a:buFontTx/>
              <a:buNone/>
            </a:pPr>
            <a:r>
              <a:rPr lang="it-IT" altLang="it-IT" sz="1500" smtClean="0"/>
              <a:t>A cura della Dott.ssa Rossella Schiavone </a:t>
            </a:r>
          </a:p>
          <a:p>
            <a:pPr algn="ctr" eaLnBrk="1" hangingPunct="1">
              <a:lnSpc>
                <a:spcPct val="80000"/>
              </a:lnSpc>
              <a:spcBef>
                <a:spcPct val="0"/>
              </a:spcBef>
              <a:buClrTx/>
              <a:buFontTx/>
              <a:buNone/>
            </a:pPr>
            <a:endParaRPr lang="it-IT" altLang="it-IT" sz="1500" smtClean="0"/>
          </a:p>
          <a:p>
            <a:pPr algn="ctr" eaLnBrk="1" hangingPunct="1">
              <a:lnSpc>
                <a:spcPct val="80000"/>
              </a:lnSpc>
              <a:spcBef>
                <a:spcPct val="0"/>
              </a:spcBef>
              <a:buClrTx/>
              <a:buFontTx/>
              <a:buNone/>
            </a:pPr>
            <a:endParaRPr lang="it-IT" altLang="it-IT" sz="1500" smtClean="0"/>
          </a:p>
          <a:p>
            <a:pPr eaLnBrk="1" hangingPunct="1">
              <a:lnSpc>
                <a:spcPct val="80000"/>
              </a:lnSpc>
              <a:spcBef>
                <a:spcPct val="0"/>
              </a:spcBef>
              <a:buClrTx/>
              <a:buFontTx/>
              <a:buNone/>
            </a:pPr>
            <a:r>
              <a:rPr lang="it-IT" altLang="it-IT" sz="1500" smtClean="0"/>
              <a:t>N.B: Le considerazioni fatte nel presente intervento sono frutto esclusivo del pensiero del relatore e non hanno carattere in alcun modo impegnativo per l’Amministrazione di appartenenza</a:t>
            </a:r>
          </a:p>
          <a:p>
            <a:pPr eaLnBrk="1" hangingPunct="1">
              <a:lnSpc>
                <a:spcPct val="80000"/>
              </a:lnSpc>
            </a:pPr>
            <a:endParaRPr lang="it-IT" altLang="it-IT" b="1" smtClean="0"/>
          </a:p>
          <a:p>
            <a:pPr eaLnBrk="1" hangingPunct="1">
              <a:lnSpc>
                <a:spcPct val="80000"/>
              </a:lnSpc>
            </a:pPr>
            <a:endParaRPr lang="it-IT" altLang="it-IT" sz="1200" dirty="0"/>
          </a:p>
        </p:txBody>
      </p:sp>
    </p:spTree>
    <p:extLst>
      <p:ext uri="{BB962C8B-B14F-4D97-AF65-F5344CB8AC3E}">
        <p14:creationId xmlns:p14="http://schemas.microsoft.com/office/powerpoint/2010/main" val="970075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Il trattamento dei dati sensibili</a:t>
            </a:r>
            <a:r>
              <a:rPr lang="it-IT" altLang="it-IT" sz="3000" cap="all" smtClean="0">
                <a:solidFill>
                  <a:srgbClr val="00B0F0"/>
                </a:solidFill>
              </a:rPr>
              <a:t> </a:t>
            </a:r>
            <a:r>
              <a:rPr lang="it-IT" altLang="it-IT" sz="3000" b="1" cap="all" smtClean="0">
                <a:solidFill>
                  <a:srgbClr val="00B0F0"/>
                </a:solidFill>
              </a:rPr>
              <a:t>deve essere</a:t>
            </a:r>
            <a:r>
              <a:rPr lang="it-IT" altLang="it-IT" sz="3000" cap="all" smtClean="0">
                <a:solidFill>
                  <a:srgbClr val="00B0F0"/>
                </a:solidFill>
              </a:rPr>
              <a:t> </a:t>
            </a:r>
            <a:r>
              <a:rPr lang="it-IT" altLang="it-IT" sz="3000" b="1" cap="all" smtClean="0">
                <a:solidFill>
                  <a:srgbClr val="00B0F0"/>
                </a:solidFill>
              </a:rPr>
              <a:t>indispensabile</a:t>
            </a:r>
            <a:r>
              <a:rPr lang="it-IT" altLang="it-IT" sz="3000" cap="all" smtClean="0">
                <a:solidFill>
                  <a:srgbClr val="00B0F0"/>
                </a:solidFill>
              </a:rPr>
              <a:t> </a:t>
            </a:r>
            <a:endParaRPr lang="it-IT" altLang="it-IT" sz="3000" cap="all" dirty="0">
              <a:solidFill>
                <a:srgbClr val="00B0F0"/>
              </a:solidFill>
            </a:endParaRPr>
          </a:p>
        </p:txBody>
      </p:sp>
      <p:sp>
        <p:nvSpPr>
          <p:cNvPr id="12291" name="Rectangle 3"/>
          <p:cNvSpPr>
            <a:spLocks noGrp="1" noChangeArrowheads="1"/>
          </p:cNvSpPr>
          <p:nvPr>
            <p:ph idx="1"/>
          </p:nvPr>
        </p:nvSpPr>
        <p:spPr/>
        <p:txBody>
          <a:bodyPr>
            <a:normAutofit fontScale="92500" lnSpcReduction="20000"/>
          </a:bodyPr>
          <a:lstStyle/>
          <a:p>
            <a:pPr eaLnBrk="1" hangingPunct="1">
              <a:lnSpc>
                <a:spcPct val="80000"/>
              </a:lnSpc>
            </a:pPr>
            <a:endParaRPr lang="it-IT" altLang="it-IT" sz="1275" smtClean="0"/>
          </a:p>
          <a:p>
            <a:pPr eaLnBrk="1" hangingPunct="1">
              <a:lnSpc>
                <a:spcPct val="80000"/>
              </a:lnSpc>
            </a:pPr>
            <a:endParaRPr lang="it-IT" altLang="it-IT" sz="1275" smtClean="0"/>
          </a:p>
          <a:p>
            <a:pPr eaLnBrk="1" hangingPunct="1">
              <a:lnSpc>
                <a:spcPct val="80000"/>
              </a:lnSpc>
            </a:pPr>
            <a:r>
              <a:rPr lang="it-IT" altLang="it-IT" smtClean="0"/>
              <a:t>Per adempiere o per esigere l'adempimento di specifici obblighi o per eseguire specifici compiti previsti dalla normativa comunitaria, da leggi, da regolamenti o da contratti collettivi anche aziendali, in particolare ai fini dell'instaurazione, gestione ed estinzione del rapporto di lavoro, nonché del riconoscimento di agevolazioni ovvero dell'erogazione di contributi, dell'applicazione della normativa in materia di previdenza ed assistenza anche integrativa, o in materia di igiene e sicurezza del lavoro o della popolazione, nonché in materia fiscale, sindacale, di tutela della salute, dell'ordine e della sicurezza pubblica;</a:t>
            </a:r>
          </a:p>
          <a:p>
            <a:pPr eaLnBrk="1" hangingPunct="1">
              <a:lnSpc>
                <a:spcPct val="80000"/>
              </a:lnSpc>
            </a:pPr>
            <a:r>
              <a:rPr lang="it-IT" altLang="it-IT" smtClean="0"/>
              <a:t>Anche fuori dei casi suddetti, in conformità alla legge e per scopi determinati e legittimi, ai fini della tenuta della contabilità o della corresponsione di stipendi, assegni, premi, altri emolumenti, liberalità o benefici accessori;</a:t>
            </a:r>
          </a:p>
          <a:p>
            <a:pPr eaLnBrk="1" hangingPunct="1">
              <a:lnSpc>
                <a:spcPct val="80000"/>
              </a:lnSpc>
            </a:pPr>
            <a:r>
              <a:rPr lang="it-IT" altLang="it-IT" smtClean="0"/>
              <a:t>Per perseguire finalità di salvaguardia della vita o dell'incolumità fisica dell'interessato o di un terzo;</a:t>
            </a:r>
            <a:endParaRPr lang="it-IT" altLang="it-IT" dirty="0"/>
          </a:p>
        </p:txBody>
      </p:sp>
    </p:spTree>
    <p:extLst>
      <p:ext uri="{BB962C8B-B14F-4D97-AF65-F5344CB8AC3E}">
        <p14:creationId xmlns:p14="http://schemas.microsoft.com/office/powerpoint/2010/main" val="1645638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Il trattamento dei dati sensibili</a:t>
            </a:r>
            <a:r>
              <a:rPr lang="it-IT" altLang="it-IT" sz="3000" cap="all" smtClean="0">
                <a:solidFill>
                  <a:srgbClr val="00B0F0"/>
                </a:solidFill>
              </a:rPr>
              <a:t> </a:t>
            </a:r>
            <a:r>
              <a:rPr lang="it-IT" altLang="it-IT" sz="3000" b="1" cap="all" smtClean="0">
                <a:solidFill>
                  <a:srgbClr val="00B0F0"/>
                </a:solidFill>
              </a:rPr>
              <a:t>deve essere</a:t>
            </a:r>
            <a:r>
              <a:rPr lang="it-IT" altLang="it-IT" sz="3000" cap="all" smtClean="0">
                <a:solidFill>
                  <a:srgbClr val="00B0F0"/>
                </a:solidFill>
              </a:rPr>
              <a:t> </a:t>
            </a:r>
            <a:r>
              <a:rPr lang="it-IT" altLang="it-IT" sz="3000" b="1" cap="all" smtClean="0">
                <a:solidFill>
                  <a:srgbClr val="00B0F0"/>
                </a:solidFill>
              </a:rPr>
              <a:t>indispensabile</a:t>
            </a:r>
            <a:endParaRPr lang="it-IT" altLang="it-IT" sz="3000" b="1" cap="all" dirty="0">
              <a:solidFill>
                <a:srgbClr val="00B0F0"/>
              </a:solidFill>
            </a:endParaRPr>
          </a:p>
        </p:txBody>
      </p:sp>
      <p:sp>
        <p:nvSpPr>
          <p:cNvPr id="13315" name="Rectangle 3"/>
          <p:cNvSpPr>
            <a:spLocks noGrp="1" noChangeArrowheads="1"/>
          </p:cNvSpPr>
          <p:nvPr>
            <p:ph idx="1"/>
          </p:nvPr>
        </p:nvSpPr>
        <p:spPr>
          <a:xfrm>
            <a:off x="1371600" y="2286000"/>
            <a:ext cx="9601200" cy="4056434"/>
          </a:xfrm>
        </p:spPr>
        <p:txBody>
          <a:bodyPr>
            <a:normAutofit fontScale="85000" lnSpcReduction="10000"/>
          </a:bodyPr>
          <a:lstStyle/>
          <a:p>
            <a:pPr eaLnBrk="1" hangingPunct="1">
              <a:lnSpc>
                <a:spcPct val="80000"/>
              </a:lnSpc>
            </a:pPr>
            <a:endParaRPr lang="it-IT" altLang="it-IT" sz="1200" dirty="0" smtClean="0"/>
          </a:p>
          <a:p>
            <a:pPr eaLnBrk="1" hangingPunct="1">
              <a:lnSpc>
                <a:spcPct val="80000"/>
              </a:lnSpc>
            </a:pPr>
            <a:r>
              <a:rPr lang="it-IT" altLang="it-IT" dirty="0" smtClean="0"/>
              <a:t>Per far valere o difendere un diritto anche da parte di un terzo in sede giudiziaria, nonché in sede amministrativa o nelle procedure di arbitrato e di conciliazione nei casi previsti dalle leggi, dalla normativa comunitaria, dai regolamenti o dai contratti collettivi, sempre che i dati siano trattati esclusivamente per tali finalità e per il periodo strettamente necessario al loro perseguimento. Qualora i dati siano idonei a rivelare lo stato di salute e la vita sessuale, il diritto da far valere o difendere deve essere di rango pari a quello dell'interessato, ovvero consistente in un diritto della personalità o in un altro diritto o libertà fondamentale e inviolabile;</a:t>
            </a:r>
          </a:p>
          <a:p>
            <a:pPr eaLnBrk="1" hangingPunct="1">
              <a:lnSpc>
                <a:spcPct val="80000"/>
              </a:lnSpc>
            </a:pPr>
            <a:r>
              <a:rPr lang="it-IT" altLang="it-IT" dirty="0" smtClean="0"/>
              <a:t>Per esercitare il diritto di accesso ai documenti amministrativi, nel rispetto di quanto stabilito dalle leggi e dai regolamenti in materia;</a:t>
            </a:r>
          </a:p>
          <a:p>
            <a:pPr eaLnBrk="1" hangingPunct="1">
              <a:lnSpc>
                <a:spcPct val="80000"/>
              </a:lnSpc>
            </a:pPr>
            <a:r>
              <a:rPr lang="it-IT" altLang="it-IT" dirty="0" smtClean="0"/>
              <a:t>Per adempiere ad obblighi derivanti da contratti di assicurazione finalizzati alla copertura dei rischi connessi alla responsabilità del datore di lavoro in materia di igiene e di sicurezza del lavoro e di malattie professionali o per i danni cagionati a terzi nell'esercizio dell'attività lavorativa o professionale;</a:t>
            </a:r>
          </a:p>
          <a:p>
            <a:pPr eaLnBrk="1" hangingPunct="1">
              <a:lnSpc>
                <a:spcPct val="80000"/>
              </a:lnSpc>
            </a:pPr>
            <a:r>
              <a:rPr lang="it-IT" altLang="it-IT" dirty="0" smtClean="0"/>
              <a:t>Per garantire le pari opportunità nel lavoro;</a:t>
            </a:r>
          </a:p>
          <a:p>
            <a:pPr eaLnBrk="1" hangingPunct="1">
              <a:lnSpc>
                <a:spcPct val="80000"/>
              </a:lnSpc>
            </a:pPr>
            <a:r>
              <a:rPr lang="it-IT" altLang="it-IT" dirty="0" smtClean="0"/>
              <a:t>Per perseguire scopi determinati e legittimi individuati dagli statuti di associazioni, organizzazioni, federazioni o confederazioni rappresentative di categorie di datori di lavoro o dai contratti collettivi, in materia di assistenza sindacale ai datori di lavoro.</a:t>
            </a:r>
            <a:endParaRPr lang="it-IT" altLang="it-IT" dirty="0"/>
          </a:p>
        </p:txBody>
      </p:sp>
    </p:spTree>
    <p:extLst>
      <p:ext uri="{BB962C8B-B14F-4D97-AF65-F5344CB8AC3E}">
        <p14:creationId xmlns:p14="http://schemas.microsoft.com/office/powerpoint/2010/main" val="537328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Soggetti</a:t>
            </a:r>
            <a:endParaRPr lang="it-IT" altLang="it-IT" sz="3000" b="1" cap="all" dirty="0">
              <a:solidFill>
                <a:srgbClr val="00B0F0"/>
              </a:solidFill>
            </a:endParaRPr>
          </a:p>
        </p:txBody>
      </p:sp>
      <p:sp>
        <p:nvSpPr>
          <p:cNvPr id="15363" name="Rectangle 3"/>
          <p:cNvSpPr>
            <a:spLocks noGrp="1" noChangeArrowheads="1"/>
          </p:cNvSpPr>
          <p:nvPr>
            <p:ph idx="1"/>
          </p:nvPr>
        </p:nvSpPr>
        <p:spPr/>
        <p:txBody>
          <a:bodyPr/>
          <a:lstStyle/>
          <a:p>
            <a:pPr eaLnBrk="1" hangingPunct="1"/>
            <a:r>
              <a:rPr lang="it-IT" altLang="it-IT" smtClean="0"/>
              <a:t>Titolare del trattamento</a:t>
            </a:r>
          </a:p>
          <a:p>
            <a:pPr eaLnBrk="1" hangingPunct="1"/>
            <a:r>
              <a:rPr lang="it-IT" altLang="it-IT" smtClean="0"/>
              <a:t>Responsabile del trattamento </a:t>
            </a:r>
          </a:p>
          <a:p>
            <a:pPr eaLnBrk="1" hangingPunct="1"/>
            <a:r>
              <a:rPr lang="it-IT" altLang="it-IT" smtClean="0"/>
              <a:t>Incaricati del trattamento </a:t>
            </a:r>
          </a:p>
          <a:p>
            <a:pPr eaLnBrk="1" hangingPunct="1"/>
            <a:r>
              <a:rPr lang="it-IT" altLang="it-IT" smtClean="0"/>
              <a:t>Medico competente</a:t>
            </a:r>
          </a:p>
          <a:p>
            <a:pPr eaLnBrk="1" hangingPunct="1">
              <a:buFont typeface="Wingdings" panose="05000000000000000000" pitchFamily="2" charset="2"/>
              <a:buNone/>
            </a:pPr>
            <a:r>
              <a:rPr lang="it-IT" altLang="it-IT" smtClean="0"/>
              <a:t>Per posta elettronica ed internet:</a:t>
            </a:r>
          </a:p>
          <a:p>
            <a:pPr eaLnBrk="1" hangingPunct="1"/>
            <a:r>
              <a:rPr lang="it-IT" altLang="it-IT" smtClean="0"/>
              <a:t>Incaricati della manutenzione</a:t>
            </a:r>
          </a:p>
          <a:p>
            <a:pPr eaLnBrk="1" hangingPunct="1"/>
            <a:r>
              <a:rPr lang="it-IT" altLang="it-IT" smtClean="0"/>
              <a:t>Amministratori di sistema</a:t>
            </a:r>
            <a:endParaRPr lang="it-IT" altLang="it-IT" dirty="0" smtClean="0"/>
          </a:p>
        </p:txBody>
      </p:sp>
    </p:spTree>
    <p:extLst>
      <p:ext uri="{BB962C8B-B14F-4D97-AF65-F5344CB8AC3E}">
        <p14:creationId xmlns:p14="http://schemas.microsoft.com/office/powerpoint/2010/main" val="3610030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Nomina del responsabile</a:t>
            </a:r>
            <a:endParaRPr lang="it-IT" altLang="it-IT" sz="3000" b="1" cap="all" dirty="0">
              <a:solidFill>
                <a:srgbClr val="00B0F0"/>
              </a:solidFill>
            </a:endParaRPr>
          </a:p>
        </p:txBody>
      </p:sp>
      <p:sp>
        <p:nvSpPr>
          <p:cNvPr id="15363" name="Rectangle 3"/>
          <p:cNvSpPr>
            <a:spLocks noGrp="1" noChangeArrowheads="1"/>
          </p:cNvSpPr>
          <p:nvPr>
            <p:ph idx="1"/>
          </p:nvPr>
        </p:nvSpPr>
        <p:spPr/>
        <p:txBody>
          <a:bodyPr/>
          <a:lstStyle/>
          <a:p>
            <a:pPr eaLnBrk="1" hangingPunct="1"/>
            <a:r>
              <a:rPr lang="it-IT" altLang="it-IT" smtClean="0"/>
              <a:t>Nomina facoltativa - indispensabile per aziende con struttura complessa</a:t>
            </a:r>
          </a:p>
          <a:p>
            <a:pPr eaLnBrk="1" hangingPunct="1"/>
            <a:r>
              <a:rPr lang="it-IT" altLang="it-IT" smtClean="0"/>
              <a:t>Interno o esterno</a:t>
            </a:r>
          </a:p>
          <a:p>
            <a:r>
              <a:rPr lang="it-IT" altLang="it-IT" smtClean="0"/>
              <a:t>Preposto dal titolare al trattamento dei dati personali</a:t>
            </a:r>
          </a:p>
          <a:p>
            <a:r>
              <a:rPr lang="it-IT" altLang="it-IT" smtClean="0"/>
              <a:t>Capacità ed esperienza in materia di privacy </a:t>
            </a:r>
          </a:p>
          <a:p>
            <a:r>
              <a:rPr lang="it-IT" altLang="it-IT" smtClean="0"/>
              <a:t>Direttive in merito a fini, mezzi e modalità di trattamento</a:t>
            </a:r>
          </a:p>
          <a:p>
            <a:r>
              <a:rPr lang="it-IT" altLang="it-IT" smtClean="0"/>
              <a:t>Assegnazione per iscritto  analiticamente</a:t>
            </a:r>
            <a:endParaRPr lang="it-IT" altLang="it-IT" dirty="0" smtClean="0"/>
          </a:p>
        </p:txBody>
      </p:sp>
    </p:spTree>
    <p:extLst>
      <p:ext uri="{BB962C8B-B14F-4D97-AF65-F5344CB8AC3E}">
        <p14:creationId xmlns:p14="http://schemas.microsoft.com/office/powerpoint/2010/main" val="1472688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Nomina dell’incaricato</a:t>
            </a:r>
            <a:endParaRPr lang="it-IT" altLang="it-IT" sz="3000" b="1" cap="all" dirty="0">
              <a:solidFill>
                <a:srgbClr val="00B0F0"/>
              </a:solidFill>
            </a:endParaRPr>
          </a:p>
        </p:txBody>
      </p:sp>
      <p:sp>
        <p:nvSpPr>
          <p:cNvPr id="15363" name="Rectangle 3"/>
          <p:cNvSpPr>
            <a:spLocks noGrp="1" noChangeArrowheads="1"/>
          </p:cNvSpPr>
          <p:nvPr>
            <p:ph idx="1"/>
          </p:nvPr>
        </p:nvSpPr>
        <p:spPr/>
        <p:txBody>
          <a:bodyPr/>
          <a:lstStyle/>
          <a:p>
            <a:pPr eaLnBrk="1" hangingPunct="1"/>
            <a:r>
              <a:rPr lang="it-IT" altLang="it-IT" smtClean="0"/>
              <a:t>Nomina è obbligatoria </a:t>
            </a:r>
          </a:p>
          <a:p>
            <a:pPr eaLnBrk="1" hangingPunct="1"/>
            <a:r>
              <a:rPr lang="it-IT" altLang="it-IT" smtClean="0"/>
              <a:t>Autorizzati a compiere operazioni di trattamento dal titolare o dal responsabile</a:t>
            </a:r>
          </a:p>
          <a:p>
            <a:pPr eaLnBrk="1" hangingPunct="1"/>
            <a:r>
              <a:rPr lang="it-IT" altLang="it-IT" smtClean="0"/>
              <a:t>Persona fisica</a:t>
            </a:r>
          </a:p>
          <a:p>
            <a:pPr eaLnBrk="1" hangingPunct="1"/>
            <a:r>
              <a:rPr lang="it-IT" altLang="it-IT" smtClean="0"/>
              <a:t>Lettera di designazione </a:t>
            </a:r>
          </a:p>
          <a:p>
            <a:pPr eaLnBrk="1" hangingPunct="1"/>
            <a:r>
              <a:rPr lang="it-IT" altLang="it-IT" smtClean="0"/>
              <a:t>Indicazione della categoria dei dati cui hanno accesso</a:t>
            </a:r>
          </a:p>
          <a:p>
            <a:pPr eaLnBrk="1" hangingPunct="1"/>
            <a:r>
              <a:rPr lang="it-IT" altLang="it-IT" smtClean="0"/>
              <a:t>Anche solo addetti ad un’unità organizzativa</a:t>
            </a:r>
            <a:endParaRPr lang="it-IT" altLang="it-IT" dirty="0" smtClean="0"/>
          </a:p>
        </p:txBody>
      </p:sp>
    </p:spTree>
    <p:extLst>
      <p:ext uri="{BB962C8B-B14F-4D97-AF65-F5344CB8AC3E}">
        <p14:creationId xmlns:p14="http://schemas.microsoft.com/office/powerpoint/2010/main" val="1211349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Nomina SANZIONI</a:t>
            </a:r>
            <a:endParaRPr lang="it-IT" altLang="it-IT" sz="3000" b="1" cap="all" dirty="0">
              <a:solidFill>
                <a:srgbClr val="00B0F0"/>
              </a:solidFill>
            </a:endParaRPr>
          </a:p>
        </p:txBody>
      </p:sp>
      <p:sp>
        <p:nvSpPr>
          <p:cNvPr id="15363" name="Rectangle 3"/>
          <p:cNvSpPr>
            <a:spLocks noGrp="1" noChangeArrowheads="1"/>
          </p:cNvSpPr>
          <p:nvPr>
            <p:ph idx="1"/>
          </p:nvPr>
        </p:nvSpPr>
        <p:spPr>
          <a:xfrm>
            <a:off x="2380507" y="2275455"/>
            <a:ext cx="7886700" cy="3659981"/>
          </a:xfrm>
        </p:spPr>
        <p:txBody>
          <a:bodyPr>
            <a:normAutofit fontScale="85000" lnSpcReduction="20000"/>
          </a:bodyPr>
          <a:lstStyle/>
          <a:p>
            <a:r>
              <a:rPr lang="it-IT" altLang="it-IT" smtClean="0"/>
              <a:t>Mancata nomina incaricati: violazione delle misure minime di sicurezza allegato B al Codice Privacy (Disciplinare tecnico in materia di misure minime di sicurezza) che, in diversi punti li cita espressamente</a:t>
            </a:r>
          </a:p>
          <a:p>
            <a:r>
              <a:rPr lang="it-IT" altLang="it-IT" smtClean="0"/>
              <a:t>Art. 162 bis, D.Lgs. n. 196/2003, pari ad una somma che va da diecimila euro a centoventimila euro, con esclusione del pagamento in misura ridotta.</a:t>
            </a:r>
          </a:p>
          <a:p>
            <a:r>
              <a:rPr lang="it-IT" altLang="it-IT" smtClean="0"/>
              <a:t>Art. 164 bis, nei casi di maggiore gravità e, in particolare, di maggiore rilevanza del pregiudizio per uno o più interessati, ovvero quando la violazione coinvolge numerosi interessati, i limiti minimo e massimo della sanziona è applicata in misura pari al doppio.</a:t>
            </a:r>
          </a:p>
          <a:p>
            <a:r>
              <a:rPr lang="it-IT" altLang="it-IT" smtClean="0"/>
              <a:t>Inoltre, la stessa sanzione può essere aumentata fino al quadruplo quando possa risultare inefficace in ragione delle condizioni economiche del contravventore.</a:t>
            </a:r>
          </a:p>
          <a:p>
            <a:r>
              <a:rPr lang="it-IT" altLang="it-IT" smtClean="0"/>
              <a:t>A questa sanzione si aggiunge quella penale dell'arresto sino a due anni stabilita dall’art. 169 del Codice per chiunque il quale, essendovi tenuto, ometta di adottare le misure minime di sicurezza.</a:t>
            </a:r>
          </a:p>
          <a:p>
            <a:endParaRPr lang="it-IT" altLang="it-IT" dirty="0" smtClean="0"/>
          </a:p>
        </p:txBody>
      </p:sp>
    </p:spTree>
    <p:extLst>
      <p:ext uri="{BB962C8B-B14F-4D97-AF65-F5344CB8AC3E}">
        <p14:creationId xmlns:p14="http://schemas.microsoft.com/office/powerpoint/2010/main" val="3505888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Informativa </a:t>
            </a:r>
            <a:endParaRPr lang="it-IT" altLang="it-IT" sz="3000" b="1" cap="all" dirty="0">
              <a:solidFill>
                <a:srgbClr val="00B0F0"/>
              </a:solidFill>
            </a:endParaRPr>
          </a:p>
        </p:txBody>
      </p:sp>
      <p:sp>
        <p:nvSpPr>
          <p:cNvPr id="15363" name="Rectangle 3"/>
          <p:cNvSpPr>
            <a:spLocks noGrp="1" noChangeArrowheads="1"/>
          </p:cNvSpPr>
          <p:nvPr>
            <p:ph idx="1"/>
          </p:nvPr>
        </p:nvSpPr>
        <p:spPr>
          <a:xfrm>
            <a:off x="3776131" y="2441146"/>
            <a:ext cx="6347714" cy="3880773"/>
          </a:xfrm>
        </p:spPr>
        <p:txBody>
          <a:bodyPr>
            <a:normAutofit lnSpcReduction="10000"/>
          </a:bodyPr>
          <a:lstStyle/>
          <a:p>
            <a:pPr eaLnBrk="1" hangingPunct="1"/>
            <a:r>
              <a:rPr lang="it-IT" altLang="it-IT" smtClean="0"/>
              <a:t>Art. 13, D.Lgs. n. 196/2003</a:t>
            </a:r>
          </a:p>
          <a:p>
            <a:pPr eaLnBrk="1" hangingPunct="1"/>
            <a:r>
              <a:rPr lang="it-IT" altLang="it-IT" smtClean="0"/>
              <a:t>Elementi indispensabili</a:t>
            </a:r>
          </a:p>
          <a:p>
            <a:pPr eaLnBrk="1" hangingPunct="1"/>
            <a:r>
              <a:rPr lang="it-IT" altLang="it-IT" smtClean="0"/>
              <a:t>No informativa generica</a:t>
            </a:r>
          </a:p>
          <a:p>
            <a:pPr eaLnBrk="1" hangingPunct="1"/>
            <a:r>
              <a:rPr lang="it-IT" altLang="it-IT" smtClean="0"/>
              <a:t>Raccolta dati c/o interessato: informativa prima di raccolta</a:t>
            </a:r>
          </a:p>
          <a:p>
            <a:pPr eaLnBrk="1" hangingPunct="1"/>
            <a:r>
              <a:rPr lang="it-IT" altLang="it-IT" smtClean="0"/>
              <a:t>Raccolta c/o terzi:  anche successivamente</a:t>
            </a:r>
          </a:p>
          <a:p>
            <a:pPr eaLnBrk="1" hangingPunct="1"/>
            <a:r>
              <a:rPr lang="it-IT" altLang="it-IT" smtClean="0"/>
              <a:t>Curricula spontanei: informativa anche breve al primo contatto ed anche oralmente (finalità del trattamento, soggetti a cui i dati possono essere comunicati, estremi identificativi del titolare del trattamento o del responsabile se designato)</a:t>
            </a:r>
          </a:p>
          <a:p>
            <a:pPr eaLnBrk="1" hangingPunct="1"/>
            <a:endParaRPr lang="it-IT" altLang="it-IT" dirty="0" smtClean="0"/>
          </a:p>
        </p:txBody>
      </p:sp>
    </p:spTree>
    <p:extLst>
      <p:ext uri="{BB962C8B-B14F-4D97-AF65-F5344CB8AC3E}">
        <p14:creationId xmlns:p14="http://schemas.microsoft.com/office/powerpoint/2010/main" val="2338589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Informativa  Sanzioni</a:t>
            </a:r>
            <a:endParaRPr lang="it-IT" altLang="it-IT" sz="3000" b="1" cap="all" dirty="0">
              <a:solidFill>
                <a:srgbClr val="00B0F0"/>
              </a:solidFill>
            </a:endParaRPr>
          </a:p>
        </p:txBody>
      </p:sp>
      <p:sp>
        <p:nvSpPr>
          <p:cNvPr id="15363" name="Rectangle 3"/>
          <p:cNvSpPr>
            <a:spLocks noGrp="1" noChangeArrowheads="1"/>
          </p:cNvSpPr>
          <p:nvPr>
            <p:ph idx="1"/>
          </p:nvPr>
        </p:nvSpPr>
        <p:spPr>
          <a:xfrm>
            <a:off x="2589068" y="2265960"/>
            <a:ext cx="7886700" cy="3587694"/>
          </a:xfrm>
        </p:spPr>
        <p:txBody>
          <a:bodyPr>
            <a:normAutofit fontScale="85000" lnSpcReduction="10000"/>
          </a:bodyPr>
          <a:lstStyle/>
          <a:p>
            <a:endParaRPr lang="it-IT" altLang="it-IT" smtClean="0"/>
          </a:p>
          <a:p>
            <a:r>
              <a:rPr lang="it-IT" altLang="it-IT" smtClean="0"/>
              <a:t>Omessa o inidonea informativa :</a:t>
            </a:r>
          </a:p>
          <a:p>
            <a:pPr lvl="1"/>
            <a:r>
              <a:rPr lang="it-IT" altLang="it-IT" smtClean="0"/>
              <a:t> da 6000 a 36000 </a:t>
            </a:r>
          </a:p>
          <a:p>
            <a:pPr lvl="1"/>
            <a:r>
              <a:rPr lang="it-IT" altLang="it-IT" smtClean="0"/>
              <a:t>Quadruplicata per sanzione inefficace per condizioni economiche</a:t>
            </a:r>
          </a:p>
          <a:p>
            <a:r>
              <a:rPr lang="it-IT" altLang="it-IT" smtClean="0"/>
              <a:t>Se la violazione è di minore gravità, avuto altresì riguardo alla natura anche economica o sociale dell'attività svolta, il limite minimo e massimo stabilito sono applicati in misura pari a due quinti, mentre nei casi di maggiore gravità e, in particolare, di maggiore rilevanza del pregiudizio per uno o più interessati, ovvero quando la violazione coinvolge numerosi interessati, i limiti minimo e massimo della sanzione è applicata in misura pari al doppio.</a:t>
            </a:r>
          </a:p>
          <a:p>
            <a:r>
              <a:rPr lang="it-IT" altLang="it-IT" smtClean="0"/>
              <a:t>Inoltre, la stessa sanzione può essere aumentata fino al quadruplo quando possa risultare inefficace in ragione delle condizioni economiche del contravventore.</a:t>
            </a:r>
          </a:p>
          <a:p>
            <a:pPr eaLnBrk="1" hangingPunct="1"/>
            <a:endParaRPr lang="it-IT" altLang="it-IT" dirty="0" smtClean="0"/>
          </a:p>
        </p:txBody>
      </p:sp>
    </p:spTree>
    <p:extLst>
      <p:ext uri="{BB962C8B-B14F-4D97-AF65-F5344CB8AC3E}">
        <p14:creationId xmlns:p14="http://schemas.microsoft.com/office/powerpoint/2010/main" val="3187168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consenso</a:t>
            </a:r>
            <a:endParaRPr lang="it-IT" altLang="it-IT" sz="3000" b="1" cap="all" dirty="0">
              <a:solidFill>
                <a:srgbClr val="00B0F0"/>
              </a:solidFill>
            </a:endParaRPr>
          </a:p>
        </p:txBody>
      </p:sp>
      <p:sp>
        <p:nvSpPr>
          <p:cNvPr id="15363" name="Rectangle 3"/>
          <p:cNvSpPr>
            <a:spLocks noGrp="1" noChangeArrowheads="1"/>
          </p:cNvSpPr>
          <p:nvPr>
            <p:ph idx="1"/>
          </p:nvPr>
        </p:nvSpPr>
        <p:spPr>
          <a:xfrm>
            <a:off x="3443623" y="2274891"/>
            <a:ext cx="6347714" cy="3880773"/>
          </a:xfrm>
        </p:spPr>
        <p:txBody>
          <a:bodyPr>
            <a:normAutofit fontScale="92500" lnSpcReduction="20000"/>
          </a:bodyPr>
          <a:lstStyle/>
          <a:p>
            <a:r>
              <a:rPr lang="it-IT" altLang="it-IT" smtClean="0"/>
              <a:t>In base a quanto detto il trattamento dei dati del lavoratore da parte del datore di lavoro è lecito e, in linea generale e salvo casi specifici, non necessita di consenso nei casi in cui il trattamento è effettuato per adempiere ad un obbligo previsto dalla legge, da un regolamento o dalla normativa comunitaria.</a:t>
            </a:r>
          </a:p>
          <a:p>
            <a:r>
              <a:rPr lang="it-IT" altLang="it-IT" smtClean="0"/>
              <a:t>Legittimi dubbi sono stati sollevati da diversi autori e da dottrina in merito al fatto che il potere di controllo del lavoratore ed il potere disciplinare che ne consegue, derivino da obblighi di legge, di regolamento o normativa comunitaria.</a:t>
            </a:r>
          </a:p>
          <a:p>
            <a:r>
              <a:rPr lang="it-IT" altLang="it-IT" smtClean="0"/>
              <a:t>Sulla scorta di quanto sopra il consenso non sarebbe necessario se si ritenga che l’esercizio del potere di controllo e disciplinare sia un obbligo di legge; al contrario il consenso sarebbe necessario.</a:t>
            </a:r>
          </a:p>
          <a:p>
            <a:endParaRPr lang="it-IT" altLang="it-IT" dirty="0" smtClean="0"/>
          </a:p>
        </p:txBody>
      </p:sp>
    </p:spTree>
    <p:extLst>
      <p:ext uri="{BB962C8B-B14F-4D97-AF65-F5344CB8AC3E}">
        <p14:creationId xmlns:p14="http://schemas.microsoft.com/office/powerpoint/2010/main" val="2353352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CONSENSO  E TRATTAMENTO ILLECITO Sanzioni</a:t>
            </a:r>
            <a:endParaRPr lang="it-IT" altLang="it-IT" sz="3000" b="1" cap="all" dirty="0">
              <a:solidFill>
                <a:srgbClr val="00B0F0"/>
              </a:solidFill>
            </a:endParaRPr>
          </a:p>
        </p:txBody>
      </p:sp>
      <p:sp>
        <p:nvSpPr>
          <p:cNvPr id="15363" name="Rectangle 3"/>
          <p:cNvSpPr>
            <a:spLocks noGrp="1" noChangeArrowheads="1"/>
          </p:cNvSpPr>
          <p:nvPr>
            <p:ph idx="1"/>
          </p:nvPr>
        </p:nvSpPr>
        <p:spPr>
          <a:xfrm>
            <a:off x="2237145" y="2110902"/>
            <a:ext cx="7886700" cy="4105072"/>
          </a:xfrm>
        </p:spPr>
        <p:txBody>
          <a:bodyPr>
            <a:normAutofit fontScale="85000" lnSpcReduction="20000"/>
          </a:bodyPr>
          <a:lstStyle/>
          <a:p>
            <a:r>
              <a:rPr lang="it-IT" altLang="it-IT" dirty="0" smtClean="0"/>
              <a:t>Trattamento di dati personali effettuato in violazione dell'articolo 23 del Codice è punito con la sanzione amministrativa del pagamento di una somma da diecimila euro a centoventimila euro.</a:t>
            </a:r>
          </a:p>
          <a:p>
            <a:r>
              <a:rPr lang="it-IT" altLang="it-IT" dirty="0" smtClean="0"/>
              <a:t>Trattamento illecito dei dati  (senza consenso o consenso non valido) art. 167:</a:t>
            </a:r>
          </a:p>
          <a:p>
            <a:r>
              <a:rPr lang="it-IT" altLang="it-IT" dirty="0" smtClean="0"/>
              <a:t>Se deriva nocumento: reclusione da 6 a 18/m</a:t>
            </a:r>
          </a:p>
          <a:p>
            <a:r>
              <a:rPr lang="it-IT" altLang="it-IT" dirty="0" smtClean="0"/>
              <a:t>Se fatto consiste in comunicazione o diffusione: reclusione da 6 a 24/m</a:t>
            </a:r>
          </a:p>
          <a:p>
            <a:r>
              <a:rPr lang="it-IT" altLang="it-IT" dirty="0" err="1" smtClean="0"/>
              <a:t>Sogg</a:t>
            </a:r>
            <a:r>
              <a:rPr lang="it-IT" altLang="it-IT" dirty="0" smtClean="0"/>
              <a:t>. attivo: chiunque (titolare, responsabile, incaricato)</a:t>
            </a:r>
          </a:p>
          <a:p>
            <a:r>
              <a:rPr lang="it-IT" altLang="it-IT" dirty="0" smtClean="0"/>
              <a:t>Dolo specifico: volontà di trarre profitto per sé o terzi o provocare danno all’interessato</a:t>
            </a:r>
          </a:p>
          <a:p>
            <a:r>
              <a:rPr lang="it-IT" altLang="it-IT" dirty="0" smtClean="0"/>
              <a:t>Reato di Pericolo effettivo e non presunto</a:t>
            </a:r>
          </a:p>
          <a:p>
            <a:r>
              <a:rPr lang="it-IT" altLang="it-IT" dirty="0" smtClean="0"/>
              <a:t>Art. 162 comma 2- bis - in caso di trattamento di dati personali effettuato in violazione delle disposizioni indicate nell'articolo 167 (ma anche 33 – misure minime)  è, altresì, applicata in sede amministrativa, in ogni caso, la sanzione del pagamento di una somma da diecimila euro a centoventimila euro.</a:t>
            </a:r>
          </a:p>
          <a:p>
            <a:endParaRPr lang="it-IT" altLang="it-IT" dirty="0" smtClean="0"/>
          </a:p>
        </p:txBody>
      </p:sp>
    </p:spTree>
    <p:extLst>
      <p:ext uri="{BB962C8B-B14F-4D97-AF65-F5344CB8AC3E}">
        <p14:creationId xmlns:p14="http://schemas.microsoft.com/office/powerpoint/2010/main" val="1089807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IL TRATTAMENTO DEI DATI</a:t>
            </a:r>
            <a:endParaRPr lang="it-IT" altLang="it-IT" sz="3000" b="1" dirty="0">
              <a:solidFill>
                <a:srgbClr val="00B0F0"/>
              </a:solidFill>
            </a:endParaRPr>
          </a:p>
        </p:txBody>
      </p:sp>
      <p:sp>
        <p:nvSpPr>
          <p:cNvPr id="4099" name="Rectangle 3"/>
          <p:cNvSpPr>
            <a:spLocks noGrp="1" noChangeArrowheads="1"/>
          </p:cNvSpPr>
          <p:nvPr>
            <p:ph idx="1"/>
          </p:nvPr>
        </p:nvSpPr>
        <p:spPr/>
        <p:txBody>
          <a:bodyPr/>
          <a:lstStyle/>
          <a:p>
            <a:pPr eaLnBrk="1" hangingPunct="1">
              <a:lnSpc>
                <a:spcPct val="90000"/>
              </a:lnSpc>
              <a:buFont typeface="Wingdings" panose="05000000000000000000" pitchFamily="2" charset="2"/>
              <a:buNone/>
            </a:pPr>
            <a:endParaRPr lang="it-IT" altLang="it-IT" sz="1950" smtClean="0"/>
          </a:p>
          <a:p>
            <a:pPr eaLnBrk="1" hangingPunct="1">
              <a:lnSpc>
                <a:spcPct val="90000"/>
              </a:lnSpc>
              <a:buFont typeface="Wingdings" panose="05000000000000000000" pitchFamily="2" charset="2"/>
              <a:buNone/>
            </a:pPr>
            <a:r>
              <a:rPr lang="it-IT" altLang="it-IT" sz="1950" smtClean="0"/>
              <a:t>Dati riguardanti i lavoratori:</a:t>
            </a:r>
          </a:p>
          <a:p>
            <a:pPr eaLnBrk="1" hangingPunct="1">
              <a:lnSpc>
                <a:spcPct val="90000"/>
              </a:lnSpc>
            </a:pPr>
            <a:r>
              <a:rPr lang="it-IT" altLang="it-IT" sz="1950" smtClean="0"/>
              <a:t>Dati dei quali è vietata la raccolta (art. 113 del D.Lgs. n. 196/2003  e art. 8 della Legge n. 300/1970)</a:t>
            </a:r>
          </a:p>
          <a:p>
            <a:pPr eaLnBrk="1" hangingPunct="1">
              <a:lnSpc>
                <a:spcPct val="90000"/>
              </a:lnSpc>
            </a:pPr>
            <a:r>
              <a:rPr lang="it-IT" altLang="it-IT" sz="1950" smtClean="0"/>
              <a:t>Altri dati </a:t>
            </a:r>
          </a:p>
          <a:p>
            <a:pPr eaLnBrk="1" hangingPunct="1">
              <a:lnSpc>
                <a:spcPct val="90000"/>
              </a:lnSpc>
              <a:buFont typeface="Wingdings" panose="05000000000000000000" pitchFamily="2" charset="2"/>
              <a:buNone/>
            </a:pPr>
            <a:r>
              <a:rPr lang="it-IT" altLang="it-IT" sz="1950" smtClean="0"/>
              <a:t>Linee guida del Garante per la Privacy in materia di trattamento di dati personali di lavoratori per finalità di gestione del rapporto di lavoro alle dipendenze di datori di lavoro privati </a:t>
            </a:r>
          </a:p>
          <a:p>
            <a:pPr eaLnBrk="1" hangingPunct="1">
              <a:lnSpc>
                <a:spcPct val="90000"/>
              </a:lnSpc>
              <a:buFont typeface="Wingdings" panose="05000000000000000000" pitchFamily="2" charset="2"/>
              <a:buNone/>
            </a:pPr>
            <a:endParaRPr lang="it-IT" altLang="it-IT" sz="1950" dirty="0"/>
          </a:p>
        </p:txBody>
      </p:sp>
    </p:spTree>
    <p:extLst>
      <p:ext uri="{BB962C8B-B14F-4D97-AF65-F5344CB8AC3E}">
        <p14:creationId xmlns:p14="http://schemas.microsoft.com/office/powerpoint/2010/main" val="1772524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RISARCIMENTO DEL DANNO</a:t>
            </a:r>
            <a:endParaRPr lang="it-IT" altLang="it-IT" sz="3000" b="1" cap="all" dirty="0">
              <a:solidFill>
                <a:srgbClr val="00B0F0"/>
              </a:solidFill>
            </a:endParaRPr>
          </a:p>
        </p:txBody>
      </p:sp>
      <p:sp>
        <p:nvSpPr>
          <p:cNvPr id="15363" name="Rectangle 3"/>
          <p:cNvSpPr>
            <a:spLocks noGrp="1" noChangeArrowheads="1"/>
          </p:cNvSpPr>
          <p:nvPr>
            <p:ph idx="1"/>
          </p:nvPr>
        </p:nvSpPr>
        <p:spPr>
          <a:xfrm>
            <a:off x="2203277" y="2446318"/>
            <a:ext cx="7886700" cy="3714750"/>
          </a:xfrm>
        </p:spPr>
        <p:txBody>
          <a:bodyPr>
            <a:normAutofit fontScale="77500" lnSpcReduction="20000"/>
          </a:bodyPr>
          <a:lstStyle/>
          <a:p>
            <a:r>
              <a:rPr lang="it-IT" altLang="it-IT" smtClean="0"/>
              <a:t>obbligo del risarcimento ai sensi dell’art. 2050 c.c. in caso di danno cagionato per effetto del trattamento dei dati personali</a:t>
            </a:r>
          </a:p>
          <a:p>
            <a:r>
              <a:rPr lang="it-IT" altLang="it-IT" smtClean="0"/>
              <a:t>Il danno non patrimoniale è risarcibile anche in caso di violazione dell’art. 11, D.Lgs. n. 196/2003, ovvero nel caso in cui i dati personali oggetto di trattamento non siano:</a:t>
            </a:r>
          </a:p>
          <a:p>
            <a:pPr lvl="1"/>
            <a:r>
              <a:rPr lang="it-IT" altLang="it-IT" smtClean="0"/>
              <a:t>trattati in modo lecito e secondo correttezza;</a:t>
            </a:r>
          </a:p>
          <a:p>
            <a:pPr lvl="1"/>
            <a:r>
              <a:rPr lang="it-IT" altLang="it-IT" smtClean="0"/>
              <a:t>raccolti e registrati per scopi determinati, espliciti e legittimi, ed utilizzati in altre operazioni del trattamento in termini compatibili con tali scopi;</a:t>
            </a:r>
          </a:p>
          <a:p>
            <a:pPr lvl="1"/>
            <a:r>
              <a:rPr lang="it-IT" altLang="it-IT" smtClean="0"/>
              <a:t>esatti e, se necessario, aggiornati;</a:t>
            </a:r>
          </a:p>
          <a:p>
            <a:pPr lvl="1"/>
            <a:r>
              <a:rPr lang="it-IT" altLang="it-IT" smtClean="0"/>
              <a:t>pertinenti, completi e non eccedenti rispetto alle finalità per le quali sono raccolti o successivamente trattati;</a:t>
            </a:r>
          </a:p>
          <a:p>
            <a:pPr lvl="1"/>
            <a:r>
              <a:rPr lang="it-IT" altLang="it-IT" smtClean="0"/>
              <a:t>conservati in una forma che consenta l'identificazione dell'interessato per un periodo di tempo non superiore a quello necessario agli scopi per i quali essi sono stati raccolti o successivamente trattati.</a:t>
            </a:r>
          </a:p>
          <a:p>
            <a:r>
              <a:rPr lang="it-IT" altLang="it-IT" smtClean="0"/>
              <a:t>Inoltre, i dati personali trattati in violazione della disciplina rilevante in materia di trattamento dei dati personali non possono essere utilizzati.</a:t>
            </a:r>
          </a:p>
          <a:p>
            <a:endParaRPr lang="it-IT" altLang="it-IT" dirty="0" smtClean="0"/>
          </a:p>
        </p:txBody>
      </p:sp>
    </p:spTree>
    <p:extLst>
      <p:ext uri="{BB962C8B-B14F-4D97-AF65-F5344CB8AC3E}">
        <p14:creationId xmlns:p14="http://schemas.microsoft.com/office/powerpoint/2010/main" val="2440018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Diritti dei lavoratori</a:t>
            </a:r>
            <a:endParaRPr lang="it-IT" altLang="it-IT" sz="3000" b="1" cap="all" dirty="0">
              <a:solidFill>
                <a:srgbClr val="00B0F0"/>
              </a:solidFill>
            </a:endParaRPr>
          </a:p>
        </p:txBody>
      </p:sp>
      <p:sp>
        <p:nvSpPr>
          <p:cNvPr id="16387" name="Rectangle 3"/>
          <p:cNvSpPr>
            <a:spLocks noGrp="1" noChangeArrowheads="1"/>
          </p:cNvSpPr>
          <p:nvPr>
            <p:ph idx="1"/>
          </p:nvPr>
        </p:nvSpPr>
        <p:spPr/>
        <p:txBody>
          <a:bodyPr/>
          <a:lstStyle/>
          <a:p>
            <a:pPr eaLnBrk="1" hangingPunct="1">
              <a:lnSpc>
                <a:spcPct val="80000"/>
              </a:lnSpc>
              <a:buFont typeface="Wingdings" panose="05000000000000000000" pitchFamily="2" charset="2"/>
              <a:buNone/>
            </a:pPr>
            <a:r>
              <a:rPr lang="it-IT" altLang="it-IT" sz="1950" smtClean="0"/>
              <a:t>Art. 7 del D.Lgs. n. 196/2003 </a:t>
            </a:r>
          </a:p>
          <a:p>
            <a:pPr eaLnBrk="1" hangingPunct="1">
              <a:lnSpc>
                <a:spcPct val="80000"/>
              </a:lnSpc>
            </a:pPr>
            <a:r>
              <a:rPr lang="it-IT" altLang="it-IT" sz="1950" smtClean="0"/>
              <a:t>Diritto di accesso</a:t>
            </a:r>
          </a:p>
          <a:p>
            <a:pPr eaLnBrk="1" hangingPunct="1">
              <a:lnSpc>
                <a:spcPct val="80000"/>
              </a:lnSpc>
            </a:pPr>
            <a:r>
              <a:rPr lang="it-IT" altLang="it-IT" sz="1950" smtClean="0"/>
              <a:t>Aggiornamento</a:t>
            </a:r>
          </a:p>
          <a:p>
            <a:pPr eaLnBrk="1" hangingPunct="1">
              <a:lnSpc>
                <a:spcPct val="80000"/>
              </a:lnSpc>
            </a:pPr>
            <a:r>
              <a:rPr lang="it-IT" altLang="it-IT" sz="1950" smtClean="0"/>
              <a:t>Rettifica</a:t>
            </a:r>
          </a:p>
          <a:p>
            <a:pPr eaLnBrk="1" hangingPunct="1">
              <a:lnSpc>
                <a:spcPct val="80000"/>
              </a:lnSpc>
            </a:pPr>
            <a:r>
              <a:rPr lang="it-IT" altLang="it-IT" sz="1950" smtClean="0"/>
              <a:t>Cancellazione</a:t>
            </a:r>
          </a:p>
          <a:p>
            <a:pPr eaLnBrk="1" hangingPunct="1">
              <a:lnSpc>
                <a:spcPct val="80000"/>
              </a:lnSpc>
            </a:pPr>
            <a:r>
              <a:rPr lang="it-IT" altLang="it-IT" sz="1950" smtClean="0"/>
              <a:t>Blocco</a:t>
            </a:r>
          </a:p>
          <a:p>
            <a:pPr eaLnBrk="1" hangingPunct="1">
              <a:lnSpc>
                <a:spcPct val="80000"/>
              </a:lnSpc>
            </a:pPr>
            <a:r>
              <a:rPr lang="it-IT" altLang="it-IT" sz="1950" smtClean="0"/>
              <a:t>Opposizione </a:t>
            </a:r>
          </a:p>
          <a:p>
            <a:pPr eaLnBrk="1" hangingPunct="1">
              <a:lnSpc>
                <a:spcPct val="80000"/>
              </a:lnSpc>
              <a:buFont typeface="Wingdings" panose="05000000000000000000" pitchFamily="2" charset="2"/>
              <a:buNone/>
            </a:pPr>
            <a:r>
              <a:rPr lang="it-IT" altLang="it-IT" sz="1950" smtClean="0"/>
              <a:t>Esercizio dei diritti art. 8, D.Lgs. n. 196/2003</a:t>
            </a:r>
          </a:p>
          <a:p>
            <a:pPr eaLnBrk="1" hangingPunct="1">
              <a:lnSpc>
                <a:spcPct val="80000"/>
              </a:lnSpc>
              <a:buFont typeface="Wingdings" panose="05000000000000000000" pitchFamily="2" charset="2"/>
              <a:buNone/>
            </a:pPr>
            <a:r>
              <a:rPr lang="it-IT" altLang="it-IT" sz="1950" smtClean="0"/>
              <a:t>Casi in cui è esclusa la richiesta con riferimento al rapporto di lavoro.</a:t>
            </a:r>
            <a:endParaRPr lang="it-IT" altLang="it-IT" sz="1950" dirty="0"/>
          </a:p>
        </p:txBody>
      </p:sp>
    </p:spTree>
    <p:extLst>
      <p:ext uri="{BB962C8B-B14F-4D97-AF65-F5344CB8AC3E}">
        <p14:creationId xmlns:p14="http://schemas.microsoft.com/office/powerpoint/2010/main" val="1938313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Tutela nella fase preassuntiva</a:t>
            </a:r>
            <a:endParaRPr lang="it-IT" altLang="it-IT" sz="3000" b="1" cap="all" dirty="0">
              <a:solidFill>
                <a:srgbClr val="00B0F0"/>
              </a:solidFill>
            </a:endParaRPr>
          </a:p>
        </p:txBody>
      </p:sp>
      <p:sp>
        <p:nvSpPr>
          <p:cNvPr id="17411" name="Rectangle 3"/>
          <p:cNvSpPr>
            <a:spLocks noGrp="1" noChangeArrowheads="1"/>
          </p:cNvSpPr>
          <p:nvPr>
            <p:ph idx="1"/>
          </p:nvPr>
        </p:nvSpPr>
        <p:spPr>
          <a:xfrm>
            <a:off x="3776132" y="2462646"/>
            <a:ext cx="6000750" cy="3003290"/>
          </a:xfrm>
        </p:spPr>
        <p:txBody>
          <a:bodyPr>
            <a:normAutofit lnSpcReduction="10000"/>
          </a:bodyPr>
          <a:lstStyle/>
          <a:p>
            <a:pPr eaLnBrk="1" hangingPunct="1">
              <a:lnSpc>
                <a:spcPct val="80000"/>
              </a:lnSpc>
            </a:pPr>
            <a:r>
              <a:rPr lang="it-IT" altLang="it-IT" smtClean="0"/>
              <a:t>Divieto di indagini - art. 8, Legge n. 300/1970 </a:t>
            </a:r>
          </a:p>
          <a:p>
            <a:pPr eaLnBrk="1" hangingPunct="1">
              <a:lnSpc>
                <a:spcPct val="80000"/>
              </a:lnSpc>
            </a:pPr>
            <a:r>
              <a:rPr lang="it-IT" altLang="it-IT" smtClean="0"/>
              <a:t>Clausole di concorso che vietano un titolo superiore </a:t>
            </a:r>
          </a:p>
          <a:p>
            <a:pPr eaLnBrk="1" hangingPunct="1">
              <a:lnSpc>
                <a:spcPct val="80000"/>
              </a:lnSpc>
            </a:pPr>
            <a:r>
              <a:rPr lang="it-IT" altLang="it-IT" smtClean="0"/>
              <a:t>Reticenza sul possesso si un titolo superiore </a:t>
            </a:r>
          </a:p>
          <a:p>
            <a:pPr eaLnBrk="1" hangingPunct="1">
              <a:lnSpc>
                <a:spcPct val="80000"/>
              </a:lnSpc>
            </a:pPr>
            <a:r>
              <a:rPr lang="it-IT" altLang="it-IT" smtClean="0"/>
              <a:t>Concorsi ed esistenza o meno di vincoli di parentela </a:t>
            </a:r>
          </a:p>
          <a:p>
            <a:pPr eaLnBrk="1" hangingPunct="1">
              <a:lnSpc>
                <a:spcPct val="80000"/>
              </a:lnSpc>
            </a:pPr>
            <a:r>
              <a:rPr lang="it-IT" altLang="it-IT" smtClean="0"/>
              <a:t>Residenza nel comune di destinazione </a:t>
            </a:r>
          </a:p>
          <a:p>
            <a:pPr eaLnBrk="1" hangingPunct="1">
              <a:lnSpc>
                <a:spcPct val="80000"/>
              </a:lnSpc>
            </a:pPr>
            <a:r>
              <a:rPr lang="it-IT" altLang="it-IT" smtClean="0"/>
              <a:t>Comportamenti privati di pubblico dominio </a:t>
            </a:r>
          </a:p>
          <a:p>
            <a:pPr eaLnBrk="1" hangingPunct="1">
              <a:lnSpc>
                <a:spcPct val="80000"/>
              </a:lnSpc>
            </a:pPr>
            <a:r>
              <a:rPr lang="it-IT" altLang="it-IT" smtClean="0"/>
              <a:t>Orientamento religioso e politico </a:t>
            </a:r>
            <a:endParaRPr lang="it-IT" altLang="it-IT" dirty="0"/>
          </a:p>
        </p:txBody>
      </p:sp>
    </p:spTree>
    <p:extLst>
      <p:ext uri="{BB962C8B-B14F-4D97-AF65-F5344CB8AC3E}">
        <p14:creationId xmlns:p14="http://schemas.microsoft.com/office/powerpoint/2010/main" val="35491953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QUESTIONARI PER SELEZIONE</a:t>
            </a:r>
            <a:endParaRPr lang="it-IT" altLang="it-IT" sz="3000" b="1" dirty="0">
              <a:solidFill>
                <a:srgbClr val="00B0F0"/>
              </a:solidFill>
            </a:endParaRPr>
          </a:p>
        </p:txBody>
      </p:sp>
      <p:sp>
        <p:nvSpPr>
          <p:cNvPr id="18435" name="Rectangle 3"/>
          <p:cNvSpPr>
            <a:spLocks noGrp="1" noChangeArrowheads="1"/>
          </p:cNvSpPr>
          <p:nvPr>
            <p:ph idx="1"/>
          </p:nvPr>
        </p:nvSpPr>
        <p:spPr>
          <a:xfrm>
            <a:off x="2169268" y="2451537"/>
            <a:ext cx="7954578" cy="3880773"/>
          </a:xfrm>
        </p:spPr>
        <p:txBody>
          <a:bodyPr>
            <a:normAutofit fontScale="92500" lnSpcReduction="20000"/>
          </a:bodyPr>
          <a:lstStyle/>
          <a:p>
            <a:pPr eaLnBrk="1" hangingPunct="1">
              <a:lnSpc>
                <a:spcPct val="80000"/>
              </a:lnSpc>
            </a:pPr>
            <a:r>
              <a:rPr lang="it-IT" altLang="it-IT" dirty="0" smtClean="0"/>
              <a:t>vietato raccogliere informazioni sulla vita privata e sulla dignità della persona </a:t>
            </a:r>
          </a:p>
          <a:p>
            <a:pPr eaLnBrk="1" hangingPunct="1">
              <a:lnSpc>
                <a:spcPct val="80000"/>
              </a:lnSpc>
            </a:pPr>
            <a:r>
              <a:rPr lang="it-IT" altLang="it-IT" dirty="0" smtClean="0"/>
              <a:t>CONSENSO?</a:t>
            </a:r>
          </a:p>
          <a:p>
            <a:pPr eaLnBrk="1" hangingPunct="1">
              <a:lnSpc>
                <a:spcPct val="80000"/>
              </a:lnSpc>
            </a:pPr>
            <a:r>
              <a:rPr lang="it-IT" altLang="it-IT" dirty="0" smtClean="0"/>
              <a:t>rapporti affettivi </a:t>
            </a:r>
          </a:p>
          <a:p>
            <a:pPr eaLnBrk="1" hangingPunct="1">
              <a:lnSpc>
                <a:spcPct val="80000"/>
              </a:lnSpc>
            </a:pPr>
            <a:r>
              <a:rPr lang="it-IT" altLang="it-IT" dirty="0" smtClean="0"/>
              <a:t>vita sessuale </a:t>
            </a:r>
          </a:p>
          <a:p>
            <a:pPr eaLnBrk="1" hangingPunct="1">
              <a:lnSpc>
                <a:spcPct val="80000"/>
              </a:lnSpc>
            </a:pPr>
            <a:r>
              <a:rPr lang="it-IT" altLang="it-IT" dirty="0" smtClean="0"/>
              <a:t>condizioni di salute psico-fisica </a:t>
            </a:r>
          </a:p>
          <a:p>
            <a:pPr eaLnBrk="1" hangingPunct="1">
              <a:lnSpc>
                <a:spcPct val="80000"/>
              </a:lnSpc>
            </a:pPr>
            <a:r>
              <a:rPr lang="it-IT" altLang="it-IT" dirty="0" smtClean="0"/>
              <a:t>interruzioni della gravidanza </a:t>
            </a:r>
          </a:p>
          <a:p>
            <a:pPr eaLnBrk="1" hangingPunct="1">
              <a:lnSpc>
                <a:spcPct val="80000"/>
              </a:lnSpc>
            </a:pPr>
            <a:r>
              <a:rPr lang="it-IT" altLang="it-IT" dirty="0" smtClean="0"/>
              <a:t>abitudini personali relative al fumo, al consumo di alcolici o di droghe ovvero inerenti alle abitudini alimentari</a:t>
            </a:r>
          </a:p>
          <a:p>
            <a:pPr eaLnBrk="1" hangingPunct="1">
              <a:lnSpc>
                <a:spcPct val="80000"/>
              </a:lnSpc>
            </a:pPr>
            <a:r>
              <a:rPr lang="it-IT" altLang="it-IT" dirty="0" smtClean="0"/>
              <a:t>tentativi di suicidio </a:t>
            </a:r>
          </a:p>
          <a:p>
            <a:pPr eaLnBrk="1" hangingPunct="1">
              <a:lnSpc>
                <a:spcPct val="80000"/>
              </a:lnSpc>
            </a:pPr>
            <a:r>
              <a:rPr lang="it-IT" altLang="it-IT" dirty="0" smtClean="0"/>
              <a:t>precedenti giudiziari</a:t>
            </a:r>
          </a:p>
          <a:p>
            <a:pPr eaLnBrk="1" hangingPunct="1">
              <a:lnSpc>
                <a:spcPct val="80000"/>
              </a:lnSpc>
            </a:pPr>
            <a:r>
              <a:rPr lang="it-IT" altLang="it-IT" dirty="0" smtClean="0"/>
              <a:t>Posizione della giurisprudenza (Pretura di Milano, 7 febbraio 1974 )</a:t>
            </a:r>
            <a:endParaRPr lang="it-IT" altLang="it-IT" dirty="0"/>
          </a:p>
        </p:txBody>
      </p:sp>
    </p:spTree>
    <p:extLst>
      <p:ext uri="{BB962C8B-B14F-4D97-AF65-F5344CB8AC3E}">
        <p14:creationId xmlns:p14="http://schemas.microsoft.com/office/powerpoint/2010/main" val="38242017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CURRICULA</a:t>
            </a:r>
            <a:endParaRPr lang="it-IT" altLang="it-IT" sz="3000" b="1" dirty="0">
              <a:solidFill>
                <a:srgbClr val="00B0F0"/>
              </a:solidFill>
            </a:endParaRPr>
          </a:p>
        </p:txBody>
      </p:sp>
      <p:sp>
        <p:nvSpPr>
          <p:cNvPr id="19459" name="Rectangle 3"/>
          <p:cNvSpPr>
            <a:spLocks noGrp="1" noChangeArrowheads="1"/>
          </p:cNvSpPr>
          <p:nvPr>
            <p:ph idx="1"/>
          </p:nvPr>
        </p:nvSpPr>
        <p:spPr>
          <a:xfrm>
            <a:off x="3198560" y="2405820"/>
            <a:ext cx="7325915" cy="3309938"/>
          </a:xfrm>
        </p:spPr>
        <p:txBody>
          <a:bodyPr>
            <a:normAutofit/>
          </a:bodyPr>
          <a:lstStyle/>
          <a:p>
            <a:pPr eaLnBrk="1" hangingPunct="1">
              <a:lnSpc>
                <a:spcPct val="90000"/>
              </a:lnSpc>
            </a:pPr>
            <a:r>
              <a:rPr lang="it-IT" altLang="it-IT" smtClean="0"/>
              <a:t>I curricula inviati spontaneamente </a:t>
            </a:r>
          </a:p>
          <a:p>
            <a:pPr eaLnBrk="1" hangingPunct="1">
              <a:lnSpc>
                <a:spcPct val="90000"/>
              </a:lnSpc>
            </a:pPr>
            <a:r>
              <a:rPr lang="it-IT" altLang="it-IT" smtClean="0"/>
              <a:t>I curricula sollecitati da annunci </a:t>
            </a:r>
          </a:p>
          <a:p>
            <a:pPr eaLnBrk="1" hangingPunct="1">
              <a:lnSpc>
                <a:spcPct val="90000"/>
              </a:lnSpc>
            </a:pPr>
            <a:r>
              <a:rPr lang="it-IT" altLang="it-IT" smtClean="0"/>
              <a:t>I curricula raccolti per via telefonica o per posta elettronica </a:t>
            </a:r>
          </a:p>
          <a:p>
            <a:pPr eaLnBrk="1" hangingPunct="1">
              <a:lnSpc>
                <a:spcPct val="90000"/>
              </a:lnSpc>
            </a:pPr>
            <a:r>
              <a:rPr lang="it-IT" altLang="it-IT" smtClean="0"/>
              <a:t>I curricula inviati a mezzo posta o fax </a:t>
            </a:r>
          </a:p>
          <a:p>
            <a:pPr eaLnBrk="1" hangingPunct="1">
              <a:lnSpc>
                <a:spcPct val="90000"/>
              </a:lnSpc>
            </a:pPr>
            <a:r>
              <a:rPr lang="it-IT" altLang="it-IT" smtClean="0"/>
              <a:t>L’informativa che va data ai candidati </a:t>
            </a:r>
          </a:p>
          <a:p>
            <a:pPr eaLnBrk="1" hangingPunct="1">
              <a:lnSpc>
                <a:spcPct val="90000"/>
              </a:lnSpc>
            </a:pPr>
            <a:r>
              <a:rPr lang="it-IT" altLang="it-IT" smtClean="0"/>
              <a:t>Diritti relativi al proprio curriculum </a:t>
            </a:r>
          </a:p>
          <a:p>
            <a:pPr eaLnBrk="1" hangingPunct="1">
              <a:lnSpc>
                <a:spcPct val="90000"/>
              </a:lnSpc>
            </a:pPr>
            <a:r>
              <a:rPr lang="it-IT" altLang="it-IT" smtClean="0"/>
              <a:t>Rapporto tra normativa sulla privacy e diritto di accesso al curriculum presentato per partecipare ad una selezione </a:t>
            </a:r>
            <a:endParaRPr lang="it-IT" altLang="it-IT" dirty="0"/>
          </a:p>
        </p:txBody>
      </p:sp>
    </p:spTree>
    <p:extLst>
      <p:ext uri="{BB962C8B-B14F-4D97-AF65-F5344CB8AC3E}">
        <p14:creationId xmlns:p14="http://schemas.microsoft.com/office/powerpoint/2010/main" val="4036080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it-IT" altLang="it-IT" b="1" smtClean="0">
                <a:solidFill>
                  <a:srgbClr val="00B0F0"/>
                </a:solidFill>
              </a:rPr>
              <a:t/>
            </a:r>
            <a:br>
              <a:rPr lang="it-IT" altLang="it-IT" b="1" smtClean="0">
                <a:solidFill>
                  <a:srgbClr val="00B0F0"/>
                </a:solidFill>
              </a:rPr>
            </a:br>
            <a:r>
              <a:rPr lang="it-IT" altLang="it-IT" sz="3200" b="1" smtClean="0">
                <a:solidFill>
                  <a:srgbClr val="00B0F0"/>
                </a:solidFill>
              </a:rPr>
              <a:t>TEST ATTITUDINALI</a:t>
            </a:r>
            <a:endParaRPr lang="it-IT" altLang="it-IT" sz="3200" b="1" dirty="0">
              <a:solidFill>
                <a:srgbClr val="00B0F0"/>
              </a:solidFill>
            </a:endParaRPr>
          </a:p>
        </p:txBody>
      </p:sp>
      <p:sp>
        <p:nvSpPr>
          <p:cNvPr id="20483" name="Rectangle 3"/>
          <p:cNvSpPr>
            <a:spLocks noGrp="1" noChangeArrowheads="1"/>
          </p:cNvSpPr>
          <p:nvPr>
            <p:ph idx="1"/>
          </p:nvPr>
        </p:nvSpPr>
        <p:spPr>
          <a:xfrm>
            <a:off x="3869650" y="2441146"/>
            <a:ext cx="6347714" cy="2754310"/>
          </a:xfrm>
        </p:spPr>
        <p:txBody>
          <a:bodyPr>
            <a:normAutofit/>
          </a:bodyPr>
          <a:lstStyle/>
          <a:p>
            <a:pPr eaLnBrk="1" hangingPunct="1">
              <a:lnSpc>
                <a:spcPct val="90000"/>
              </a:lnSpc>
            </a:pPr>
            <a:r>
              <a:rPr lang="it-IT" altLang="it-IT" smtClean="0"/>
              <a:t>Indicazioni del garante per la predisposizione dei test attitudinali da sottoporre ai dipendenti</a:t>
            </a:r>
          </a:p>
          <a:p>
            <a:pPr eaLnBrk="1" hangingPunct="1">
              <a:lnSpc>
                <a:spcPct val="90000"/>
              </a:lnSpc>
            </a:pPr>
            <a:r>
              <a:rPr lang="it-IT" altLang="it-IT" smtClean="0"/>
              <a:t>Legittimità dei test attitudinali</a:t>
            </a:r>
          </a:p>
          <a:p>
            <a:pPr eaLnBrk="1" hangingPunct="1">
              <a:lnSpc>
                <a:spcPct val="90000"/>
              </a:lnSpc>
            </a:pPr>
            <a:r>
              <a:rPr lang="it-IT" altLang="it-IT" smtClean="0"/>
              <a:t>I test che non rispondono alle esigenze dell’azienda </a:t>
            </a:r>
          </a:p>
          <a:p>
            <a:pPr eaLnBrk="1" hangingPunct="1">
              <a:lnSpc>
                <a:spcPct val="90000"/>
              </a:lnSpc>
            </a:pPr>
            <a:r>
              <a:rPr lang="it-IT" altLang="it-IT" smtClean="0"/>
              <a:t>I test attitudinali degli steward </a:t>
            </a:r>
          </a:p>
          <a:p>
            <a:pPr eaLnBrk="1" hangingPunct="1">
              <a:lnSpc>
                <a:spcPct val="90000"/>
              </a:lnSpc>
            </a:pPr>
            <a:r>
              <a:rPr lang="it-IT" altLang="it-IT" smtClean="0"/>
              <a:t>Accesso alle relazioni attitudinali </a:t>
            </a:r>
            <a:endParaRPr lang="it-IT" altLang="it-IT" dirty="0"/>
          </a:p>
        </p:txBody>
      </p:sp>
    </p:spTree>
    <p:extLst>
      <p:ext uri="{BB962C8B-B14F-4D97-AF65-F5344CB8AC3E}">
        <p14:creationId xmlns:p14="http://schemas.microsoft.com/office/powerpoint/2010/main" val="28699104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TEST ATTITUDINALI</a:t>
            </a:r>
            <a:br>
              <a:rPr lang="it-IT" altLang="it-IT" sz="3000" b="1" smtClean="0">
                <a:solidFill>
                  <a:srgbClr val="00B0F0"/>
                </a:solidFill>
              </a:rPr>
            </a:br>
            <a:r>
              <a:rPr lang="it-IT" altLang="it-IT" sz="3000" b="1" cap="all" smtClean="0">
                <a:solidFill>
                  <a:srgbClr val="00B0F0"/>
                </a:solidFill>
              </a:rPr>
              <a:t>Indicazioni del Garante</a:t>
            </a:r>
            <a:endParaRPr lang="it-IT" altLang="it-IT" sz="3000" b="1" cap="all" dirty="0">
              <a:solidFill>
                <a:srgbClr val="00B0F0"/>
              </a:solidFill>
            </a:endParaRPr>
          </a:p>
        </p:txBody>
      </p:sp>
      <p:sp>
        <p:nvSpPr>
          <p:cNvPr id="21507" name="Rectangle 3"/>
          <p:cNvSpPr>
            <a:spLocks noGrp="1" noChangeArrowheads="1"/>
          </p:cNvSpPr>
          <p:nvPr>
            <p:ph idx="1"/>
          </p:nvPr>
        </p:nvSpPr>
        <p:spPr/>
        <p:txBody>
          <a:bodyPr>
            <a:normAutofit/>
          </a:bodyPr>
          <a:lstStyle/>
          <a:p>
            <a:pPr eaLnBrk="1" hangingPunct="1">
              <a:lnSpc>
                <a:spcPct val="80000"/>
              </a:lnSpc>
            </a:pPr>
            <a:endParaRPr lang="it-IT" altLang="it-IT" sz="1575" b="1" smtClean="0"/>
          </a:p>
          <a:p>
            <a:pPr eaLnBrk="1" hangingPunct="1">
              <a:lnSpc>
                <a:spcPct val="80000"/>
              </a:lnSpc>
            </a:pPr>
            <a:r>
              <a:rPr lang="it-IT" altLang="it-IT" smtClean="0"/>
              <a:t>Adeguata informativa;</a:t>
            </a:r>
          </a:p>
          <a:p>
            <a:pPr eaLnBrk="1" hangingPunct="1">
              <a:lnSpc>
                <a:spcPct val="80000"/>
              </a:lnSpc>
            </a:pPr>
            <a:r>
              <a:rPr lang="it-IT" altLang="it-IT" smtClean="0"/>
              <a:t>Risposta è obbligatoria o facoltativa?</a:t>
            </a:r>
          </a:p>
          <a:p>
            <a:pPr eaLnBrk="1" hangingPunct="1">
              <a:lnSpc>
                <a:spcPct val="80000"/>
              </a:lnSpc>
            </a:pPr>
            <a:r>
              <a:rPr lang="it-IT" altLang="it-IT" smtClean="0"/>
              <a:t>Conseguenze della mancata risposta; </a:t>
            </a:r>
          </a:p>
          <a:p>
            <a:pPr eaLnBrk="1" hangingPunct="1">
              <a:lnSpc>
                <a:spcPct val="80000"/>
              </a:lnSpc>
            </a:pPr>
            <a:r>
              <a:rPr lang="it-IT" altLang="it-IT" smtClean="0"/>
              <a:t>Indicazione degli soggetti esterni che collaborano alla messa a punto dei test e alla successiva elaborazione delle risposte, e che possono quindi avere accesso ai dati; </a:t>
            </a:r>
          </a:p>
          <a:p>
            <a:pPr eaLnBrk="1" hangingPunct="1">
              <a:lnSpc>
                <a:spcPct val="80000"/>
              </a:lnSpc>
            </a:pPr>
            <a:r>
              <a:rPr lang="it-IT" altLang="it-IT" smtClean="0"/>
              <a:t>I dati richiesti devono essere pertinenti alle finalità per le quali sono raccolti; </a:t>
            </a:r>
          </a:p>
          <a:p>
            <a:pPr eaLnBrk="1" hangingPunct="1">
              <a:lnSpc>
                <a:spcPct val="80000"/>
              </a:lnSpc>
            </a:pPr>
            <a:r>
              <a:rPr lang="it-IT" altLang="it-IT" smtClean="0"/>
              <a:t>Libertà del lavoratore di non manifestare le proprie opinioni politico-sindacali;</a:t>
            </a:r>
          </a:p>
          <a:p>
            <a:pPr eaLnBrk="1" hangingPunct="1">
              <a:lnSpc>
                <a:spcPct val="80000"/>
              </a:lnSpc>
            </a:pPr>
            <a:r>
              <a:rPr lang="it-IT" altLang="it-IT" smtClean="0"/>
              <a:t>Quando è necessario o opportuno raccogliere valutazioni sulla gestione dell’ente o dell’impresa, i dati devono essere richiesti in forma anonima.</a:t>
            </a:r>
            <a:endParaRPr lang="it-IT" altLang="it-IT" dirty="0"/>
          </a:p>
        </p:txBody>
      </p:sp>
    </p:spTree>
    <p:extLst>
      <p:ext uri="{BB962C8B-B14F-4D97-AF65-F5344CB8AC3E}">
        <p14:creationId xmlns:p14="http://schemas.microsoft.com/office/powerpoint/2010/main" val="2926429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VALUTAZIONI DEI DIPENDENTI</a:t>
            </a:r>
            <a:endParaRPr lang="it-IT" altLang="it-IT" sz="3000" b="1" dirty="0">
              <a:solidFill>
                <a:srgbClr val="00B0F0"/>
              </a:solidFill>
            </a:endParaRPr>
          </a:p>
        </p:txBody>
      </p:sp>
      <p:sp>
        <p:nvSpPr>
          <p:cNvPr id="22531" name="Rectangle 3"/>
          <p:cNvSpPr>
            <a:spLocks noGrp="1" noChangeArrowheads="1"/>
          </p:cNvSpPr>
          <p:nvPr>
            <p:ph idx="1"/>
          </p:nvPr>
        </p:nvSpPr>
        <p:spPr>
          <a:xfrm>
            <a:off x="3044757" y="2472318"/>
            <a:ext cx="7079088" cy="3880773"/>
          </a:xfrm>
        </p:spPr>
        <p:txBody>
          <a:bodyPr>
            <a:normAutofit/>
          </a:bodyPr>
          <a:lstStyle/>
          <a:p>
            <a:pPr eaLnBrk="1" hangingPunct="1">
              <a:lnSpc>
                <a:spcPct val="90000"/>
              </a:lnSpc>
            </a:pPr>
            <a:endParaRPr lang="it-IT" altLang="it-IT" sz="1500" b="1" dirty="0" smtClean="0"/>
          </a:p>
          <a:p>
            <a:pPr eaLnBrk="1" hangingPunct="1">
              <a:lnSpc>
                <a:spcPct val="90000"/>
              </a:lnSpc>
            </a:pPr>
            <a:r>
              <a:rPr lang="it-IT" altLang="it-IT" dirty="0" smtClean="0"/>
              <a:t>valutazioni chiare e comprensibili</a:t>
            </a:r>
          </a:p>
          <a:p>
            <a:pPr eaLnBrk="1" hangingPunct="1">
              <a:lnSpc>
                <a:spcPct val="90000"/>
              </a:lnSpc>
            </a:pPr>
            <a:r>
              <a:rPr lang="it-IT" altLang="it-IT" dirty="0" smtClean="0"/>
              <a:t>le valutazioni sono sottratte al diritto di rettifica ed integrazione</a:t>
            </a:r>
          </a:p>
          <a:p>
            <a:pPr eaLnBrk="1" hangingPunct="1">
              <a:lnSpc>
                <a:spcPct val="90000"/>
              </a:lnSpc>
            </a:pPr>
            <a:r>
              <a:rPr lang="it-IT" altLang="it-IT" dirty="0" smtClean="0"/>
              <a:t>sottratto il diritto di accesso alle valutazioni che si inseriscono all’interno di un processo decisionale datoriale </a:t>
            </a:r>
          </a:p>
          <a:p>
            <a:pPr eaLnBrk="1" hangingPunct="1">
              <a:lnSpc>
                <a:spcPct val="90000"/>
              </a:lnSpc>
            </a:pPr>
            <a:r>
              <a:rPr lang="it-IT" altLang="it-IT" dirty="0" smtClean="0"/>
              <a:t>modalità di consegna delle schede individuali di valutazione </a:t>
            </a:r>
          </a:p>
          <a:p>
            <a:pPr eaLnBrk="1" hangingPunct="1">
              <a:lnSpc>
                <a:spcPct val="90000"/>
              </a:lnSpc>
            </a:pPr>
            <a:r>
              <a:rPr lang="it-IT" altLang="it-IT" dirty="0" smtClean="0"/>
              <a:t>trattamento di dati personali connesso ad un sistema di valutazione dei dipendenti </a:t>
            </a:r>
            <a:endParaRPr lang="it-IT" altLang="it-IT" dirty="0"/>
          </a:p>
        </p:txBody>
      </p:sp>
    </p:spTree>
    <p:extLst>
      <p:ext uri="{BB962C8B-B14F-4D97-AF65-F5344CB8AC3E}">
        <p14:creationId xmlns:p14="http://schemas.microsoft.com/office/powerpoint/2010/main" val="31128743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MALATTIA, INFORTUNIO, MALATTIA PROFESSIONALE</a:t>
            </a:r>
            <a:endParaRPr lang="it-IT" altLang="it-IT" sz="3000" b="1" dirty="0">
              <a:solidFill>
                <a:srgbClr val="00B0F0"/>
              </a:solidFill>
            </a:endParaRPr>
          </a:p>
        </p:txBody>
      </p:sp>
      <p:sp>
        <p:nvSpPr>
          <p:cNvPr id="23555" name="Rectangle 3"/>
          <p:cNvSpPr>
            <a:spLocks noGrp="1" noChangeArrowheads="1"/>
          </p:cNvSpPr>
          <p:nvPr>
            <p:ph idx="1"/>
          </p:nvPr>
        </p:nvSpPr>
        <p:spPr>
          <a:xfrm>
            <a:off x="3233699" y="2712028"/>
            <a:ext cx="6890147" cy="3417094"/>
          </a:xfrm>
        </p:spPr>
        <p:txBody>
          <a:bodyPr>
            <a:normAutofit fontScale="92500" lnSpcReduction="10000"/>
          </a:bodyPr>
          <a:lstStyle/>
          <a:p>
            <a:pPr eaLnBrk="1" hangingPunct="1">
              <a:lnSpc>
                <a:spcPct val="90000"/>
              </a:lnSpc>
            </a:pPr>
            <a:endParaRPr lang="it-IT" altLang="it-IT" dirty="0" smtClean="0"/>
          </a:p>
          <a:p>
            <a:pPr eaLnBrk="1" hangingPunct="1">
              <a:lnSpc>
                <a:spcPct val="90000"/>
              </a:lnSpc>
            </a:pPr>
            <a:r>
              <a:rPr lang="it-IT" altLang="it-IT" dirty="0" smtClean="0"/>
              <a:t>autorizzazione a trattare i dati sensibili </a:t>
            </a:r>
          </a:p>
          <a:p>
            <a:pPr eaLnBrk="1" hangingPunct="1">
              <a:lnSpc>
                <a:spcPct val="90000"/>
              </a:lnSpc>
            </a:pPr>
            <a:r>
              <a:rPr lang="it-IT" altLang="it-IT" dirty="0" smtClean="0"/>
              <a:t>l’assenza per malattia </a:t>
            </a:r>
          </a:p>
          <a:p>
            <a:pPr eaLnBrk="1" hangingPunct="1">
              <a:lnSpc>
                <a:spcPct val="90000"/>
              </a:lnSpc>
            </a:pPr>
            <a:r>
              <a:rPr lang="it-IT" altLang="it-IT" dirty="0" smtClean="0"/>
              <a:t>assenteismo e non veritiera certificazione</a:t>
            </a:r>
          </a:p>
          <a:p>
            <a:pPr eaLnBrk="1" hangingPunct="1">
              <a:lnSpc>
                <a:spcPct val="90000"/>
              </a:lnSpc>
            </a:pPr>
            <a:r>
              <a:rPr lang="it-IT" altLang="it-IT" dirty="0" smtClean="0"/>
              <a:t>infortunio e malattia professionale </a:t>
            </a:r>
          </a:p>
          <a:p>
            <a:pPr eaLnBrk="1" hangingPunct="1">
              <a:lnSpc>
                <a:spcPct val="90000"/>
              </a:lnSpc>
            </a:pPr>
            <a:r>
              <a:rPr lang="it-IT" altLang="it-IT" dirty="0" smtClean="0"/>
              <a:t>la denuncia </a:t>
            </a:r>
            <a:r>
              <a:rPr lang="it-IT" altLang="it-IT" dirty="0" err="1" smtClean="0"/>
              <a:t>all’inail</a:t>
            </a:r>
            <a:r>
              <a:rPr lang="it-IT" altLang="it-IT" dirty="0" smtClean="0"/>
              <a:t> da parte del medico </a:t>
            </a:r>
          </a:p>
          <a:p>
            <a:pPr eaLnBrk="1" hangingPunct="1">
              <a:lnSpc>
                <a:spcPct val="90000"/>
              </a:lnSpc>
            </a:pPr>
            <a:r>
              <a:rPr lang="it-IT" altLang="it-IT" dirty="0" smtClean="0"/>
              <a:t>l’accesso ai dati del fascicolo </a:t>
            </a:r>
            <a:r>
              <a:rPr lang="it-IT" altLang="it-IT" dirty="0" err="1" smtClean="0"/>
              <a:t>inail</a:t>
            </a:r>
            <a:r>
              <a:rPr lang="it-IT" altLang="it-IT" dirty="0" smtClean="0"/>
              <a:t> </a:t>
            </a:r>
          </a:p>
          <a:p>
            <a:pPr eaLnBrk="1" hangingPunct="1">
              <a:lnSpc>
                <a:spcPct val="90000"/>
              </a:lnSpc>
            </a:pPr>
            <a:r>
              <a:rPr lang="it-IT" altLang="it-IT" dirty="0" smtClean="0"/>
              <a:t>altre informazioni relative alla salute (l.104/92, l. n. 68/99, </a:t>
            </a:r>
            <a:r>
              <a:rPr lang="it-IT" altLang="it-IT" dirty="0" err="1" smtClean="0"/>
              <a:t>ecc</a:t>
            </a:r>
            <a:r>
              <a:rPr lang="it-IT" altLang="it-IT" dirty="0" smtClean="0"/>
              <a:t>)</a:t>
            </a:r>
            <a:endParaRPr lang="it-IT" altLang="it-IT" dirty="0"/>
          </a:p>
        </p:txBody>
      </p:sp>
    </p:spTree>
    <p:extLst>
      <p:ext uri="{BB962C8B-B14F-4D97-AF65-F5344CB8AC3E}">
        <p14:creationId xmlns:p14="http://schemas.microsoft.com/office/powerpoint/2010/main" val="259699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MISURE DI SICUREZZA</a:t>
            </a:r>
            <a:endParaRPr lang="it-IT" altLang="it-IT" sz="3000" b="1" dirty="0">
              <a:solidFill>
                <a:srgbClr val="00B0F0"/>
              </a:solidFill>
            </a:endParaRPr>
          </a:p>
        </p:txBody>
      </p:sp>
      <p:sp>
        <p:nvSpPr>
          <p:cNvPr id="23555" name="Rectangle 3"/>
          <p:cNvSpPr>
            <a:spLocks noGrp="1" noChangeArrowheads="1"/>
          </p:cNvSpPr>
          <p:nvPr>
            <p:ph idx="1"/>
          </p:nvPr>
        </p:nvSpPr>
        <p:spPr>
          <a:xfrm>
            <a:off x="1945532" y="2320884"/>
            <a:ext cx="8051283" cy="3735502"/>
          </a:xfrm>
        </p:spPr>
        <p:txBody>
          <a:bodyPr>
            <a:normAutofit fontScale="85000" lnSpcReduction="10000"/>
          </a:bodyPr>
          <a:lstStyle/>
          <a:p>
            <a:pPr eaLnBrk="1" hangingPunct="1">
              <a:lnSpc>
                <a:spcPct val="90000"/>
              </a:lnSpc>
            </a:pPr>
            <a:endParaRPr lang="it-IT" altLang="it-IT" dirty="0" smtClean="0"/>
          </a:p>
          <a:p>
            <a:r>
              <a:rPr lang="it-IT" altLang="it-IT" dirty="0" smtClean="0"/>
              <a:t>Linee guida sul trattamento di dati personali dei lavoratori privati del 23 novembre 2006</a:t>
            </a:r>
          </a:p>
          <a:p>
            <a:r>
              <a:rPr lang="it-IT" altLang="it-IT" dirty="0" smtClean="0"/>
              <a:t>titolare del trattamento deve adottare ogni misura di sicurezza, anche minima, prescritta dal Codice a protezione dei dati personali dei dipendenti comunque trattati nell'ambito del rapporto di lavoro, ponendo particolare attenzione all'eventuale natura sensibile dei medesimi (art. 31 ss. e  Allegato B al Codice)</a:t>
            </a:r>
          </a:p>
          <a:p>
            <a:r>
              <a:rPr lang="it-IT" altLang="it-IT" dirty="0" smtClean="0"/>
              <a:t>informazioni vanno conservate separatamente da ogni altro dato personale dell'interessato</a:t>
            </a:r>
          </a:p>
          <a:p>
            <a:r>
              <a:rPr lang="it-IT" altLang="it-IT" dirty="0" smtClean="0"/>
              <a:t>Se lavoratori producono spontaneamente certificati medici su modulistica in cui sia indicata anche la diagnosi, il datore non può, comunque, utilizzare ulteriormente tali informazioni e deve adottare gli opportuni accorgimenti per non rendere visibili le diagnosi contenute nei certificati </a:t>
            </a:r>
            <a:endParaRPr lang="it-IT" altLang="it-IT" dirty="0"/>
          </a:p>
        </p:txBody>
      </p:sp>
    </p:spTree>
    <p:extLst>
      <p:ext uri="{BB962C8B-B14F-4D97-AF65-F5344CB8AC3E}">
        <p14:creationId xmlns:p14="http://schemas.microsoft.com/office/powerpoint/2010/main" val="2275658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PRINCIPALI TIPOLOGIE DI DATI TRATTATI</a:t>
            </a:r>
            <a:r>
              <a:rPr lang="it-IT" altLang="it-IT" sz="2550" smtClean="0"/>
              <a:t> </a:t>
            </a:r>
            <a:endParaRPr lang="it-IT" altLang="it-IT" sz="2550" dirty="0"/>
          </a:p>
        </p:txBody>
      </p:sp>
      <p:sp>
        <p:nvSpPr>
          <p:cNvPr id="5123" name="Rectangle 3"/>
          <p:cNvSpPr>
            <a:spLocks noGrp="1" noChangeArrowheads="1"/>
          </p:cNvSpPr>
          <p:nvPr>
            <p:ph idx="1"/>
          </p:nvPr>
        </p:nvSpPr>
        <p:spPr/>
        <p:txBody>
          <a:bodyPr/>
          <a:lstStyle/>
          <a:p>
            <a:pPr eaLnBrk="1" hangingPunct="1">
              <a:lnSpc>
                <a:spcPct val="90000"/>
              </a:lnSpc>
            </a:pPr>
            <a:endParaRPr lang="it-IT" altLang="it-IT" smtClean="0"/>
          </a:p>
          <a:p>
            <a:pPr eaLnBrk="1" hangingPunct="1">
              <a:lnSpc>
                <a:spcPct val="90000"/>
              </a:lnSpc>
            </a:pPr>
            <a:r>
              <a:rPr lang="it-IT" altLang="it-IT" smtClean="0"/>
              <a:t>Dati anagrafici di lavoratori (assunti o cessati dal servizio), dati biometrici, fotografie e dati sensibili riferiti anche a terzi, idonei in particolare a rivelare il credo religioso o l’adesione a sindacati; </a:t>
            </a:r>
          </a:p>
          <a:p>
            <a:pPr eaLnBrk="1" hangingPunct="1">
              <a:lnSpc>
                <a:spcPct val="90000"/>
              </a:lnSpc>
            </a:pPr>
            <a:r>
              <a:rPr lang="it-IT" altLang="it-IT" smtClean="0"/>
              <a:t>Dati idonei a rivelare lo stato di salute contenuti in certificati medici o in altra documentazione prodotta per giustificare le assenze dal lavoro o per fruire di particolari permessi e benefici previsti anche nei contratti collettivi;</a:t>
            </a:r>
          </a:p>
          <a:p>
            <a:pPr eaLnBrk="1" hangingPunct="1">
              <a:lnSpc>
                <a:spcPct val="90000"/>
              </a:lnSpc>
            </a:pPr>
            <a:r>
              <a:rPr lang="it-IT" altLang="it-IT" smtClean="0"/>
              <a:t>Informazioni più strettamente connesse allo svolgimento dell'attività lavorativa.</a:t>
            </a:r>
            <a:endParaRPr lang="it-IT" altLang="it-IT" dirty="0"/>
          </a:p>
        </p:txBody>
      </p:sp>
    </p:spTree>
    <p:extLst>
      <p:ext uri="{BB962C8B-B14F-4D97-AF65-F5344CB8AC3E}">
        <p14:creationId xmlns:p14="http://schemas.microsoft.com/office/powerpoint/2010/main" val="5823730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CEDOLINI PAGA E STRAORDINARIO</a:t>
            </a:r>
            <a:endParaRPr lang="it-IT" altLang="it-IT" sz="3000" b="1" dirty="0">
              <a:solidFill>
                <a:srgbClr val="00B0F0"/>
              </a:solidFill>
            </a:endParaRPr>
          </a:p>
        </p:txBody>
      </p:sp>
      <p:sp>
        <p:nvSpPr>
          <p:cNvPr id="34819" name="Rectangle 3"/>
          <p:cNvSpPr>
            <a:spLocks noGrp="1" noChangeArrowheads="1"/>
          </p:cNvSpPr>
          <p:nvPr>
            <p:ph idx="1"/>
          </p:nvPr>
        </p:nvSpPr>
        <p:spPr>
          <a:xfrm>
            <a:off x="3869650" y="2420364"/>
            <a:ext cx="6347714" cy="3880773"/>
          </a:xfrm>
        </p:spPr>
        <p:txBody>
          <a:bodyPr/>
          <a:lstStyle/>
          <a:p>
            <a:pPr eaLnBrk="1" hangingPunct="1">
              <a:lnSpc>
                <a:spcPct val="90000"/>
              </a:lnSpc>
            </a:pPr>
            <a:endParaRPr lang="it-IT" altLang="it-IT" b="1" smtClean="0"/>
          </a:p>
          <a:p>
            <a:pPr eaLnBrk="1" hangingPunct="1">
              <a:lnSpc>
                <a:spcPct val="90000"/>
              </a:lnSpc>
            </a:pPr>
            <a:r>
              <a:rPr lang="it-IT" altLang="it-IT" smtClean="0"/>
              <a:t>Dati personali di cui alcuni sensibili</a:t>
            </a:r>
          </a:p>
          <a:p>
            <a:pPr eaLnBrk="1" hangingPunct="1">
              <a:lnSpc>
                <a:spcPct val="90000"/>
              </a:lnSpc>
            </a:pPr>
            <a:r>
              <a:rPr lang="it-IT" altLang="it-IT" smtClean="0"/>
              <a:t>Cautele indicate dal garante</a:t>
            </a:r>
          </a:p>
          <a:p>
            <a:pPr eaLnBrk="1" hangingPunct="1">
              <a:lnSpc>
                <a:spcPct val="90000"/>
              </a:lnSpc>
            </a:pPr>
            <a:r>
              <a:rPr lang="it-IT" altLang="it-IT" smtClean="0"/>
              <a:t>Diciture particolari</a:t>
            </a:r>
          </a:p>
          <a:p>
            <a:pPr eaLnBrk="1" hangingPunct="1">
              <a:lnSpc>
                <a:spcPct val="90000"/>
              </a:lnSpc>
            </a:pPr>
            <a:r>
              <a:rPr lang="it-IT" altLang="it-IT" smtClean="0"/>
              <a:t>Informazioni sullo straordinario alle organizzazioni sindacali</a:t>
            </a:r>
          </a:p>
          <a:p>
            <a:pPr eaLnBrk="1" hangingPunct="1">
              <a:lnSpc>
                <a:spcPct val="90000"/>
              </a:lnSpc>
            </a:pPr>
            <a:r>
              <a:rPr lang="it-IT" altLang="it-IT" smtClean="0"/>
              <a:t>Importanza della previsione del ccnl</a:t>
            </a:r>
          </a:p>
          <a:p>
            <a:pPr eaLnBrk="1" hangingPunct="1">
              <a:lnSpc>
                <a:spcPct val="90000"/>
              </a:lnSpc>
            </a:pPr>
            <a:endParaRPr lang="it-IT" altLang="it-IT" b="1" dirty="0" smtClean="0"/>
          </a:p>
        </p:txBody>
      </p:sp>
    </p:spTree>
    <p:extLst>
      <p:ext uri="{BB962C8B-B14F-4D97-AF65-F5344CB8AC3E}">
        <p14:creationId xmlns:p14="http://schemas.microsoft.com/office/powerpoint/2010/main" val="4339692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VERIFICA ISPETTIVA E DICHIARAZIONI DEI LAVORATORI</a:t>
            </a:r>
            <a:endParaRPr lang="it-IT" altLang="it-IT" sz="3000" b="1" dirty="0">
              <a:solidFill>
                <a:srgbClr val="00B0F0"/>
              </a:solidFill>
            </a:endParaRPr>
          </a:p>
        </p:txBody>
      </p:sp>
      <p:sp>
        <p:nvSpPr>
          <p:cNvPr id="35843" name="Rectangle 3"/>
          <p:cNvSpPr>
            <a:spLocks noGrp="1" noChangeArrowheads="1"/>
          </p:cNvSpPr>
          <p:nvPr>
            <p:ph idx="1"/>
          </p:nvPr>
        </p:nvSpPr>
        <p:spPr>
          <a:xfrm>
            <a:off x="2441643" y="2607400"/>
            <a:ext cx="7682203" cy="3880773"/>
          </a:xfrm>
        </p:spPr>
        <p:txBody>
          <a:bodyPr>
            <a:normAutofit/>
          </a:bodyPr>
          <a:lstStyle/>
          <a:p>
            <a:pPr eaLnBrk="1" hangingPunct="1">
              <a:lnSpc>
                <a:spcPct val="80000"/>
              </a:lnSpc>
            </a:pPr>
            <a:r>
              <a:rPr lang="it-IT" altLang="it-IT" dirty="0" smtClean="0"/>
              <a:t>Diritto di difesa </a:t>
            </a:r>
          </a:p>
          <a:p>
            <a:pPr eaLnBrk="1" hangingPunct="1">
              <a:lnSpc>
                <a:spcPct val="80000"/>
              </a:lnSpc>
            </a:pPr>
            <a:r>
              <a:rPr lang="it-IT" altLang="it-IT" dirty="0" smtClean="0"/>
              <a:t>Diritto di accesso </a:t>
            </a:r>
          </a:p>
          <a:p>
            <a:pPr eaLnBrk="1" hangingPunct="1">
              <a:lnSpc>
                <a:spcPct val="80000"/>
              </a:lnSpc>
            </a:pPr>
            <a:r>
              <a:rPr lang="it-IT" altLang="it-IT" dirty="0" smtClean="0"/>
              <a:t>Circolare del ministero del lavoro  n. 22/1999</a:t>
            </a:r>
          </a:p>
          <a:p>
            <a:pPr eaLnBrk="1" hangingPunct="1">
              <a:lnSpc>
                <a:spcPct val="80000"/>
              </a:lnSpc>
            </a:pPr>
            <a:r>
              <a:rPr lang="it-IT" altLang="it-IT" dirty="0" smtClean="0"/>
              <a:t>DM n. 757/1994 </a:t>
            </a:r>
          </a:p>
          <a:p>
            <a:pPr eaLnBrk="1" hangingPunct="1">
              <a:lnSpc>
                <a:spcPct val="80000"/>
              </a:lnSpc>
            </a:pPr>
            <a:r>
              <a:rPr lang="it-IT" altLang="it-IT" dirty="0" smtClean="0"/>
              <a:t>Codice di comportamento </a:t>
            </a:r>
          </a:p>
          <a:p>
            <a:pPr eaLnBrk="1" hangingPunct="1">
              <a:lnSpc>
                <a:spcPct val="80000"/>
              </a:lnSpc>
            </a:pPr>
            <a:r>
              <a:rPr lang="it-IT" altLang="it-IT" dirty="0" smtClean="0"/>
              <a:t>I diversi orientamenti giurisprudenziali </a:t>
            </a:r>
          </a:p>
          <a:p>
            <a:pPr eaLnBrk="1" hangingPunct="1">
              <a:lnSpc>
                <a:spcPct val="80000"/>
              </a:lnSpc>
            </a:pPr>
            <a:r>
              <a:rPr lang="it-IT" altLang="it-IT" dirty="0" smtClean="0"/>
              <a:t>L’interesse pubblico alla regolarità dei rapporti di lavoro</a:t>
            </a:r>
          </a:p>
          <a:p>
            <a:pPr>
              <a:lnSpc>
                <a:spcPct val="80000"/>
              </a:lnSpc>
            </a:pPr>
            <a:r>
              <a:rPr lang="it-IT" altLang="it-IT" dirty="0" smtClean="0"/>
              <a:t>Le ultime istruzioni  ministeriali (</a:t>
            </a:r>
            <a:r>
              <a:rPr lang="it-IT" altLang="it-IT" dirty="0" err="1" smtClean="0"/>
              <a:t>circ</a:t>
            </a:r>
            <a:r>
              <a:rPr lang="it-IT" altLang="it-IT" dirty="0" smtClean="0"/>
              <a:t> 43/2013 e nota </a:t>
            </a:r>
            <a:r>
              <a:rPr lang="it-IT" altLang="it-IT" dirty="0" err="1" smtClean="0"/>
              <a:t>prot</a:t>
            </a:r>
            <a:r>
              <a:rPr lang="it-IT" altLang="it-IT" dirty="0" smtClean="0"/>
              <a:t>. n. 8051 del 2 maggio 2014)</a:t>
            </a:r>
            <a:endParaRPr lang="it-IT" altLang="it-IT" dirty="0"/>
          </a:p>
        </p:txBody>
      </p:sp>
    </p:spTree>
    <p:extLst>
      <p:ext uri="{BB962C8B-B14F-4D97-AF65-F5344CB8AC3E}">
        <p14:creationId xmlns:p14="http://schemas.microsoft.com/office/powerpoint/2010/main" val="37270226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CARTELLINI IDENTIFICATIVI</a:t>
            </a:r>
            <a:endParaRPr lang="it-IT" altLang="it-IT" sz="3000" b="1" dirty="0">
              <a:solidFill>
                <a:srgbClr val="00B0F0"/>
              </a:solidFill>
            </a:endParaRPr>
          </a:p>
        </p:txBody>
      </p:sp>
      <p:sp>
        <p:nvSpPr>
          <p:cNvPr id="36867" name="Rectangle 3"/>
          <p:cNvSpPr>
            <a:spLocks noGrp="1" noChangeArrowheads="1"/>
          </p:cNvSpPr>
          <p:nvPr>
            <p:ph idx="1"/>
          </p:nvPr>
        </p:nvSpPr>
        <p:spPr/>
        <p:txBody>
          <a:bodyPr/>
          <a:lstStyle/>
          <a:p>
            <a:pPr marL="0" indent="0">
              <a:buNone/>
            </a:pPr>
            <a:endParaRPr lang="it-IT" altLang="it-IT" b="1" smtClean="0"/>
          </a:p>
          <a:p>
            <a:pPr eaLnBrk="1" hangingPunct="1"/>
            <a:r>
              <a:rPr lang="it-IT" altLang="it-IT" smtClean="0"/>
              <a:t>Rapporto con il pubblico</a:t>
            </a:r>
          </a:p>
          <a:p>
            <a:pPr eaLnBrk="1" hangingPunct="1"/>
            <a:r>
              <a:rPr lang="it-IT" altLang="it-IT" smtClean="0"/>
              <a:t>Appalto e subappalto</a:t>
            </a:r>
          </a:p>
          <a:p>
            <a:pPr eaLnBrk="1" hangingPunct="1"/>
            <a:r>
              <a:rPr lang="it-IT" altLang="it-IT" smtClean="0"/>
              <a:t>Ministero del lavoro risposta all’interpello n. 41/2008 </a:t>
            </a:r>
          </a:p>
          <a:p>
            <a:pPr eaLnBrk="1" hangingPunct="1"/>
            <a:r>
              <a:rPr lang="it-IT" altLang="it-IT" smtClean="0"/>
              <a:t>Interesse pubblico della tutela della sicurezza dei lavoratori </a:t>
            </a:r>
            <a:endParaRPr lang="it-IT" altLang="it-IT" dirty="0" smtClean="0"/>
          </a:p>
        </p:txBody>
      </p:sp>
    </p:spTree>
    <p:extLst>
      <p:ext uri="{BB962C8B-B14F-4D97-AF65-F5344CB8AC3E}">
        <p14:creationId xmlns:p14="http://schemas.microsoft.com/office/powerpoint/2010/main" val="2222698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Tipologie di controllo</a:t>
            </a:r>
            <a:endParaRPr lang="it-IT" altLang="it-IT" sz="3000" b="1" cap="all" dirty="0">
              <a:solidFill>
                <a:srgbClr val="00B0F0"/>
              </a:solidFill>
            </a:endParaRPr>
          </a:p>
        </p:txBody>
      </p:sp>
      <p:sp>
        <p:nvSpPr>
          <p:cNvPr id="5123" name="Rectangle 3"/>
          <p:cNvSpPr>
            <a:spLocks noGrp="1" noChangeArrowheads="1"/>
          </p:cNvSpPr>
          <p:nvPr>
            <p:ph idx="1"/>
          </p:nvPr>
        </p:nvSpPr>
        <p:spPr>
          <a:xfrm>
            <a:off x="3859260" y="2659355"/>
            <a:ext cx="6347714" cy="3880773"/>
          </a:xfrm>
        </p:spPr>
        <p:txBody>
          <a:bodyPr/>
          <a:lstStyle/>
          <a:p>
            <a:pPr eaLnBrk="1" hangingPunct="1">
              <a:buFont typeface="Wingdings" panose="05000000000000000000" pitchFamily="2" charset="2"/>
              <a:buNone/>
            </a:pPr>
            <a:r>
              <a:rPr lang="it-IT" altLang="it-IT" smtClean="0"/>
              <a:t>I controlli effettuati dal datore di lavoro nei confronti dei propri dipendenti si suddividono in :</a:t>
            </a:r>
          </a:p>
          <a:p>
            <a:pPr eaLnBrk="1" hangingPunct="1"/>
            <a:r>
              <a:rPr lang="it-IT" altLang="it-IT" smtClean="0"/>
              <a:t>Diretti;</a:t>
            </a:r>
          </a:p>
          <a:p>
            <a:pPr eaLnBrk="1" hangingPunct="1"/>
            <a:r>
              <a:rPr lang="it-IT" altLang="it-IT" smtClean="0"/>
              <a:t>Indiretti;</a:t>
            </a:r>
          </a:p>
          <a:p>
            <a:pPr eaLnBrk="1" hangingPunct="1"/>
            <a:r>
              <a:rPr lang="it-IT" altLang="it-IT" smtClean="0"/>
              <a:t>A distanza;</a:t>
            </a:r>
          </a:p>
          <a:p>
            <a:pPr eaLnBrk="1" hangingPunct="1"/>
            <a:r>
              <a:rPr lang="it-IT" altLang="it-IT" smtClean="0"/>
              <a:t>Leciti;</a:t>
            </a:r>
          </a:p>
          <a:p>
            <a:pPr eaLnBrk="1" hangingPunct="1"/>
            <a:r>
              <a:rPr lang="it-IT" altLang="it-IT" smtClean="0"/>
              <a:t>Illeciti.</a:t>
            </a:r>
          </a:p>
          <a:p>
            <a:pPr>
              <a:lnSpc>
                <a:spcPct val="80000"/>
              </a:lnSpc>
              <a:buFont typeface="Wingdings" panose="05000000000000000000" pitchFamily="2" charset="2"/>
              <a:buNone/>
            </a:pPr>
            <a:endParaRPr lang="it-IT" altLang="it-IT" sz="1200" dirty="0"/>
          </a:p>
        </p:txBody>
      </p:sp>
    </p:spTree>
    <p:extLst>
      <p:ext uri="{BB962C8B-B14F-4D97-AF65-F5344CB8AC3E}">
        <p14:creationId xmlns:p14="http://schemas.microsoft.com/office/powerpoint/2010/main" val="32287951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I controlli a distanza nel Jobs Act</a:t>
            </a:r>
            <a:r>
              <a:rPr lang="it-IT" b="1" smtClean="0">
                <a:solidFill>
                  <a:srgbClr val="003399"/>
                </a:solidFill>
              </a:rPr>
              <a:t/>
            </a:r>
            <a:br>
              <a:rPr lang="it-IT" b="1" smtClean="0">
                <a:solidFill>
                  <a:srgbClr val="003399"/>
                </a:solidFill>
              </a:rPr>
            </a:br>
            <a:endParaRPr lang="it-IT" dirty="0"/>
          </a:p>
        </p:txBody>
      </p:sp>
      <p:sp>
        <p:nvSpPr>
          <p:cNvPr id="35842" name="Rectangle 3"/>
          <p:cNvSpPr>
            <a:spLocks noGrp="1" noChangeArrowheads="1"/>
          </p:cNvSpPr>
          <p:nvPr>
            <p:ph idx="1"/>
          </p:nvPr>
        </p:nvSpPr>
        <p:spPr>
          <a:xfrm>
            <a:off x="2461097" y="1770434"/>
            <a:ext cx="7976681" cy="4494179"/>
          </a:xfrm>
        </p:spPr>
        <p:txBody>
          <a:bodyPr>
            <a:normAutofit/>
          </a:bodyPr>
          <a:lstStyle/>
          <a:p>
            <a:pPr algn="just">
              <a:defRPr/>
            </a:pPr>
            <a:r>
              <a:rPr lang="it-IT" sz="1700" dirty="0" smtClean="0"/>
              <a:t>Delega al Governo per l’adozione entro sei mesi dall’entrata in vigore della legge, di decreti legislativi che rivedano la «disciplina dei controlli a distanza, tenuto conto dell’evoluzione tecnologica e contemperando le esigenze produttive ed organizzative dell’impresa con la tutela della dignità e della riservatezza del lavoratore»</a:t>
            </a:r>
          </a:p>
          <a:p>
            <a:pPr algn="just">
              <a:defRPr/>
            </a:pPr>
            <a:r>
              <a:rPr lang="it-IT" sz="1700" dirty="0" smtClean="0"/>
              <a:t>Rispetto principi Costituzione</a:t>
            </a:r>
          </a:p>
          <a:p>
            <a:pPr algn="just">
              <a:defRPr/>
            </a:pPr>
            <a:r>
              <a:rPr lang="it-IT" sz="1700" dirty="0" smtClean="0"/>
              <a:t>Dir. 95/46/CE</a:t>
            </a:r>
          </a:p>
          <a:p>
            <a:pPr algn="just">
              <a:defRPr/>
            </a:pPr>
            <a:r>
              <a:rPr lang="it-IT" sz="1700" dirty="0" smtClean="0"/>
              <a:t>Convenzione europea per la salvaguardia dei diritti dell’uomo e delle libertà fondamentali </a:t>
            </a:r>
          </a:p>
          <a:p>
            <a:pPr algn="just">
              <a:defRPr/>
            </a:pPr>
            <a:r>
              <a:rPr lang="it-IT" sz="1700" dirty="0" smtClean="0"/>
              <a:t>Carta dei diritti fondamentali del 2000</a:t>
            </a:r>
          </a:p>
          <a:p>
            <a:pPr algn="just">
              <a:defRPr/>
            </a:pPr>
            <a:r>
              <a:rPr lang="it-IT" sz="1700" dirty="0" smtClean="0"/>
              <a:t>Dichiarazione universale dei diritti umani deliberata nel 1948 dalle Nazioni Unite</a:t>
            </a:r>
          </a:p>
          <a:p>
            <a:pPr algn="just">
              <a:defRPr/>
            </a:pPr>
            <a:r>
              <a:rPr lang="it-IT" sz="1700" dirty="0" smtClean="0"/>
              <a:t>Garante Europeo per la privacy (GEPD) delle linee guida europee per la videosorveglianza</a:t>
            </a:r>
            <a:endParaRPr lang="it-IT" sz="1700" dirty="0"/>
          </a:p>
        </p:txBody>
      </p:sp>
    </p:spTree>
    <p:extLst>
      <p:ext uri="{BB962C8B-B14F-4D97-AF65-F5344CB8AC3E}">
        <p14:creationId xmlns:p14="http://schemas.microsoft.com/office/powerpoint/2010/main" val="9048710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4, L. 300/1970 – vecchio testo </a:t>
            </a:r>
            <a:br>
              <a:rPr lang="it-IT" altLang="it-IT" sz="3000" b="1" cap="all" smtClean="0">
                <a:solidFill>
                  <a:srgbClr val="00B0F0"/>
                </a:solidFill>
              </a:rPr>
            </a:br>
            <a:r>
              <a:rPr lang="it-IT" altLang="it-IT" sz="3000" b="1" cap="all" smtClean="0">
                <a:solidFill>
                  <a:srgbClr val="00B0F0"/>
                </a:solidFill>
              </a:rPr>
              <a:t>Impianti audiovisivi</a:t>
            </a:r>
            <a:endParaRPr lang="it-IT" altLang="it-IT" sz="3000" cap="all" dirty="0">
              <a:solidFill>
                <a:srgbClr val="00B0F0"/>
              </a:solidFill>
            </a:endParaRPr>
          </a:p>
        </p:txBody>
      </p:sp>
      <p:sp>
        <p:nvSpPr>
          <p:cNvPr id="7171" name="Rectangle 3"/>
          <p:cNvSpPr>
            <a:spLocks noGrp="1" noChangeArrowheads="1"/>
          </p:cNvSpPr>
          <p:nvPr>
            <p:ph idx="1"/>
          </p:nvPr>
        </p:nvSpPr>
        <p:spPr>
          <a:xfrm>
            <a:off x="2152650" y="2163536"/>
            <a:ext cx="7971195" cy="3696937"/>
          </a:xfrm>
        </p:spPr>
        <p:txBody>
          <a:bodyPr>
            <a:normAutofit fontScale="70000" lnSpcReduction="20000"/>
          </a:bodyPr>
          <a:lstStyle/>
          <a:p>
            <a:endParaRPr lang="it-IT" altLang="it-IT" sz="1350" smtClean="0"/>
          </a:p>
          <a:p>
            <a:r>
              <a:rPr lang="it-IT" smtClean="0">
                <a:solidFill>
                  <a:srgbClr val="FF0000"/>
                </a:solidFill>
              </a:rPr>
              <a:t>È vietato l'uso di impianti audiovisivi e di altre apparecchiature per finalità di controllo a distanza dell'attività dei lavoratori</a:t>
            </a:r>
            <a:r>
              <a:rPr lang="it-IT" smtClean="0"/>
              <a:t>.</a:t>
            </a:r>
            <a:br>
              <a:rPr lang="it-IT" smtClean="0"/>
            </a:br>
            <a:r>
              <a:rPr lang="it-IT" smtClean="0"/>
              <a:t>Gli impianti e le apparecchiature di controllo che siano richiesti da esigenze organizzative e produttive ovvero dalla sicurezza del lavoro, ma dai quali derivi anche la possibilità di controllo a distanza dell'attività dei lavoratori, possono essere installati soltanto previo accordo con le rappresentanze sindacali aziendali, oppure, in mancanza di queste, con la commissione interna. In difetto di accordo, su istanza del datore di lavoro, provvede l'Ispettorato del lavoro, dettando, ove occorra, le modalità per l'uso di tali impianti.</a:t>
            </a:r>
            <a:br>
              <a:rPr lang="it-IT" smtClean="0"/>
            </a:br>
            <a:r>
              <a:rPr lang="it-IT" smtClean="0"/>
              <a:t>Per gli impianti e le apparecchiature esistenti, che rispondono alle caratteristiche di cui al secondo comma del presente articolo, in mancanza di accordo con le rappresentanze sindacali aziendali o con la commissione interna, l'Ispettorato del lavoro provvede entro un anno dall'entrata in vigore della presente legge, dettando all'occorrenza le prescrizioni per l'adeguamento e le modalità di uso degli impianti suddetti.</a:t>
            </a:r>
            <a:br>
              <a:rPr lang="it-IT" smtClean="0"/>
            </a:br>
            <a:r>
              <a:rPr lang="it-IT" smtClean="0">
                <a:solidFill>
                  <a:srgbClr val="FF0000"/>
                </a:solidFill>
              </a:rPr>
              <a:t>Contro i provvedimenti dell'Ispettorato dei lavoro, di cui ai precedenti secondo e terzo comma, il datore di lavoro, le rappresentanze sindacali aziendali o, in mancanza di queste, la commissione interna, oppure i sindacati dei lavoratori di cui al successivo art. 19 possono ricorrere, entro 30 giorni dalla comunicazione del provvedimento, al Ministro per il lavoro e la previdenza sociale</a:t>
            </a:r>
            <a:r>
              <a:rPr lang="it-IT" smtClean="0"/>
              <a:t>.</a:t>
            </a:r>
            <a:endParaRPr lang="it-IT" altLang="it-IT" dirty="0"/>
          </a:p>
        </p:txBody>
      </p:sp>
    </p:spTree>
    <p:extLst>
      <p:ext uri="{BB962C8B-B14F-4D97-AF65-F5344CB8AC3E}">
        <p14:creationId xmlns:p14="http://schemas.microsoft.com/office/powerpoint/2010/main" val="5960764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71600" y="617706"/>
            <a:ext cx="9601200" cy="1485900"/>
          </a:xfrm>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4, L. 300/1970 </a:t>
            </a:r>
            <a:br>
              <a:rPr lang="it-IT" altLang="it-IT" sz="3000" b="1" cap="all" smtClean="0">
                <a:solidFill>
                  <a:srgbClr val="00B0F0"/>
                </a:solidFill>
              </a:rPr>
            </a:br>
            <a:r>
              <a:rPr lang="it-IT" altLang="it-IT" sz="3000" b="1" cap="all" smtClean="0">
                <a:solidFill>
                  <a:srgbClr val="00B0F0"/>
                </a:solidFill>
              </a:rPr>
              <a:t>Impianti audiovisivi e altri strumenti di controllo</a:t>
            </a:r>
            <a:endParaRPr lang="it-IT" altLang="it-IT" sz="3000" cap="all" dirty="0">
              <a:solidFill>
                <a:srgbClr val="00B0F0"/>
              </a:solidFill>
            </a:endParaRPr>
          </a:p>
        </p:txBody>
      </p:sp>
      <p:sp>
        <p:nvSpPr>
          <p:cNvPr id="7171" name="Rectangle 3"/>
          <p:cNvSpPr>
            <a:spLocks noGrp="1" noChangeArrowheads="1"/>
          </p:cNvSpPr>
          <p:nvPr>
            <p:ph idx="1"/>
          </p:nvPr>
        </p:nvSpPr>
        <p:spPr>
          <a:xfrm>
            <a:off x="2042809" y="2013626"/>
            <a:ext cx="8822987" cy="4193993"/>
          </a:xfrm>
        </p:spPr>
        <p:txBody>
          <a:bodyPr>
            <a:normAutofit fontScale="92500" lnSpcReduction="10000"/>
          </a:bodyPr>
          <a:lstStyle/>
          <a:p>
            <a:endParaRPr lang="it-IT" altLang="it-IT" sz="1350" dirty="0" smtClean="0"/>
          </a:p>
          <a:p>
            <a:r>
              <a:rPr lang="it-IT" altLang="it-IT" dirty="0" smtClean="0"/>
              <a:t>Gli impianti audiovisivi e gli altri strumenti dai quali derivi anche la possibilità di controllo a distanza dell'attività dei lavoratori possono essere impiegati esclusivamente per esigenze organizzative e produttive, per la sicurezza del lavoro e per la tutela del patrimonio aziendale e possono essere installati previo accordo collettivo stipulato dalla rappresentanza sindacale unitaria o dalle rappresentanze sindacali aziendali. In alternativa, nel caso di imprese con unità produttive ubicate in diverse province della stessa regione ovvero in più regioni, tale accordo può essere stipulato dalle associazioni sindacali comparativamente più rappresentative sul piano nazionale. </a:t>
            </a:r>
            <a:r>
              <a:rPr lang="it-IT" altLang="it-IT" dirty="0" smtClean="0"/>
              <a:t>I</a:t>
            </a:r>
            <a:r>
              <a:rPr lang="it-IT" altLang="it-IT" dirty="0" smtClean="0"/>
              <a:t>n </a:t>
            </a:r>
            <a:r>
              <a:rPr lang="it-IT" altLang="it-IT" dirty="0"/>
              <a:t>mancanza di accordo, gli impianti e gli strumenti di cui al primo periodo possono essere installati previa autorizzazione delle sede territoriale dell'Ispettorato nazionale del lavoro o, in alternativa, nel caso di imprese con </a:t>
            </a:r>
            <a:r>
              <a:rPr lang="it-IT" altLang="it-IT" dirty="0" smtClean="0"/>
              <a:t>unità </a:t>
            </a:r>
            <a:r>
              <a:rPr lang="it-IT" altLang="it-IT" dirty="0"/>
              <a:t>produttive dislocate negli ambiti di competenza di </a:t>
            </a:r>
            <a:r>
              <a:rPr lang="it-IT" altLang="it-IT" dirty="0" smtClean="0"/>
              <a:t>più </a:t>
            </a:r>
            <a:r>
              <a:rPr lang="it-IT" altLang="it-IT" dirty="0"/>
              <a:t>sedi territoriali, della sede centrale dell'Ispettorato nazionale del lavoro. I provvedimenti di cui al terzo periodo sono definitivi</a:t>
            </a:r>
            <a:endParaRPr lang="it-IT" altLang="it-IT" dirty="0"/>
          </a:p>
        </p:txBody>
      </p:sp>
    </p:spTree>
    <p:extLst>
      <p:ext uri="{BB962C8B-B14F-4D97-AF65-F5344CB8AC3E}">
        <p14:creationId xmlns:p14="http://schemas.microsoft.com/office/powerpoint/2010/main" val="15142193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4, L. 300/1970</a:t>
            </a:r>
            <a:br>
              <a:rPr lang="it-IT" altLang="it-IT" sz="3000" b="1" cap="all" smtClean="0">
                <a:solidFill>
                  <a:srgbClr val="00B0F0"/>
                </a:solidFill>
              </a:rPr>
            </a:br>
            <a:r>
              <a:rPr lang="it-IT" altLang="it-IT" sz="3000" b="1" cap="all" smtClean="0">
                <a:solidFill>
                  <a:srgbClr val="00B0F0"/>
                </a:solidFill>
              </a:rPr>
              <a:t>Impianti audiovisivi e altri strumenti di controllo</a:t>
            </a:r>
            <a:endParaRPr lang="it-IT" altLang="it-IT" sz="3000" cap="all" dirty="0">
              <a:solidFill>
                <a:srgbClr val="00B0F0"/>
              </a:solidFill>
            </a:endParaRPr>
          </a:p>
        </p:txBody>
      </p:sp>
      <p:sp>
        <p:nvSpPr>
          <p:cNvPr id="8195" name="Rectangle 3"/>
          <p:cNvSpPr>
            <a:spLocks noGrp="1" noChangeArrowheads="1"/>
          </p:cNvSpPr>
          <p:nvPr>
            <p:ph idx="1"/>
          </p:nvPr>
        </p:nvSpPr>
        <p:spPr>
          <a:xfrm>
            <a:off x="2597285" y="2534664"/>
            <a:ext cx="7526560" cy="3880773"/>
          </a:xfrm>
        </p:spPr>
        <p:txBody>
          <a:bodyPr>
            <a:normAutofit fontScale="92500" lnSpcReduction="10000"/>
          </a:bodyPr>
          <a:lstStyle/>
          <a:p>
            <a:endParaRPr lang="it-IT" altLang="it-IT" sz="1500" smtClean="0"/>
          </a:p>
          <a:p>
            <a:r>
              <a:rPr lang="it-IT" altLang="it-IT" smtClean="0"/>
              <a:t>La disposizione di cui al comma 1 non si applica agli strumenti utilizzati dal lavoratore per rendere la prestazione lavorativa e agli strumenti di registrazione degli accessi e delle presenze.</a:t>
            </a:r>
          </a:p>
          <a:p>
            <a:r>
              <a:rPr lang="it-IT" altLang="it-IT" smtClean="0"/>
              <a:t>Le informazioni raccolte ai sensi dei commi 1 e 2 sono utilizzabili a tutti i fini connessi al rapporto di lavoro a condizione che sia data al lavoratore adeguata informazione delle modalità d’uso degli strumenti e di effettuazione dei controlli e nel rispetto di quanto disposto dal decreto legislativo 30 giugno 2003, n. 196.</a:t>
            </a:r>
          </a:p>
          <a:p>
            <a:endParaRPr lang="it-IT" altLang="it-IT" smtClean="0"/>
          </a:p>
          <a:p>
            <a:r>
              <a:rPr lang="it-IT" altLang="it-IT" smtClean="0">
                <a:solidFill>
                  <a:srgbClr val="002060"/>
                </a:solidFill>
              </a:rPr>
              <a:t>Art. 114 - D.Lgs. 196/2003 : Resta fermo quanto disposto dall’art. 4 della Legge n. 300 del 20.5.1970</a:t>
            </a:r>
          </a:p>
          <a:p>
            <a:pPr>
              <a:buFont typeface="Wingdings" panose="05000000000000000000" pitchFamily="2" charset="2"/>
              <a:buNone/>
            </a:pPr>
            <a:endParaRPr lang="it-IT" altLang="it-IT" sz="1500" dirty="0">
              <a:solidFill>
                <a:srgbClr val="003399"/>
              </a:solidFill>
            </a:endParaRPr>
          </a:p>
        </p:txBody>
      </p:sp>
    </p:spTree>
    <p:extLst>
      <p:ext uri="{BB962C8B-B14F-4D97-AF65-F5344CB8AC3E}">
        <p14:creationId xmlns:p14="http://schemas.microsoft.com/office/powerpoint/2010/main" val="24625699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4294967295"/>
          </p:nvPr>
        </p:nvSpPr>
        <p:spPr>
          <a:xfrm>
            <a:off x="2211587" y="1384274"/>
            <a:ext cx="7875985" cy="4010025"/>
          </a:xfrm>
        </p:spPr>
        <p:txBody>
          <a:bodyPr>
            <a:normAutofit fontScale="92500" lnSpcReduction="20000"/>
          </a:bodyPr>
          <a:lstStyle/>
          <a:p>
            <a:pPr marL="0" indent="0" algn="ctr">
              <a:buNone/>
            </a:pPr>
            <a:r>
              <a:rPr lang="it-IT" altLang="it-IT" b="1" dirty="0">
                <a:solidFill>
                  <a:srgbClr val="002060"/>
                </a:solidFill>
              </a:rPr>
              <a:t>FINALITA’ DI CONTROLLO</a:t>
            </a:r>
          </a:p>
          <a:p>
            <a:pPr marL="0" indent="0" algn="ctr">
              <a:buNone/>
            </a:pPr>
            <a:endParaRPr lang="it-IT" altLang="it-IT" b="1" dirty="0">
              <a:solidFill>
                <a:srgbClr val="003399"/>
              </a:solidFill>
            </a:endParaRPr>
          </a:p>
          <a:p>
            <a:pPr marL="0" indent="0" algn="ctr">
              <a:buNone/>
            </a:pPr>
            <a:endParaRPr lang="it-IT" altLang="it-IT" b="1" dirty="0">
              <a:solidFill>
                <a:srgbClr val="003399"/>
              </a:solidFill>
            </a:endParaRPr>
          </a:p>
          <a:p>
            <a:pPr marL="0" indent="0" algn="ctr">
              <a:buNone/>
            </a:pPr>
            <a:r>
              <a:rPr lang="it-IT" altLang="it-IT" b="1" dirty="0">
                <a:solidFill>
                  <a:srgbClr val="002060"/>
                </a:solidFill>
              </a:rPr>
              <a:t>DIVIETO ASSOLUTO</a:t>
            </a:r>
          </a:p>
          <a:p>
            <a:pPr marL="0" indent="0" algn="ctr">
              <a:buNone/>
            </a:pPr>
            <a:endParaRPr lang="it-IT" altLang="it-IT" b="1" dirty="0">
              <a:solidFill>
                <a:srgbClr val="003399"/>
              </a:solidFill>
            </a:endParaRPr>
          </a:p>
          <a:p>
            <a:pPr marL="0" indent="0" algn="ctr">
              <a:buNone/>
            </a:pPr>
            <a:endParaRPr lang="it-IT" altLang="it-IT" b="1" dirty="0">
              <a:solidFill>
                <a:srgbClr val="003399"/>
              </a:solidFill>
            </a:endParaRPr>
          </a:p>
          <a:p>
            <a:pPr marL="0" indent="0" algn="ctr">
              <a:buNone/>
            </a:pPr>
            <a:r>
              <a:rPr lang="it-IT" altLang="it-IT" b="1" dirty="0">
                <a:solidFill>
                  <a:srgbClr val="002060"/>
                </a:solidFill>
              </a:rPr>
              <a:t>CONTROLLO PRETERINTENZIONALE</a:t>
            </a:r>
          </a:p>
          <a:p>
            <a:pPr marL="0" indent="0" algn="ctr">
              <a:buNone/>
            </a:pPr>
            <a:endParaRPr lang="it-IT" altLang="it-IT" b="1" dirty="0">
              <a:solidFill>
                <a:srgbClr val="003399"/>
              </a:solidFill>
            </a:endParaRPr>
          </a:p>
          <a:p>
            <a:pPr marL="0" indent="0" algn="ctr">
              <a:buNone/>
            </a:pPr>
            <a:endParaRPr lang="it-IT" altLang="it-IT" b="1" dirty="0">
              <a:solidFill>
                <a:srgbClr val="003399"/>
              </a:solidFill>
            </a:endParaRPr>
          </a:p>
          <a:p>
            <a:pPr marL="0" indent="0" algn="ctr">
              <a:buNone/>
            </a:pPr>
            <a:r>
              <a:rPr lang="it-IT" altLang="it-IT" b="1" dirty="0">
                <a:solidFill>
                  <a:srgbClr val="002060"/>
                </a:solidFill>
              </a:rPr>
              <a:t>ACCORDO SINDACALE O</a:t>
            </a:r>
          </a:p>
          <a:p>
            <a:pPr marL="0" indent="0" algn="ctr">
              <a:buNone/>
            </a:pPr>
            <a:r>
              <a:rPr lang="it-IT" altLang="it-IT" b="1" dirty="0">
                <a:solidFill>
                  <a:srgbClr val="002060"/>
                </a:solidFill>
              </a:rPr>
              <a:t>AUTORIZZAZIONE MINISTERIALE</a:t>
            </a:r>
          </a:p>
        </p:txBody>
      </p:sp>
      <p:cxnSp>
        <p:nvCxnSpPr>
          <p:cNvPr id="9219" name="Connettore 2 3"/>
          <p:cNvCxnSpPr>
            <a:cxnSpLocks noChangeShapeType="1"/>
          </p:cNvCxnSpPr>
          <p:nvPr/>
        </p:nvCxnSpPr>
        <p:spPr bwMode="auto">
          <a:xfrm>
            <a:off x="5325666" y="2132410"/>
            <a:ext cx="68580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9220" name="Connettore 2 6"/>
          <p:cNvCxnSpPr>
            <a:cxnSpLocks noChangeShapeType="1"/>
          </p:cNvCxnSpPr>
          <p:nvPr/>
        </p:nvCxnSpPr>
        <p:spPr bwMode="auto">
          <a:xfrm>
            <a:off x="6274594" y="2528890"/>
            <a:ext cx="615554" cy="12739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9222" name="Connettore 2 10"/>
          <p:cNvCxnSpPr>
            <a:cxnSpLocks noChangeShapeType="1"/>
          </p:cNvCxnSpPr>
          <p:nvPr/>
        </p:nvCxnSpPr>
        <p:spPr bwMode="auto">
          <a:xfrm>
            <a:off x="6149579" y="2305051"/>
            <a:ext cx="0" cy="51316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
        <p:nvSpPr>
          <p:cNvPr id="13" name="AutoShape 7"/>
          <p:cNvSpPr>
            <a:spLocks noChangeArrowheads="1"/>
          </p:cNvSpPr>
          <p:nvPr/>
        </p:nvSpPr>
        <p:spPr bwMode="auto">
          <a:xfrm>
            <a:off x="5892380" y="2741585"/>
            <a:ext cx="323850" cy="647700"/>
          </a:xfrm>
          <a:prstGeom prst="downArrow">
            <a:avLst>
              <a:gd name="adj1" fmla="val 50000"/>
              <a:gd name="adj2" fmla="val 50000"/>
            </a:avLst>
          </a:prstGeom>
          <a:solidFill>
            <a:schemeClr val="accent1">
              <a:alpha val="50000"/>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it-IT" sz="1350" dirty="0">
              <a:solidFill>
                <a:schemeClr val="tx2">
                  <a:lumMod val="60000"/>
                  <a:lumOff val="40000"/>
                </a:schemeClr>
              </a:solidFill>
            </a:endParaRPr>
          </a:p>
        </p:txBody>
      </p:sp>
      <p:sp>
        <p:nvSpPr>
          <p:cNvPr id="14" name="AutoShape 7"/>
          <p:cNvSpPr>
            <a:spLocks noChangeArrowheads="1"/>
          </p:cNvSpPr>
          <p:nvPr/>
        </p:nvSpPr>
        <p:spPr bwMode="auto">
          <a:xfrm>
            <a:off x="5892380" y="3791752"/>
            <a:ext cx="323850" cy="647700"/>
          </a:xfrm>
          <a:prstGeom prst="downArrow">
            <a:avLst>
              <a:gd name="adj1" fmla="val 50000"/>
              <a:gd name="adj2" fmla="val 50000"/>
            </a:avLst>
          </a:prstGeom>
          <a:solidFill>
            <a:schemeClr val="accent1">
              <a:alpha val="50000"/>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it-IT" sz="1350" dirty="0">
              <a:solidFill>
                <a:schemeClr val="tx2">
                  <a:lumMod val="60000"/>
                  <a:lumOff val="40000"/>
                </a:schemeClr>
              </a:solidFill>
            </a:endParaRPr>
          </a:p>
        </p:txBody>
      </p:sp>
      <p:sp>
        <p:nvSpPr>
          <p:cNvPr id="10" name="AutoShape 7"/>
          <p:cNvSpPr>
            <a:spLocks noChangeArrowheads="1"/>
          </p:cNvSpPr>
          <p:nvPr/>
        </p:nvSpPr>
        <p:spPr bwMode="auto">
          <a:xfrm>
            <a:off x="5892380" y="1733975"/>
            <a:ext cx="323850" cy="647700"/>
          </a:xfrm>
          <a:prstGeom prst="downArrow">
            <a:avLst>
              <a:gd name="adj1" fmla="val 50000"/>
              <a:gd name="adj2" fmla="val 50000"/>
            </a:avLst>
          </a:prstGeom>
          <a:solidFill>
            <a:schemeClr val="accent1">
              <a:alpha val="50000"/>
            </a:scheme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lang="it-IT" sz="1350" dirty="0">
              <a:solidFill>
                <a:schemeClr val="tx2">
                  <a:lumMod val="60000"/>
                  <a:lumOff val="40000"/>
                </a:schemeClr>
              </a:solidFill>
            </a:endParaRPr>
          </a:p>
        </p:txBody>
      </p:sp>
    </p:spTree>
    <p:extLst>
      <p:ext uri="{BB962C8B-B14F-4D97-AF65-F5344CB8AC3E}">
        <p14:creationId xmlns:p14="http://schemas.microsoft.com/office/powerpoint/2010/main" val="41409395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Controllo a distanza</a:t>
            </a:r>
            <a:endParaRPr lang="it-IT" altLang="it-IT" sz="3000" b="1" cap="all" dirty="0">
              <a:solidFill>
                <a:srgbClr val="00B0F0"/>
              </a:solidFill>
            </a:endParaRPr>
          </a:p>
        </p:txBody>
      </p:sp>
      <p:sp>
        <p:nvSpPr>
          <p:cNvPr id="10243" name="Rectangle 3"/>
          <p:cNvSpPr>
            <a:spLocks noGrp="1" noChangeArrowheads="1"/>
          </p:cNvSpPr>
          <p:nvPr>
            <p:ph idx="1"/>
          </p:nvPr>
        </p:nvSpPr>
        <p:spPr/>
        <p:txBody>
          <a:bodyPr/>
          <a:lstStyle/>
          <a:p>
            <a:pPr>
              <a:buFont typeface="Wingdings" panose="05000000000000000000" pitchFamily="2" charset="2"/>
              <a:buNone/>
            </a:pPr>
            <a:r>
              <a:rPr lang="it-IT" altLang="it-IT" smtClean="0"/>
              <a:t>Rientrano nell’applicazione dell’art. 4 dello Statuto dei Lavoratori:</a:t>
            </a:r>
          </a:p>
          <a:p>
            <a:pPr>
              <a:buFont typeface="Wingdings" panose="05000000000000000000" pitchFamily="2" charset="2"/>
              <a:buNone/>
            </a:pPr>
            <a:endParaRPr lang="it-IT" altLang="it-IT" smtClean="0"/>
          </a:p>
          <a:p>
            <a:r>
              <a:rPr lang="it-IT" altLang="it-IT" smtClean="0"/>
              <a:t>Il controllo a distanza di tipo geografico;</a:t>
            </a:r>
          </a:p>
          <a:p>
            <a:pPr>
              <a:buFont typeface="Wingdings" panose="05000000000000000000" pitchFamily="2" charset="2"/>
              <a:buNone/>
            </a:pPr>
            <a:endParaRPr lang="it-IT" altLang="it-IT" smtClean="0"/>
          </a:p>
          <a:p>
            <a:r>
              <a:rPr lang="it-IT" altLang="it-IT" smtClean="0"/>
              <a:t>Il controllo a distanza temporale e cioè differito nel tempo.</a:t>
            </a:r>
            <a:endParaRPr lang="it-IT" altLang="it-IT" dirty="0" smtClean="0"/>
          </a:p>
        </p:txBody>
      </p:sp>
    </p:spTree>
    <p:extLst>
      <p:ext uri="{BB962C8B-B14F-4D97-AF65-F5344CB8AC3E}">
        <p14:creationId xmlns:p14="http://schemas.microsoft.com/office/powerpoint/2010/main" val="1399137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IL RISPETTO DEI PRINCIPI DI PROTEZIONE DEI DATI PERSONALI</a:t>
            </a:r>
            <a:r>
              <a:rPr lang="it-IT" altLang="it-IT" sz="3000" smtClean="0">
                <a:solidFill>
                  <a:srgbClr val="00B0F0"/>
                </a:solidFill>
              </a:rPr>
              <a:t> </a:t>
            </a:r>
            <a:endParaRPr lang="it-IT" altLang="it-IT" sz="3000" dirty="0">
              <a:solidFill>
                <a:srgbClr val="00B0F0"/>
              </a:solidFill>
            </a:endParaRPr>
          </a:p>
        </p:txBody>
      </p:sp>
      <p:sp>
        <p:nvSpPr>
          <p:cNvPr id="6147" name="Rectangle 3"/>
          <p:cNvSpPr>
            <a:spLocks noGrp="1" noChangeArrowheads="1"/>
          </p:cNvSpPr>
          <p:nvPr>
            <p:ph idx="1"/>
          </p:nvPr>
        </p:nvSpPr>
        <p:spPr>
          <a:xfrm>
            <a:off x="2152650" y="2296450"/>
            <a:ext cx="7886700" cy="3189951"/>
          </a:xfrm>
        </p:spPr>
        <p:txBody>
          <a:bodyPr>
            <a:normAutofit lnSpcReduction="10000"/>
          </a:bodyPr>
          <a:lstStyle/>
          <a:p>
            <a:pPr eaLnBrk="1" hangingPunct="1">
              <a:lnSpc>
                <a:spcPct val="90000"/>
              </a:lnSpc>
              <a:buFont typeface="Wingdings" panose="05000000000000000000" pitchFamily="2" charset="2"/>
              <a:buNone/>
            </a:pPr>
            <a:endParaRPr lang="it-IT" altLang="it-IT" sz="1650" b="1" smtClean="0"/>
          </a:p>
          <a:p>
            <a:pPr eaLnBrk="1" hangingPunct="1">
              <a:lnSpc>
                <a:spcPct val="90000"/>
              </a:lnSpc>
              <a:buFont typeface="Wingdings" panose="05000000000000000000" pitchFamily="2" charset="2"/>
              <a:buNone/>
            </a:pPr>
            <a:r>
              <a:rPr lang="it-IT" altLang="it-IT" sz="1650" smtClean="0"/>
              <a:t>Codice in materia di protezione dei dati personali </a:t>
            </a:r>
          </a:p>
          <a:p>
            <a:pPr eaLnBrk="1" hangingPunct="1">
              <a:lnSpc>
                <a:spcPct val="90000"/>
              </a:lnSpc>
            </a:pPr>
            <a:r>
              <a:rPr lang="it-IT" altLang="it-IT" sz="1650" smtClean="0"/>
              <a:t>Principio di necessità e liceità (artt. 3 e 11);</a:t>
            </a:r>
          </a:p>
          <a:p>
            <a:pPr eaLnBrk="1" hangingPunct="1">
              <a:lnSpc>
                <a:spcPct val="90000"/>
              </a:lnSpc>
            </a:pPr>
            <a:r>
              <a:rPr lang="it-IT" altLang="it-IT" sz="1650" smtClean="0"/>
              <a:t>Informativa preventiva degli interessati (art. 13);</a:t>
            </a:r>
          </a:p>
          <a:p>
            <a:pPr eaLnBrk="1" hangingPunct="1">
              <a:lnSpc>
                <a:spcPct val="90000"/>
              </a:lnSpc>
            </a:pPr>
            <a:r>
              <a:rPr lang="it-IT" altLang="it-IT" sz="1650" smtClean="0"/>
              <a:t>Consenso preventivo (se non ci si può avvalere  di uno degli altri presupposti equipollenti al consenso (artt. 23, 24, 26 e 43 del Codice);</a:t>
            </a:r>
          </a:p>
          <a:p>
            <a:pPr eaLnBrk="1" hangingPunct="1">
              <a:lnSpc>
                <a:spcPct val="90000"/>
              </a:lnSpc>
            </a:pPr>
            <a:r>
              <a:rPr lang="it-IT" altLang="it-IT" sz="1650" smtClean="0"/>
              <a:t>Rispetto dei dati sensibili o giudiziari,  e le  prescrizioni impartite dal Garante (artt. 26 e 27 del Codice);</a:t>
            </a:r>
          </a:p>
          <a:p>
            <a:pPr eaLnBrk="1" hangingPunct="1">
              <a:lnSpc>
                <a:spcPct val="90000"/>
              </a:lnSpc>
            </a:pPr>
            <a:r>
              <a:rPr lang="it-IT" altLang="it-IT" sz="1650" smtClean="0"/>
              <a:t>Adozione delle misure di sicurezza idonee a preservare i dati (artt. 15, 31 e ss., 167 e 169 del Codice).</a:t>
            </a:r>
            <a:endParaRPr lang="it-IT" altLang="it-IT" sz="1650" dirty="0"/>
          </a:p>
        </p:txBody>
      </p:sp>
    </p:spTree>
    <p:extLst>
      <p:ext uri="{BB962C8B-B14F-4D97-AF65-F5344CB8AC3E}">
        <p14:creationId xmlns:p14="http://schemas.microsoft.com/office/powerpoint/2010/main" val="13497725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Attività</a:t>
            </a:r>
            <a:endParaRPr lang="it-IT" altLang="it-IT" sz="3000" b="1" cap="all" dirty="0">
              <a:solidFill>
                <a:srgbClr val="00B0F0"/>
              </a:solidFill>
            </a:endParaRPr>
          </a:p>
        </p:txBody>
      </p:sp>
      <p:sp>
        <p:nvSpPr>
          <p:cNvPr id="11267" name="Rectangle 3"/>
          <p:cNvSpPr>
            <a:spLocks noGrp="1" noChangeArrowheads="1"/>
          </p:cNvSpPr>
          <p:nvPr>
            <p:ph idx="1"/>
          </p:nvPr>
        </p:nvSpPr>
        <p:spPr/>
        <p:txBody>
          <a:bodyPr/>
          <a:lstStyle/>
          <a:p>
            <a:pPr>
              <a:buFont typeface="Wingdings" panose="05000000000000000000" pitchFamily="2" charset="2"/>
              <a:buNone/>
            </a:pPr>
            <a:endParaRPr lang="it-IT" altLang="it-IT" smtClean="0"/>
          </a:p>
          <a:p>
            <a:pPr>
              <a:buFont typeface="Wingdings" panose="05000000000000000000" pitchFamily="2" charset="2"/>
              <a:buNone/>
            </a:pPr>
            <a:r>
              <a:rPr lang="it-IT" altLang="it-IT" smtClean="0"/>
              <a:t>Rientra nel divieto di controllo a distanza:</a:t>
            </a:r>
          </a:p>
          <a:p>
            <a:r>
              <a:rPr lang="it-IT" altLang="it-IT" smtClean="0"/>
              <a:t>Sia la mera attività lavorativa;</a:t>
            </a:r>
          </a:p>
          <a:p>
            <a:r>
              <a:rPr lang="it-IT" altLang="it-IT" smtClean="0"/>
              <a:t>Sia ogni altra attività svolta in azienda (es: pause, spostamenti, ecc.).</a:t>
            </a:r>
          </a:p>
          <a:p>
            <a:pPr>
              <a:buFont typeface="Wingdings" panose="05000000000000000000" pitchFamily="2" charset="2"/>
              <a:buNone/>
            </a:pPr>
            <a:endParaRPr lang="it-IT" altLang="it-IT" smtClean="0"/>
          </a:p>
          <a:p>
            <a:pPr>
              <a:buFont typeface="Wingdings" panose="05000000000000000000" pitchFamily="2" charset="2"/>
              <a:buNone/>
            </a:pPr>
            <a:r>
              <a:rPr lang="it-IT" altLang="it-IT" smtClean="0"/>
              <a:t>Sono ammesse  le riprese filmate dirette a tutelare il patrimonio al di fuori dell’orario di lavoro anche se l’atto illegittimo è posto in essere dal lavoratore (equiparato al terzo) </a:t>
            </a:r>
          </a:p>
          <a:p>
            <a:pPr>
              <a:buFont typeface="Wingdings" panose="05000000000000000000" pitchFamily="2" charset="2"/>
              <a:buNone/>
            </a:pPr>
            <a:endParaRPr lang="it-IT" altLang="it-IT" dirty="0" smtClean="0"/>
          </a:p>
        </p:txBody>
      </p:sp>
    </p:spTree>
    <p:extLst>
      <p:ext uri="{BB962C8B-B14F-4D97-AF65-F5344CB8AC3E}">
        <p14:creationId xmlns:p14="http://schemas.microsoft.com/office/powerpoint/2010/main" val="20762052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Attività</a:t>
            </a:r>
            <a:endParaRPr lang="it-IT" sz="3000" dirty="0"/>
          </a:p>
        </p:txBody>
      </p:sp>
      <p:sp>
        <p:nvSpPr>
          <p:cNvPr id="7171" name="Rectangle 3"/>
          <p:cNvSpPr>
            <a:spLocks noGrp="1" noChangeArrowheads="1"/>
          </p:cNvSpPr>
          <p:nvPr>
            <p:ph idx="1"/>
          </p:nvPr>
        </p:nvSpPr>
        <p:spPr>
          <a:xfrm>
            <a:off x="2937753" y="2409973"/>
            <a:ext cx="7186093" cy="3880773"/>
          </a:xfrm>
        </p:spPr>
        <p:txBody>
          <a:bodyPr>
            <a:normAutofit/>
          </a:bodyPr>
          <a:lstStyle/>
          <a:p>
            <a:pPr marL="0" indent="0">
              <a:buNone/>
              <a:defRPr/>
            </a:pPr>
            <a:r>
              <a:rPr lang="it-IT" dirty="0" smtClean="0"/>
              <a:t>Il divieto di installazione di sistemi di videosorveglianza per il controllo non è escluso:</a:t>
            </a:r>
          </a:p>
          <a:p>
            <a:pPr>
              <a:defRPr/>
            </a:pPr>
            <a:r>
              <a:rPr lang="it-IT" dirty="0" smtClean="0"/>
              <a:t>Dal fatto che le stesse siano state installate ma non siano ancora funzionanti o siano state disconnesse;</a:t>
            </a:r>
          </a:p>
          <a:p>
            <a:pPr>
              <a:defRPr/>
            </a:pPr>
            <a:r>
              <a:rPr lang="it-IT" dirty="0" smtClean="0"/>
              <a:t>Dal preavviso dato ai lavoratori;</a:t>
            </a:r>
          </a:p>
          <a:p>
            <a:pPr>
              <a:defRPr/>
            </a:pPr>
            <a:r>
              <a:rPr lang="it-IT" dirty="0" smtClean="0"/>
              <a:t>Dalla discontinuità del controllo (esercitato in luoghi dove i lavoratori si trovano solo saltuariamente o di passaggio). </a:t>
            </a:r>
          </a:p>
          <a:p>
            <a:pPr>
              <a:defRPr/>
            </a:pPr>
            <a:r>
              <a:rPr lang="it-IT" dirty="0" smtClean="0"/>
              <a:t>Consenso? (Cassazione 22611 dell’11.6.2012 – Garante per la Privacy).</a:t>
            </a:r>
            <a:endParaRPr lang="it-IT" dirty="0"/>
          </a:p>
        </p:txBody>
      </p:sp>
    </p:spTree>
    <p:extLst>
      <p:ext uri="{BB962C8B-B14F-4D97-AF65-F5344CB8AC3E}">
        <p14:creationId xmlns:p14="http://schemas.microsoft.com/office/powerpoint/2010/main" val="13164220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Accordo con RSA/RSU</a:t>
            </a:r>
            <a:endParaRPr lang="it-IT" altLang="it-IT" sz="3000" b="1" cap="all" dirty="0">
              <a:solidFill>
                <a:srgbClr val="00B0F0"/>
              </a:solidFill>
            </a:endParaRPr>
          </a:p>
        </p:txBody>
      </p:sp>
      <p:sp>
        <p:nvSpPr>
          <p:cNvPr id="13315" name="Rectangle 3"/>
          <p:cNvSpPr>
            <a:spLocks noGrp="1" noChangeArrowheads="1"/>
          </p:cNvSpPr>
          <p:nvPr>
            <p:ph idx="1"/>
          </p:nvPr>
        </p:nvSpPr>
        <p:spPr/>
        <p:txBody>
          <a:bodyPr/>
          <a:lstStyle/>
          <a:p>
            <a:endParaRPr lang="it-IT" altLang="it-IT" smtClean="0"/>
          </a:p>
          <a:p>
            <a:r>
              <a:rPr lang="it-IT" altLang="it-IT" smtClean="0"/>
              <a:t>Deve essere fatto presso tutte le unità produttive?</a:t>
            </a:r>
          </a:p>
          <a:p>
            <a:r>
              <a:rPr lang="it-IT" altLang="it-IT" smtClean="0"/>
              <a:t>Non è sufficiente un accordo concluso con organi di coordinamento delle RSA di varie unità produttive o con le organizzazioni sindacali territoriali (Cass. 9211/1997);</a:t>
            </a:r>
          </a:p>
          <a:p>
            <a:r>
              <a:rPr lang="it-IT" altLang="it-IT" smtClean="0"/>
              <a:t>La mancata consultazione delle RSA integra la condotta antisindacale(Cass. 9211/1997);</a:t>
            </a:r>
          </a:p>
          <a:p>
            <a:r>
              <a:rPr lang="it-IT" altLang="it-IT" cap="all" smtClean="0"/>
              <a:t>è</a:t>
            </a:r>
            <a:r>
              <a:rPr lang="it-IT" altLang="it-IT" smtClean="0"/>
              <a:t> sufficiente il previo accordo con la sola maggioranza delle RSA (Min Lav. Interp. 2975/05).</a:t>
            </a:r>
          </a:p>
          <a:p>
            <a:pPr>
              <a:buFont typeface="Wingdings" panose="05000000000000000000" pitchFamily="2" charset="2"/>
              <a:buNone/>
            </a:pPr>
            <a:endParaRPr lang="it-IT" altLang="it-IT" dirty="0" smtClean="0"/>
          </a:p>
        </p:txBody>
      </p:sp>
    </p:spTree>
    <p:extLst>
      <p:ext uri="{BB962C8B-B14F-4D97-AF65-F5344CB8AC3E}">
        <p14:creationId xmlns:p14="http://schemas.microsoft.com/office/powerpoint/2010/main" val="40760511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Autorizzazione iTL</a:t>
            </a:r>
            <a:endParaRPr lang="it-IT" altLang="it-IT" sz="3000" b="1" cap="all" dirty="0">
              <a:solidFill>
                <a:srgbClr val="00B0F0"/>
              </a:solidFill>
            </a:endParaRPr>
          </a:p>
        </p:txBody>
      </p:sp>
      <p:sp>
        <p:nvSpPr>
          <p:cNvPr id="14339" name="Rectangle 3"/>
          <p:cNvSpPr>
            <a:spLocks noGrp="1" noChangeArrowheads="1"/>
          </p:cNvSpPr>
          <p:nvPr>
            <p:ph idx="1"/>
          </p:nvPr>
        </p:nvSpPr>
        <p:spPr/>
        <p:txBody>
          <a:bodyPr/>
          <a:lstStyle/>
          <a:p>
            <a:endParaRPr lang="it-IT" altLang="it-IT" smtClean="0"/>
          </a:p>
          <a:p>
            <a:r>
              <a:rPr lang="it-IT" altLang="it-IT" smtClean="0"/>
              <a:t>La domanda per ottenere il provvedimento di autorizzazione all’installazione di un sistema di videosorveglianza va fatta in bollo alla ITL competente per territorio che è tenuta ad emettere il provvedimento entro 60 giorni.</a:t>
            </a:r>
          </a:p>
          <a:p>
            <a:r>
              <a:rPr lang="it-IT" altLang="it-IT" smtClean="0"/>
              <a:t>La ITL può anche dettare modalità di uso degli impianti di videosorveglianza</a:t>
            </a:r>
            <a:endParaRPr lang="it-IT" altLang="it-IT" dirty="0" smtClean="0"/>
          </a:p>
        </p:txBody>
      </p:sp>
    </p:spTree>
    <p:extLst>
      <p:ext uri="{BB962C8B-B14F-4D97-AF65-F5344CB8AC3E}">
        <p14:creationId xmlns:p14="http://schemas.microsoft.com/office/powerpoint/2010/main" val="6249343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Strumenti </a:t>
            </a:r>
            <a:endParaRPr lang="it-IT" altLang="it-IT" sz="3000" b="1" cap="all" dirty="0">
              <a:solidFill>
                <a:srgbClr val="00B0F0"/>
              </a:solidFill>
            </a:endParaRPr>
          </a:p>
        </p:txBody>
      </p:sp>
      <p:sp>
        <p:nvSpPr>
          <p:cNvPr id="16387" name="Rectangle 3"/>
          <p:cNvSpPr>
            <a:spLocks noGrp="1" noChangeArrowheads="1"/>
          </p:cNvSpPr>
          <p:nvPr>
            <p:ph idx="1"/>
          </p:nvPr>
        </p:nvSpPr>
        <p:spPr/>
        <p:txBody>
          <a:bodyPr>
            <a:normAutofit/>
          </a:bodyPr>
          <a:lstStyle/>
          <a:p>
            <a:pPr marL="0" indent="0">
              <a:buNone/>
              <a:defRPr/>
            </a:pPr>
            <a:r>
              <a:rPr lang="it-IT" altLang="it-IT" smtClean="0"/>
              <a:t>Non necessitano di accordo/autorizzazione gli strumenti necessari per rendere la prestazione lavorativa, né gli strumenti di registrazione degli accessi e delle presenze.</a:t>
            </a:r>
          </a:p>
          <a:p>
            <a:pPr marL="0" indent="0">
              <a:buNone/>
              <a:defRPr/>
            </a:pPr>
            <a:r>
              <a:rPr lang="it-IT" altLang="it-IT" smtClean="0"/>
              <a:t>L’accordo o l'autorizzazione non servono solo ed esclusivamente:</a:t>
            </a:r>
          </a:p>
          <a:p>
            <a:pPr>
              <a:defRPr/>
            </a:pPr>
            <a:r>
              <a:rPr lang="it-IT" altLang="it-IT" smtClean="0"/>
              <a:t>Nel caso in cui lo strumento sia considerato un mezzo che "serve" al lavoratore per adempiere la prestazione e non ne permetta il controllo neanche preterintenzionale;</a:t>
            </a:r>
          </a:p>
          <a:p>
            <a:pPr>
              <a:defRPr/>
            </a:pPr>
            <a:r>
              <a:rPr lang="it-IT" altLang="it-IT" smtClean="0"/>
              <a:t>Gli strumenti utilizzati dal datori di lavoro per registrare gli accessi e le presenze non permettano alcun controllo dei lavoratori.</a:t>
            </a:r>
          </a:p>
          <a:p>
            <a:pPr marL="0" indent="0">
              <a:buNone/>
              <a:defRPr/>
            </a:pPr>
            <a:r>
              <a:rPr lang="it-IT" altLang="it-IT" smtClean="0"/>
              <a:t>Modifiche? – strumenti che «servono al datore di lavoro» che «permettono un controllo a distanza preterintenzionale»</a:t>
            </a:r>
          </a:p>
          <a:p>
            <a:pPr>
              <a:defRPr/>
            </a:pPr>
            <a:endParaRPr lang="it-IT" altLang="it-IT" smtClean="0"/>
          </a:p>
          <a:p>
            <a:pPr>
              <a:defRPr/>
            </a:pPr>
            <a:endParaRPr lang="it-IT" altLang="it-IT" dirty="0" smtClean="0"/>
          </a:p>
        </p:txBody>
      </p:sp>
    </p:spTree>
    <p:extLst>
      <p:ext uri="{BB962C8B-B14F-4D97-AF65-F5344CB8AC3E}">
        <p14:creationId xmlns:p14="http://schemas.microsoft.com/office/powerpoint/2010/main" val="8083769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altLang="it-IT" b="1" cap="all" smtClean="0">
                <a:solidFill>
                  <a:srgbClr val="00B0F0"/>
                </a:solidFill>
              </a:rPr>
              <a:t/>
            </a:r>
            <a:br>
              <a:rPr lang="it-IT" altLang="it-IT" b="1" cap="all" smtClean="0">
                <a:solidFill>
                  <a:srgbClr val="00B0F0"/>
                </a:solidFill>
              </a:rPr>
            </a:br>
            <a:r>
              <a:rPr lang="it-IT" altLang="it-IT" b="1" cap="all" smtClean="0">
                <a:solidFill>
                  <a:srgbClr val="00B0F0"/>
                </a:solidFill>
              </a:rPr>
              <a:t>Utilizzo per sanzionare lavoratore</a:t>
            </a:r>
            <a:r>
              <a:rPr lang="it-IT" altLang="it-IT" smtClean="0">
                <a:solidFill>
                  <a:srgbClr val="003399"/>
                </a:solidFill>
              </a:rPr>
              <a:t/>
            </a:r>
            <a:br>
              <a:rPr lang="it-IT" altLang="it-IT" smtClean="0">
                <a:solidFill>
                  <a:srgbClr val="003399"/>
                </a:solidFill>
              </a:rPr>
            </a:br>
            <a:endParaRPr lang="it-IT" dirty="0"/>
          </a:p>
        </p:txBody>
      </p:sp>
      <p:sp>
        <p:nvSpPr>
          <p:cNvPr id="17410" name="Rectangle 3"/>
          <p:cNvSpPr>
            <a:spLocks noGrp="1" noChangeArrowheads="1"/>
          </p:cNvSpPr>
          <p:nvPr>
            <p:ph idx="1"/>
          </p:nvPr>
        </p:nvSpPr>
        <p:spPr>
          <a:xfrm>
            <a:off x="2003897" y="2276272"/>
            <a:ext cx="8492247" cy="4045647"/>
          </a:xfrm>
        </p:spPr>
        <p:txBody>
          <a:bodyPr>
            <a:normAutofit fontScale="85000" lnSpcReduction="20000"/>
          </a:bodyPr>
          <a:lstStyle/>
          <a:p>
            <a:pPr marL="0" indent="0">
              <a:buNone/>
              <a:defRPr/>
            </a:pPr>
            <a:r>
              <a:rPr lang="it-IT" altLang="it-IT" dirty="0" smtClean="0"/>
              <a:t>Orientamento precedente</a:t>
            </a:r>
          </a:p>
          <a:p>
            <a:pPr>
              <a:defRPr/>
            </a:pPr>
            <a:r>
              <a:rPr lang="it-IT" altLang="it-IT" dirty="0" smtClean="0"/>
              <a:t>SI utilizzo per azioni delittuose</a:t>
            </a:r>
          </a:p>
          <a:p>
            <a:pPr>
              <a:defRPr/>
            </a:pPr>
            <a:r>
              <a:rPr lang="it-IT" altLang="it-IT" dirty="0" smtClean="0"/>
              <a:t>SI/NO utilizzo per sanzione disciplinare espulsiva</a:t>
            </a:r>
          </a:p>
          <a:p>
            <a:pPr marL="0" indent="0">
              <a:buNone/>
              <a:defRPr/>
            </a:pPr>
            <a:r>
              <a:rPr lang="it-IT" altLang="it-IT" b="1" dirty="0" smtClean="0">
                <a:solidFill>
                  <a:srgbClr val="FF0000"/>
                </a:solidFill>
              </a:rPr>
              <a:t>DAL 24/9/2015 </a:t>
            </a:r>
            <a:r>
              <a:rPr lang="it-IT" altLang="it-IT" dirty="0" smtClean="0"/>
              <a:t>– Le informazioni raccolte:</a:t>
            </a:r>
          </a:p>
          <a:p>
            <a:pPr>
              <a:defRPr/>
            </a:pPr>
            <a:r>
              <a:rPr lang="it-IT" altLang="it-IT" dirty="0" smtClean="0"/>
              <a:t>Grazie all’utilizzo di impianti audiovisivi o di altri strumenti che permettano il controllo a distanza dei lavoratori, purché impiegati esclusivamente per esigenze organizzative e produttive, per la sicurezza del lavoro e per la tutela del patrimonio aziendale;</a:t>
            </a:r>
          </a:p>
          <a:p>
            <a:pPr>
              <a:defRPr/>
            </a:pPr>
            <a:r>
              <a:rPr lang="it-IT" altLang="it-IT" dirty="0" smtClean="0"/>
              <a:t>Tramite gli strumenti dati in dotazione ai lavoratori per rendere la prestazione lavorativa;</a:t>
            </a:r>
          </a:p>
          <a:p>
            <a:pPr>
              <a:defRPr/>
            </a:pPr>
            <a:r>
              <a:rPr lang="it-IT" altLang="it-IT" dirty="0" smtClean="0"/>
              <a:t>Tramite gli strumenti di registrazione degli accessi e delle uscite.</a:t>
            </a:r>
          </a:p>
          <a:p>
            <a:pPr marL="0" indent="0">
              <a:buNone/>
              <a:defRPr/>
            </a:pPr>
            <a:r>
              <a:rPr lang="it-IT" altLang="it-IT" dirty="0" smtClean="0"/>
              <a:t>Sono utilizzabili a tutti i fini connessi al rapporto di lavoro e, quindi, anche ai fini sanzionatori, a condizione che sia data al lavoratore adeguata informazione delle modalità d’uso degli strumenti e di effettuazione dei controlli e nel rispetto di quanto disposto dal D.Lgs. n. 196/2003.</a:t>
            </a:r>
          </a:p>
          <a:p>
            <a:pPr marL="0" indent="0">
              <a:buNone/>
              <a:defRPr/>
            </a:pPr>
            <a:endParaRPr lang="it-IT" altLang="it-IT" dirty="0" smtClean="0"/>
          </a:p>
          <a:p>
            <a:pPr marL="0" indent="0">
              <a:buNone/>
              <a:defRPr/>
            </a:pPr>
            <a:endParaRPr lang="it-IT" altLang="it-IT" dirty="0" smtClean="0"/>
          </a:p>
          <a:p>
            <a:pPr>
              <a:defRPr/>
            </a:pPr>
            <a:endParaRPr lang="it-IT" altLang="it-IT" dirty="0" smtClean="0"/>
          </a:p>
          <a:p>
            <a:pPr>
              <a:defRPr/>
            </a:pPr>
            <a:endParaRPr lang="it-IT" altLang="it-IT" dirty="0"/>
          </a:p>
        </p:txBody>
      </p:sp>
    </p:spTree>
    <p:extLst>
      <p:ext uri="{BB962C8B-B14F-4D97-AF65-F5344CB8AC3E}">
        <p14:creationId xmlns:p14="http://schemas.microsoft.com/office/powerpoint/2010/main" val="10364756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776133" y="839790"/>
            <a:ext cx="6347713" cy="1320800"/>
          </a:xfrm>
        </p:spPr>
        <p:txBody>
          <a:bodyPr>
            <a:normAutofit fontScale="90000"/>
          </a:bodyPr>
          <a:lstStyle/>
          <a:p>
            <a:pPr algn="ctr">
              <a:defRPr/>
            </a:pPr>
            <a:r>
              <a:rPr lang="it-IT" sz="3300" b="1" cap="all" smtClean="0">
                <a:solidFill>
                  <a:srgbClr val="00B0F0"/>
                </a:solidFill>
              </a:rPr>
              <a:t>Garante per la Privacy </a:t>
            </a:r>
            <a:br>
              <a:rPr lang="it-IT" sz="3300" b="1" cap="all" smtClean="0">
                <a:solidFill>
                  <a:srgbClr val="00B0F0"/>
                </a:solidFill>
              </a:rPr>
            </a:br>
            <a:r>
              <a:rPr lang="it-IT" sz="3300" b="1" cap="all" smtClean="0">
                <a:solidFill>
                  <a:srgbClr val="00B0F0"/>
                </a:solidFill>
              </a:rPr>
              <a:t>(Provv. Videosorveglianza 8.4.2010)</a:t>
            </a:r>
            <a:br>
              <a:rPr lang="it-IT" sz="3300" b="1" cap="all" smtClean="0">
                <a:solidFill>
                  <a:srgbClr val="00B0F0"/>
                </a:solidFill>
              </a:rPr>
            </a:br>
            <a:endParaRPr lang="it-IT" sz="3300" b="1" cap="all" dirty="0">
              <a:solidFill>
                <a:srgbClr val="00B0F0"/>
              </a:solidFill>
            </a:endParaRPr>
          </a:p>
        </p:txBody>
      </p:sp>
      <p:sp>
        <p:nvSpPr>
          <p:cNvPr id="21506" name="Rectangle 3"/>
          <p:cNvSpPr>
            <a:spLocks noGrp="1" noChangeArrowheads="1"/>
          </p:cNvSpPr>
          <p:nvPr>
            <p:ph idx="1"/>
          </p:nvPr>
        </p:nvSpPr>
        <p:spPr>
          <a:xfrm>
            <a:off x="2286000" y="2324912"/>
            <a:ext cx="7837846" cy="4048962"/>
          </a:xfrm>
        </p:spPr>
        <p:txBody>
          <a:bodyPr>
            <a:normAutofit fontScale="85000" lnSpcReduction="10000"/>
          </a:bodyPr>
          <a:lstStyle/>
          <a:p>
            <a:pPr eaLnBrk="1" hangingPunct="1">
              <a:lnSpc>
                <a:spcPct val="80000"/>
              </a:lnSpc>
              <a:buFont typeface="Arial" panose="020B0604020202020204" pitchFamily="34" charset="0"/>
              <a:buChar char="•"/>
            </a:pPr>
            <a:endParaRPr lang="it-IT" altLang="it-IT" sz="1350" dirty="0" smtClean="0"/>
          </a:p>
          <a:p>
            <a:pPr eaLnBrk="1" hangingPunct="1">
              <a:lnSpc>
                <a:spcPct val="80000"/>
              </a:lnSpc>
              <a:buFont typeface="Arial" panose="020B0604020202020204" pitchFamily="34" charset="0"/>
              <a:buChar char="•"/>
            </a:pPr>
            <a:r>
              <a:rPr lang="it-IT" altLang="it-IT" dirty="0" smtClean="0"/>
              <a:t>E’ obbligatorio apporre </a:t>
            </a:r>
            <a:r>
              <a:rPr lang="it-IT" altLang="it-IT" dirty="0" smtClean="0">
                <a:solidFill>
                  <a:srgbClr val="FF0000"/>
                </a:solidFill>
              </a:rPr>
              <a:t>cartelli</a:t>
            </a:r>
            <a:r>
              <a:rPr lang="it-IT" altLang="it-IT" dirty="0" smtClean="0"/>
              <a:t> con l’indicazione che si sta accedendo in area videosorvegliata.</a:t>
            </a:r>
          </a:p>
          <a:p>
            <a:pPr eaLnBrk="1" hangingPunct="1">
              <a:lnSpc>
                <a:spcPct val="80000"/>
              </a:lnSpc>
              <a:buFont typeface="Arial" panose="020B0604020202020204" pitchFamily="34" charset="0"/>
              <a:buChar char="•"/>
            </a:pPr>
            <a:r>
              <a:rPr lang="it-IT" altLang="it-IT" dirty="0" smtClean="0"/>
              <a:t>Le immagini vanno </a:t>
            </a:r>
            <a:r>
              <a:rPr lang="it-IT" altLang="it-IT" dirty="0" smtClean="0">
                <a:solidFill>
                  <a:srgbClr val="FF0000"/>
                </a:solidFill>
              </a:rPr>
              <a:t>conservate</a:t>
            </a:r>
            <a:r>
              <a:rPr lang="it-IT" altLang="it-IT" dirty="0" smtClean="0"/>
              <a:t> al </a:t>
            </a:r>
            <a:r>
              <a:rPr lang="it-IT" altLang="it-IT" dirty="0" smtClean="0">
                <a:solidFill>
                  <a:srgbClr val="FF0000"/>
                </a:solidFill>
              </a:rPr>
              <a:t>massimo alle 24 </a:t>
            </a:r>
            <a:r>
              <a:rPr lang="it-IT" altLang="it-IT" dirty="0" smtClean="0"/>
              <a:t>ore fatte salve esigenze speciali in relazione a festività o chiusura  di uffici o esercizi, nonché nel caso in cui si debba aderire ad una specifica richiesta investigativa dell’A.G. </a:t>
            </a:r>
          </a:p>
          <a:p>
            <a:pPr eaLnBrk="1" hangingPunct="1">
              <a:lnSpc>
                <a:spcPct val="80000"/>
              </a:lnSpc>
              <a:buFont typeface="Arial" panose="020B0604020202020204" pitchFamily="34" charset="0"/>
              <a:buChar char="•"/>
            </a:pPr>
            <a:r>
              <a:rPr lang="it-IT" altLang="it-IT" dirty="0" smtClean="0"/>
              <a:t>Per peculiari esigenze tecniche o per la particolare rischiosità dell'attività svolta dal titolare del trattamento, può ritenersi ammesso un </a:t>
            </a:r>
            <a:r>
              <a:rPr lang="it-IT" altLang="it-IT" dirty="0" smtClean="0">
                <a:solidFill>
                  <a:srgbClr val="FF0000"/>
                </a:solidFill>
              </a:rPr>
              <a:t>tempo più ampio di conservazione </a:t>
            </a:r>
            <a:r>
              <a:rPr lang="it-IT" altLang="it-IT" dirty="0" smtClean="0"/>
              <a:t>dei dati che si ritiene </a:t>
            </a:r>
            <a:r>
              <a:rPr lang="it-IT" altLang="it-IT" dirty="0" smtClean="0">
                <a:solidFill>
                  <a:srgbClr val="FF0000"/>
                </a:solidFill>
              </a:rPr>
              <a:t>non debba comunque superare la settimana </a:t>
            </a:r>
            <a:r>
              <a:rPr lang="it-IT" altLang="it-IT" dirty="0" smtClean="0"/>
              <a:t>(es: banche)</a:t>
            </a:r>
          </a:p>
          <a:p>
            <a:pPr eaLnBrk="1" hangingPunct="1">
              <a:lnSpc>
                <a:spcPct val="80000"/>
              </a:lnSpc>
              <a:buFont typeface="Arial" panose="020B0604020202020204" pitchFamily="34" charset="0"/>
              <a:buChar char="•"/>
            </a:pPr>
            <a:r>
              <a:rPr lang="it-IT" altLang="it-IT" dirty="0" smtClean="0"/>
              <a:t>Il sistema deve </a:t>
            </a:r>
            <a:r>
              <a:rPr lang="it-IT" altLang="it-IT" dirty="0" smtClean="0">
                <a:solidFill>
                  <a:srgbClr val="FF0000"/>
                </a:solidFill>
              </a:rPr>
              <a:t>cancellare automaticamente </a:t>
            </a:r>
            <a:r>
              <a:rPr lang="it-IT" altLang="it-IT" dirty="0" smtClean="0"/>
              <a:t>le informazioni allo scadere del termine previsto, anche sovra-registrando</a:t>
            </a:r>
          </a:p>
          <a:p>
            <a:pPr eaLnBrk="1" hangingPunct="1">
              <a:lnSpc>
                <a:spcPct val="80000"/>
              </a:lnSpc>
              <a:buFont typeface="Arial" panose="020B0604020202020204" pitchFamily="34" charset="0"/>
              <a:buChar char="•"/>
            </a:pPr>
            <a:r>
              <a:rPr lang="it-IT" altLang="it-IT" dirty="0" smtClean="0"/>
              <a:t>Ai lavoratori va fornita un’</a:t>
            </a:r>
            <a:r>
              <a:rPr lang="it-IT" altLang="it-IT" dirty="0" smtClean="0">
                <a:solidFill>
                  <a:srgbClr val="FF0000"/>
                </a:solidFill>
              </a:rPr>
              <a:t>informativa</a:t>
            </a:r>
            <a:r>
              <a:rPr lang="it-IT" altLang="it-IT" dirty="0" smtClean="0"/>
              <a:t> nel rispetto dell’art. 13 del Codice della Privacy;</a:t>
            </a:r>
          </a:p>
          <a:p>
            <a:pPr eaLnBrk="1" hangingPunct="1">
              <a:lnSpc>
                <a:spcPct val="80000"/>
              </a:lnSpc>
              <a:buFont typeface="Arial" panose="020B0604020202020204" pitchFamily="34" charset="0"/>
              <a:buChar char="•"/>
            </a:pPr>
            <a:r>
              <a:rPr lang="it-IT" altLang="it-IT" dirty="0" smtClean="0"/>
              <a:t>Vanno designate per iscritto le persone </a:t>
            </a:r>
            <a:r>
              <a:rPr lang="it-IT" altLang="it-IT" dirty="0" smtClean="0">
                <a:solidFill>
                  <a:srgbClr val="FF0000"/>
                </a:solidFill>
              </a:rPr>
              <a:t>incaricate del trattamento</a:t>
            </a:r>
            <a:r>
              <a:rPr lang="it-IT" altLang="it-IT" dirty="0" smtClean="0"/>
              <a:t>, autorizzate all’accesso nei locali ove sono situate le postazioni di controllo ed a visionare le immagini.</a:t>
            </a:r>
            <a:endParaRPr lang="it-IT" altLang="it-IT" dirty="0"/>
          </a:p>
        </p:txBody>
      </p:sp>
    </p:spTree>
    <p:extLst>
      <p:ext uri="{BB962C8B-B14F-4D97-AF65-F5344CB8AC3E}">
        <p14:creationId xmlns:p14="http://schemas.microsoft.com/office/powerpoint/2010/main" val="7396503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43596" y="1058358"/>
            <a:ext cx="7886700" cy="1167736"/>
          </a:xfrm>
        </p:spPr>
        <p:txBody>
          <a:bodyPr>
            <a:noAutofit/>
          </a:bodyPr>
          <a:lstStyle/>
          <a:p>
            <a:pPr algn="ctr">
              <a:defRPr/>
            </a:pPr>
            <a:r>
              <a:rPr lang="it-IT" sz="3000" b="1" cap="all" smtClean="0">
                <a:solidFill>
                  <a:srgbClr val="00B0F0"/>
                </a:solidFill>
              </a:rPr>
              <a:t>Contrattazione di prossimità</a:t>
            </a:r>
            <a:br>
              <a:rPr lang="it-IT" sz="3000" b="1" cap="all" smtClean="0">
                <a:solidFill>
                  <a:srgbClr val="00B0F0"/>
                </a:solidFill>
              </a:rPr>
            </a:br>
            <a:r>
              <a:rPr lang="it-IT" sz="3000" b="1" cap="all" smtClean="0">
                <a:solidFill>
                  <a:srgbClr val="00B0F0"/>
                </a:solidFill>
              </a:rPr>
              <a:t>Art. 8, D.L. n. 138/2011, convertito Legge n. 148/2011</a:t>
            </a:r>
            <a:br>
              <a:rPr lang="it-IT" sz="3000" b="1" cap="all" smtClean="0">
                <a:solidFill>
                  <a:srgbClr val="00B0F0"/>
                </a:solidFill>
              </a:rPr>
            </a:br>
            <a:endParaRPr lang="it-IT" sz="3000" cap="all" dirty="0">
              <a:solidFill>
                <a:srgbClr val="00B0F0"/>
              </a:solidFill>
            </a:endParaRPr>
          </a:p>
        </p:txBody>
      </p:sp>
      <p:sp>
        <p:nvSpPr>
          <p:cNvPr id="7171" name="Rectangle 3"/>
          <p:cNvSpPr>
            <a:spLocks noGrp="1" noChangeArrowheads="1"/>
          </p:cNvSpPr>
          <p:nvPr>
            <p:ph idx="1"/>
          </p:nvPr>
        </p:nvSpPr>
        <p:spPr>
          <a:xfrm>
            <a:off x="1984443" y="2784659"/>
            <a:ext cx="8345853" cy="3100169"/>
          </a:xfrm>
        </p:spPr>
        <p:txBody>
          <a:bodyPr>
            <a:normAutofit fontScale="85000" lnSpcReduction="10000"/>
          </a:bodyPr>
          <a:lstStyle/>
          <a:p>
            <a:pPr marL="0" indent="0" algn="ctr">
              <a:buNone/>
              <a:defRPr/>
            </a:pPr>
            <a:r>
              <a:rPr lang="it-IT" sz="1350" b="1" dirty="0" smtClean="0">
                <a:solidFill>
                  <a:schemeClr val="tx2">
                    <a:lumMod val="60000"/>
                    <a:lumOff val="40000"/>
                  </a:schemeClr>
                </a:solidFill>
              </a:rPr>
              <a:t>                                                      </a:t>
            </a:r>
          </a:p>
          <a:p>
            <a:pPr marL="257175" indent="-257175">
              <a:buFont typeface="+mj-lt"/>
              <a:buAutoNum type="arabicPeriod"/>
              <a:defRPr/>
            </a:pPr>
            <a:endParaRPr lang="it-IT" sz="1350" dirty="0" smtClean="0"/>
          </a:p>
          <a:p>
            <a:pPr marL="257175" indent="-257175">
              <a:buFont typeface="+mj-lt"/>
              <a:buAutoNum type="arabicPeriod"/>
              <a:defRPr/>
            </a:pPr>
            <a:r>
              <a:rPr lang="it-IT" dirty="0" smtClean="0"/>
              <a:t>I  contratti  collettivi  di  lavoro  sottoscritti  a   livello aziendale   o   territoriale   da   associazioni dei lavoratori comparativamente più rappresentative sul piano nazionale o territoriale ovvero dalle loro rappresentanze sindacali  operanti  in azienda  ai  sensi  della  normativa  di  legge   e   degli   accordi interconfederali vigenti, compreso l’accordo interconfederale del  28 giugno 2011, possono realizzare specifiche intese con  efficacia nei confronti di tutti  i  lavoratori  interessati  a  condizione  di essere sottoscritte sulla base di un criterio maggioritario  relativo alle predette rappresentanze sindacali, finalizzate  alla  maggiore occupazione, alla qualità dei contratti di lavoro, all’adozione di forme di partecipazione dei lavoratori, alla emersione del lavoro irregolare, agli incrementi di  competitività e  di  salario,  alla gestione delle crisi aziendali e occupazionali, agli  investimenti  e all’avvio di nuove attività.</a:t>
            </a:r>
            <a:r>
              <a:rPr lang="it-IT" sz="1350" dirty="0" smtClean="0"/>
              <a:t> </a:t>
            </a:r>
            <a:endParaRPr lang="it-IT" sz="1350" dirty="0"/>
          </a:p>
        </p:txBody>
      </p:sp>
    </p:spTree>
    <p:extLst>
      <p:ext uri="{BB962C8B-B14F-4D97-AF65-F5344CB8AC3E}">
        <p14:creationId xmlns:p14="http://schemas.microsoft.com/office/powerpoint/2010/main" val="20198504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47504" y="996013"/>
            <a:ext cx="7886700" cy="1216721"/>
          </a:xfrm>
        </p:spPr>
        <p:txBody>
          <a:bodyPr>
            <a:normAutofit fontScale="90000"/>
          </a:bodyPr>
          <a:lstStyle/>
          <a:p>
            <a:pPr algn="ctr"/>
            <a:r>
              <a:rPr lang="it-IT" sz="3300" b="1" cap="all" smtClean="0">
                <a:solidFill>
                  <a:srgbClr val="00B0F0"/>
                </a:solidFill>
              </a:rPr>
              <a:t>Contrattazione di prossimità</a:t>
            </a:r>
            <a:br>
              <a:rPr lang="it-IT" sz="3300" b="1" cap="all" smtClean="0">
                <a:solidFill>
                  <a:srgbClr val="00B0F0"/>
                </a:solidFill>
              </a:rPr>
            </a:br>
            <a:r>
              <a:rPr lang="it-IT" sz="3300" b="1" cap="all" smtClean="0">
                <a:solidFill>
                  <a:srgbClr val="00B0F0"/>
                </a:solidFill>
              </a:rPr>
              <a:t>Art. 8, D.L. n. 138/2011, convertito Legge n. 148/2011</a:t>
            </a:r>
            <a:r>
              <a:rPr lang="it-IT" b="1" cap="all" smtClean="0">
                <a:solidFill>
                  <a:srgbClr val="00B0F0"/>
                </a:solidFill>
              </a:rPr>
              <a:t/>
            </a:r>
            <a:br>
              <a:rPr lang="it-IT" b="1" cap="all" smtClean="0">
                <a:solidFill>
                  <a:srgbClr val="00B0F0"/>
                </a:solidFill>
              </a:rPr>
            </a:br>
            <a:endParaRPr lang="it-IT" dirty="0"/>
          </a:p>
        </p:txBody>
      </p:sp>
      <p:sp>
        <p:nvSpPr>
          <p:cNvPr id="7171" name="Rectangle 3"/>
          <p:cNvSpPr>
            <a:spLocks noGrp="1" noChangeArrowheads="1"/>
          </p:cNvSpPr>
          <p:nvPr>
            <p:ph idx="1"/>
          </p:nvPr>
        </p:nvSpPr>
        <p:spPr>
          <a:xfrm>
            <a:off x="2159540" y="2711498"/>
            <a:ext cx="8160365" cy="3142157"/>
          </a:xfrm>
        </p:spPr>
        <p:txBody>
          <a:bodyPr>
            <a:normAutofit fontScale="85000" lnSpcReduction="10000"/>
          </a:bodyPr>
          <a:lstStyle/>
          <a:p>
            <a:pPr>
              <a:lnSpc>
                <a:spcPct val="80000"/>
              </a:lnSpc>
              <a:buFont typeface="Wingdings" panose="05000000000000000000" pitchFamily="2" charset="2"/>
              <a:buNone/>
              <a:defRPr/>
            </a:pPr>
            <a:endParaRPr lang="it-IT" sz="1500" dirty="0" smtClean="0"/>
          </a:p>
          <a:p>
            <a:pPr>
              <a:lnSpc>
                <a:spcPct val="80000"/>
              </a:lnSpc>
              <a:buFont typeface="Wingdings" panose="05000000000000000000" pitchFamily="2" charset="2"/>
              <a:buNone/>
              <a:defRPr/>
            </a:pPr>
            <a:endParaRPr lang="it-IT" sz="1500" dirty="0" smtClean="0"/>
          </a:p>
          <a:p>
            <a:pPr>
              <a:lnSpc>
                <a:spcPct val="80000"/>
              </a:lnSpc>
              <a:buFont typeface="Wingdings" panose="05000000000000000000" pitchFamily="2" charset="2"/>
              <a:buNone/>
              <a:defRPr/>
            </a:pPr>
            <a:r>
              <a:rPr lang="it-IT" dirty="0" smtClean="0"/>
              <a:t>2. Le specifiche intese di cui al comma  1  possono  riguardare  la regolazione delle materie  inerenti  l’organizzazione  del  lavoro  e della produzione con riferimento: </a:t>
            </a:r>
          </a:p>
          <a:p>
            <a:pPr lvl="1">
              <a:lnSpc>
                <a:spcPct val="80000"/>
              </a:lnSpc>
              <a:buFont typeface="Wingdings" panose="05000000000000000000" pitchFamily="2" charset="2"/>
              <a:buAutoNum type="alphaLcParenR"/>
              <a:defRPr/>
            </a:pPr>
            <a:r>
              <a:rPr lang="it-IT" dirty="0" smtClean="0"/>
              <a:t> Agli impianti audiovisivi  e alla  introduzione  di  nuove  tecnologie;  </a:t>
            </a:r>
          </a:p>
          <a:p>
            <a:pPr marL="0" indent="0" algn="ctr">
              <a:buNone/>
              <a:defRPr/>
            </a:pPr>
            <a:r>
              <a:rPr lang="it-IT" dirty="0" smtClean="0"/>
              <a:t>Omissis…</a:t>
            </a:r>
          </a:p>
          <a:p>
            <a:pPr marL="0" indent="0">
              <a:buNone/>
              <a:defRPr/>
            </a:pPr>
            <a:r>
              <a:rPr lang="it-IT" dirty="0" smtClean="0"/>
              <a:t>2-bis. Fermo restando il rispetto della Costituzione,  nonché  i vincoli derivanti dalle normative  comunitarie  e  dalle  convenzioni internazionali sul lavoro, le specifiche intese di  cui  al  comma  1 operano anche in deroga alle disposizioni di legge  che  disciplinano le materie richiamate dal comma 2 ed alle  relative  regolamentazioni contenute nei contratti collettivi nazionali di lavoro</a:t>
            </a:r>
            <a:endParaRPr lang="it-IT" dirty="0"/>
          </a:p>
        </p:txBody>
      </p:sp>
    </p:spTree>
    <p:extLst>
      <p:ext uri="{BB962C8B-B14F-4D97-AF65-F5344CB8AC3E}">
        <p14:creationId xmlns:p14="http://schemas.microsoft.com/office/powerpoint/2010/main" val="30831270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Casi particolari</a:t>
            </a:r>
            <a:endParaRPr lang="it-IT" sz="3000" b="1" cap="all" dirty="0">
              <a:solidFill>
                <a:srgbClr val="00B0F0"/>
              </a:solidFill>
            </a:endParaRPr>
          </a:p>
        </p:txBody>
      </p:sp>
      <p:sp>
        <p:nvSpPr>
          <p:cNvPr id="24578" name="Rectangle 3"/>
          <p:cNvSpPr>
            <a:spLocks noGrp="1" noChangeArrowheads="1"/>
          </p:cNvSpPr>
          <p:nvPr>
            <p:ph idx="1"/>
          </p:nvPr>
        </p:nvSpPr>
        <p:spPr/>
        <p:txBody>
          <a:bodyPr>
            <a:normAutofit fontScale="92500" lnSpcReduction="20000"/>
          </a:bodyPr>
          <a:lstStyle/>
          <a:p>
            <a:endParaRPr lang="it-IT" altLang="it-IT" sz="1500" smtClean="0"/>
          </a:p>
          <a:p>
            <a:r>
              <a:rPr lang="it-IT" altLang="it-IT" smtClean="0"/>
              <a:t>Supermercato</a:t>
            </a:r>
          </a:p>
          <a:p>
            <a:r>
              <a:rPr lang="it-IT" altLang="it-IT" smtClean="0"/>
              <a:t>Negozio</a:t>
            </a:r>
          </a:p>
          <a:p>
            <a:r>
              <a:rPr lang="it-IT" altLang="it-IT" smtClean="0"/>
              <a:t>Centro di riabilitazione</a:t>
            </a:r>
          </a:p>
          <a:p>
            <a:r>
              <a:rPr lang="it-IT" altLang="it-IT" smtClean="0"/>
              <a:t>Albergo</a:t>
            </a:r>
          </a:p>
          <a:p>
            <a:r>
              <a:rPr lang="it-IT" altLang="it-IT" smtClean="0"/>
              <a:t>Altre casistiche </a:t>
            </a:r>
          </a:p>
          <a:p>
            <a:r>
              <a:rPr lang="it-IT" altLang="it-IT" smtClean="0"/>
              <a:t>Tempo di conservazione delle immagini</a:t>
            </a:r>
          </a:p>
          <a:p>
            <a:r>
              <a:rPr lang="it-IT" altLang="it-IT" smtClean="0"/>
              <a:t>Utilizzo delle immagini registrate per sanzionare il dipendente</a:t>
            </a:r>
          </a:p>
          <a:p>
            <a:r>
              <a:rPr lang="it-IT" altLang="it-IT" smtClean="0"/>
              <a:t>Videoriprese effettuate dal terzo</a:t>
            </a:r>
          </a:p>
          <a:p>
            <a:r>
              <a:rPr lang="it-IT" altLang="it-IT" smtClean="0"/>
              <a:t>Riprese televisive sui luoghi di lavoro</a:t>
            </a:r>
          </a:p>
          <a:p>
            <a:endParaRPr lang="it-IT" altLang="it-IT" sz="1500" dirty="0"/>
          </a:p>
        </p:txBody>
      </p:sp>
    </p:spTree>
    <p:extLst>
      <p:ext uri="{BB962C8B-B14F-4D97-AF65-F5344CB8AC3E}">
        <p14:creationId xmlns:p14="http://schemas.microsoft.com/office/powerpoint/2010/main" val="2169309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LICEITA’ DEL TRATTAMENTO</a:t>
            </a:r>
            <a:r>
              <a:rPr lang="it-IT" altLang="it-IT" sz="3000" smtClean="0">
                <a:solidFill>
                  <a:srgbClr val="00B0F0"/>
                </a:solidFill>
              </a:rPr>
              <a:t> </a:t>
            </a:r>
            <a:endParaRPr lang="it-IT" altLang="it-IT" sz="3000" dirty="0">
              <a:solidFill>
                <a:srgbClr val="00B0F0"/>
              </a:solidFill>
            </a:endParaRPr>
          </a:p>
        </p:txBody>
      </p:sp>
      <p:sp>
        <p:nvSpPr>
          <p:cNvPr id="7171" name="Rectangle 3"/>
          <p:cNvSpPr>
            <a:spLocks noGrp="1" noChangeArrowheads="1"/>
          </p:cNvSpPr>
          <p:nvPr>
            <p:ph idx="1"/>
          </p:nvPr>
        </p:nvSpPr>
        <p:spPr>
          <a:xfrm>
            <a:off x="3092054" y="2171701"/>
            <a:ext cx="6000750" cy="3471863"/>
          </a:xfrm>
        </p:spPr>
        <p:txBody>
          <a:bodyPr>
            <a:normAutofit lnSpcReduction="10000"/>
          </a:bodyPr>
          <a:lstStyle/>
          <a:p>
            <a:pPr eaLnBrk="1" hangingPunct="1">
              <a:lnSpc>
                <a:spcPct val="80000"/>
              </a:lnSpc>
              <a:buFont typeface="Wingdings" panose="05000000000000000000" pitchFamily="2" charset="2"/>
              <a:buNone/>
            </a:pPr>
            <a:r>
              <a:rPr lang="it-IT" altLang="it-IT" sz="1950" smtClean="0"/>
              <a:t>Per assolvere ad obblighi derivanti dal contratto individuale:</a:t>
            </a:r>
          </a:p>
          <a:p>
            <a:pPr eaLnBrk="1" hangingPunct="1">
              <a:lnSpc>
                <a:spcPct val="80000"/>
              </a:lnSpc>
            </a:pPr>
            <a:r>
              <a:rPr lang="it-IT" altLang="it-IT" sz="1950" smtClean="0"/>
              <a:t>Per verificare l’esatto adempimento della prestazione; </a:t>
            </a:r>
          </a:p>
          <a:p>
            <a:pPr eaLnBrk="1" hangingPunct="1">
              <a:lnSpc>
                <a:spcPct val="80000"/>
              </a:lnSpc>
            </a:pPr>
            <a:r>
              <a:rPr lang="it-IT" altLang="it-IT" sz="1950" smtClean="0"/>
              <a:t>Per commisurare l’importo della retribuzione, straordinario, premi; </a:t>
            </a:r>
          </a:p>
          <a:p>
            <a:pPr eaLnBrk="1" hangingPunct="1">
              <a:lnSpc>
                <a:spcPct val="80000"/>
              </a:lnSpc>
            </a:pPr>
            <a:r>
              <a:rPr lang="it-IT" altLang="it-IT" sz="1950" smtClean="0"/>
              <a:t>Per quantificare le ferie e i permessi; </a:t>
            </a:r>
          </a:p>
          <a:p>
            <a:pPr eaLnBrk="1" hangingPunct="1">
              <a:lnSpc>
                <a:spcPct val="80000"/>
              </a:lnSpc>
            </a:pPr>
            <a:r>
              <a:rPr lang="it-IT" altLang="it-IT" sz="1950" smtClean="0"/>
              <a:t>Per appurare la sussistenza di una causa legittima di assenza;</a:t>
            </a:r>
          </a:p>
          <a:p>
            <a:pPr eaLnBrk="1" hangingPunct="1">
              <a:lnSpc>
                <a:spcPct val="80000"/>
              </a:lnSpc>
            </a:pPr>
            <a:r>
              <a:rPr lang="it-IT" altLang="it-IT" sz="1950" smtClean="0"/>
              <a:t>Per scopi previsti dalla contrattazione collettiva;</a:t>
            </a:r>
          </a:p>
          <a:p>
            <a:pPr eaLnBrk="1" hangingPunct="1">
              <a:lnSpc>
                <a:spcPct val="80000"/>
              </a:lnSpc>
            </a:pPr>
            <a:r>
              <a:rPr lang="it-IT" altLang="it-IT" sz="1950" smtClean="0"/>
              <a:t>Per scopi previsti da leggi.</a:t>
            </a:r>
            <a:endParaRPr lang="it-IT" altLang="it-IT" sz="1950" dirty="0"/>
          </a:p>
        </p:txBody>
      </p:sp>
    </p:spTree>
    <p:extLst>
      <p:ext uri="{BB962C8B-B14F-4D97-AF65-F5344CB8AC3E}">
        <p14:creationId xmlns:p14="http://schemas.microsoft.com/office/powerpoint/2010/main" val="15037049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altLang="it-IT" sz="3000" b="1" cap="all" smtClean="0">
                <a:solidFill>
                  <a:srgbClr val="00B0F0"/>
                </a:solidFill>
              </a:rPr>
              <a:t/>
            </a:r>
            <a:br>
              <a:rPr lang="it-IT" altLang="it-IT" sz="3000" b="1" cap="all" smtClean="0">
                <a:solidFill>
                  <a:srgbClr val="00B0F0"/>
                </a:solidFill>
              </a:rPr>
            </a:br>
            <a:r>
              <a:rPr lang="it-IT" altLang="it-IT" b="1" cap="all" smtClean="0">
                <a:solidFill>
                  <a:srgbClr val="00B0F0"/>
                </a:solidFill>
              </a:rPr>
              <a:t>Sanzione STATUTO DEI LAVORATORI</a:t>
            </a:r>
            <a:r>
              <a:rPr lang="it-IT" altLang="it-IT" smtClean="0">
                <a:solidFill>
                  <a:srgbClr val="003399"/>
                </a:solidFill>
              </a:rPr>
              <a:t/>
            </a:r>
            <a:br>
              <a:rPr lang="it-IT" altLang="it-IT" smtClean="0">
                <a:solidFill>
                  <a:srgbClr val="003399"/>
                </a:solidFill>
              </a:rPr>
            </a:br>
            <a:endParaRPr lang="it-IT" dirty="0"/>
          </a:p>
        </p:txBody>
      </p:sp>
      <p:sp>
        <p:nvSpPr>
          <p:cNvPr id="16386" name="Rectangle 3"/>
          <p:cNvSpPr>
            <a:spLocks noGrp="1" noChangeArrowheads="1"/>
          </p:cNvSpPr>
          <p:nvPr>
            <p:ph idx="1"/>
          </p:nvPr>
        </p:nvSpPr>
        <p:spPr>
          <a:xfrm>
            <a:off x="2470826" y="2628182"/>
            <a:ext cx="7549111" cy="3014083"/>
          </a:xfrm>
        </p:spPr>
        <p:txBody>
          <a:bodyPr>
            <a:normAutofit/>
          </a:bodyPr>
          <a:lstStyle/>
          <a:p>
            <a:endParaRPr lang="it-IT" altLang="it-IT" smtClean="0"/>
          </a:p>
          <a:p>
            <a:r>
              <a:rPr lang="it-IT" altLang="it-IT" smtClean="0"/>
              <a:t>Ammenda da € 154 ad € 1549 o arresto da 15 giorni ad un anno, salvo che il fatto non costituisca un reato più grave.</a:t>
            </a:r>
          </a:p>
          <a:p>
            <a:r>
              <a:rPr lang="it-IT" altLang="it-IT" smtClean="0"/>
              <a:t>Ammessa prescrizione ex art. 15, D.Lgs. 124/2004 = € 387,25 </a:t>
            </a:r>
          </a:p>
          <a:p>
            <a:endParaRPr lang="it-IT" altLang="it-IT" smtClean="0"/>
          </a:p>
          <a:p>
            <a:r>
              <a:rPr lang="it-IT" altLang="it-IT" smtClean="0"/>
              <a:t>Art. 171 Codice Privacy rinvia art. 38 Legge 300/70</a:t>
            </a:r>
            <a:endParaRPr lang="it-IT" altLang="it-IT" dirty="0"/>
          </a:p>
        </p:txBody>
      </p:sp>
    </p:spTree>
    <p:extLst>
      <p:ext uri="{BB962C8B-B14F-4D97-AF65-F5344CB8AC3E}">
        <p14:creationId xmlns:p14="http://schemas.microsoft.com/office/powerpoint/2010/main" val="11027338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Casi più gravi</a:t>
            </a:r>
            <a:endParaRPr lang="it-IT" sz="3000" b="1" cap="all" dirty="0">
              <a:solidFill>
                <a:srgbClr val="00B0F0"/>
              </a:solidFill>
            </a:endParaRPr>
          </a:p>
        </p:txBody>
      </p:sp>
      <p:sp>
        <p:nvSpPr>
          <p:cNvPr id="7171" name="Rectangle 3"/>
          <p:cNvSpPr>
            <a:spLocks noGrp="1" noChangeArrowheads="1"/>
          </p:cNvSpPr>
          <p:nvPr>
            <p:ph idx="1"/>
          </p:nvPr>
        </p:nvSpPr>
        <p:spPr/>
        <p:txBody>
          <a:bodyPr>
            <a:normAutofit fontScale="92500" lnSpcReduction="10000"/>
          </a:bodyPr>
          <a:lstStyle/>
          <a:p>
            <a:pPr>
              <a:defRPr/>
            </a:pPr>
            <a:endParaRPr lang="it-IT" sz="1500" smtClean="0"/>
          </a:p>
          <a:p>
            <a:pPr>
              <a:defRPr/>
            </a:pPr>
            <a:r>
              <a:rPr lang="it-IT" smtClean="0"/>
              <a:t>Ministero del Lavoro nota n. 4343 del 4.10.2006 </a:t>
            </a:r>
          </a:p>
          <a:p>
            <a:pPr marL="0" indent="0">
              <a:buNone/>
              <a:defRPr/>
            </a:pPr>
            <a:r>
              <a:rPr lang="it-IT" smtClean="0"/>
              <a:t>Installazione di telecamere fisse che inquadrino esclusivamente l’attività svolta dai lavoratori ovvero i luoghi adibiti esclusivamente al godimento della pausa, nonché alla consumazione del pasto da parte degli stessi;</a:t>
            </a:r>
          </a:p>
          <a:p>
            <a:pPr marL="0" indent="0">
              <a:buNone/>
              <a:defRPr/>
            </a:pPr>
            <a:r>
              <a:rPr lang="it-IT" smtClean="0"/>
              <a:t>Assenza di esigenze organizzative, produttive, di sicurezza del lavoro e di tutela del patrimonio aziendale che rendano necessaria l’installazione degli strumenti di controllo a distanza;</a:t>
            </a:r>
          </a:p>
          <a:p>
            <a:pPr marL="0" indent="0">
              <a:buNone/>
              <a:defRPr/>
            </a:pPr>
            <a:r>
              <a:rPr lang="it-IT" smtClean="0"/>
              <a:t>Installazione degli impianti a totale insaputa del lavoratore. Non v’è dubbio, difatti, che tale installazione sia maggiormente insidiosa, e la condotta del datore sia maggiormente idonea a mettere in pericolo la riservatezza del lavoratore così come più volte affermato anche dalla Suprema Corte.</a:t>
            </a:r>
          </a:p>
          <a:p>
            <a:pPr>
              <a:defRPr/>
            </a:pPr>
            <a:endParaRPr lang="it-IT" sz="1500" dirty="0"/>
          </a:p>
        </p:txBody>
      </p:sp>
    </p:spTree>
    <p:extLst>
      <p:ext uri="{BB962C8B-B14F-4D97-AF65-F5344CB8AC3E}">
        <p14:creationId xmlns:p14="http://schemas.microsoft.com/office/powerpoint/2010/main" val="11243857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Casi più gravi</a:t>
            </a:r>
            <a:endParaRPr lang="it-IT" sz="3000" dirty="0"/>
          </a:p>
        </p:txBody>
      </p:sp>
      <p:sp>
        <p:nvSpPr>
          <p:cNvPr id="18434" name="Rectangle 3"/>
          <p:cNvSpPr>
            <a:spLocks noGrp="1" noChangeArrowheads="1"/>
          </p:cNvSpPr>
          <p:nvPr>
            <p:ph idx="1"/>
          </p:nvPr>
        </p:nvSpPr>
        <p:spPr/>
        <p:txBody>
          <a:bodyPr/>
          <a:lstStyle/>
          <a:p>
            <a:pPr algn="just">
              <a:buFont typeface="Wingdings" panose="05000000000000000000" pitchFamily="2" charset="2"/>
              <a:buNone/>
            </a:pPr>
            <a:endParaRPr lang="it-IT" altLang="it-IT" sz="1500" smtClean="0"/>
          </a:p>
          <a:p>
            <a:pPr algn="just">
              <a:buFont typeface="Wingdings" panose="05000000000000000000" pitchFamily="2" charset="2"/>
              <a:buNone/>
            </a:pPr>
            <a:r>
              <a:rPr lang="it-IT" altLang="it-IT" smtClean="0"/>
              <a:t>Devono considerarsi, inoltre, particolarmente insidiosi quei sistemi di controllo che, considerata la relativa collocazione ovvero la specifica funzionalità, siano in grado di raccogliere in via prevalente i dati c.d. “sensibili” del lavoratore così come individuati dal Codice della Privacy (D.Lgs. n. 196/2003) quali, ad esempio, i dati idonei a rilevare le origini razziali, le condizioni sanitarie o lo stato di salute, l’appartenenza politica o sindacale, la vita o le abitudini sessuali, la sfera psichica, il credo religioso, definire il profilo o la personalità del lavoratore, ecc. .</a:t>
            </a:r>
            <a:endParaRPr lang="it-IT" altLang="it-IT" dirty="0"/>
          </a:p>
        </p:txBody>
      </p:sp>
    </p:spTree>
    <p:extLst>
      <p:ext uri="{BB962C8B-B14F-4D97-AF65-F5344CB8AC3E}">
        <p14:creationId xmlns:p14="http://schemas.microsoft.com/office/powerpoint/2010/main" val="23239589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Casi più gravi</a:t>
            </a:r>
            <a:endParaRPr lang="it-IT" sz="3000" dirty="0"/>
          </a:p>
        </p:txBody>
      </p:sp>
      <p:sp>
        <p:nvSpPr>
          <p:cNvPr id="19458" name="Rectangle 3"/>
          <p:cNvSpPr>
            <a:spLocks noGrp="1" noChangeArrowheads="1"/>
          </p:cNvSpPr>
          <p:nvPr>
            <p:ph idx="1"/>
          </p:nvPr>
        </p:nvSpPr>
        <p:spPr/>
        <p:txBody>
          <a:bodyPr>
            <a:normAutofit/>
          </a:bodyPr>
          <a:lstStyle/>
          <a:p>
            <a:pPr algn="just">
              <a:buFont typeface="Wingdings" panose="05000000000000000000" pitchFamily="2" charset="2"/>
              <a:buNone/>
            </a:pPr>
            <a:endParaRPr lang="it-IT" altLang="it-IT" sz="1650" smtClean="0"/>
          </a:p>
          <a:p>
            <a:pPr algn="just">
              <a:buFont typeface="Wingdings" panose="05000000000000000000" pitchFamily="2" charset="2"/>
              <a:buNone/>
            </a:pPr>
            <a:r>
              <a:rPr lang="it-IT" altLang="it-IT" smtClean="0"/>
              <a:t>Vanno, inoltre, annoverate nelle ipotesi di maggiore gravità tutte quelle circostanze che non solo hanno messo in pericolo la libertà individuale del lavoratore, ma che hanno altresì comportato un effettivo danno allo stesso, quali, ad esempio, le registrazioni e/o l’utilizzazione (a qualunque fine) delle immagini riprese dai sistemi audiovisivi installati dal trasgressore (sarebbe, infatti, indice di un maggior disvalore della condotta del datore di lavoro l’utilizzazione delle immagine che abbiano facilitato atteggiamenti mobbizzanti nei confronti dei lavoratori, ovvero, che abbiano determinato l’adozione di provvedimenti disciplinari). </a:t>
            </a:r>
          </a:p>
          <a:p>
            <a:pPr algn="just">
              <a:buFont typeface="Wingdings" panose="05000000000000000000" pitchFamily="2" charset="2"/>
              <a:buNone/>
            </a:pPr>
            <a:endParaRPr lang="it-IT" altLang="it-IT" dirty="0"/>
          </a:p>
        </p:txBody>
      </p:sp>
    </p:spTree>
    <p:extLst>
      <p:ext uri="{BB962C8B-B14F-4D97-AF65-F5344CB8AC3E}">
        <p14:creationId xmlns:p14="http://schemas.microsoft.com/office/powerpoint/2010/main" val="26118172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b="1" cap="all" smtClean="0">
                <a:solidFill>
                  <a:srgbClr val="00B0F0"/>
                </a:solidFill>
              </a:rPr>
              <a:t/>
            </a:r>
            <a:br>
              <a:rPr lang="it-IT" altLang="it-IT" b="1" cap="all" smtClean="0">
                <a:solidFill>
                  <a:srgbClr val="00B0F0"/>
                </a:solidFill>
              </a:rPr>
            </a:br>
            <a:r>
              <a:rPr lang="it-IT" altLang="it-IT" b="1" cap="all" smtClean="0">
                <a:solidFill>
                  <a:srgbClr val="00B0F0"/>
                </a:solidFill>
              </a:rPr>
              <a:t>SanzionI CODICE PRIVACY</a:t>
            </a:r>
            <a:endParaRPr lang="it-IT" dirty="0"/>
          </a:p>
        </p:txBody>
      </p:sp>
      <p:sp>
        <p:nvSpPr>
          <p:cNvPr id="16386" name="Rectangle 3"/>
          <p:cNvSpPr>
            <a:spLocks noGrp="1" noChangeArrowheads="1"/>
          </p:cNvSpPr>
          <p:nvPr>
            <p:ph idx="1"/>
          </p:nvPr>
        </p:nvSpPr>
        <p:spPr/>
        <p:txBody>
          <a:bodyPr/>
          <a:lstStyle/>
          <a:p>
            <a:endParaRPr lang="it-IT" altLang="it-IT" smtClean="0"/>
          </a:p>
          <a:p>
            <a:r>
              <a:rPr lang="it-IT" altLang="it-IT" smtClean="0"/>
              <a:t>Trattamento illecito dai acquisiti – art 167 D.Lgs. n. 196/2003 - penale</a:t>
            </a:r>
          </a:p>
          <a:p>
            <a:r>
              <a:rPr lang="it-IT" altLang="it-IT" smtClean="0"/>
              <a:t>Informativa : art. 13 - da euro seimila ad euro trentaseimila</a:t>
            </a:r>
          </a:p>
          <a:p>
            <a:r>
              <a:rPr lang="it-IT" altLang="it-IT" smtClean="0"/>
              <a:t>Provvedimento generale sulla Videosorveglianza dell’8 aprile 2010 – ad esempio non rispettando la disciplina sui tempi di conservazione delle immagini – è applicabile la sanzione di cui all’art. 162, comma 2-ter, Codice Privacy, che va da euro trentamila ad euro centottantamila</a:t>
            </a:r>
          </a:p>
          <a:p>
            <a:r>
              <a:rPr lang="it-IT" altLang="it-IT" smtClean="0"/>
              <a:t>Cassazione sentenza n. 13663 del 5 luglio 2016 </a:t>
            </a:r>
          </a:p>
          <a:p>
            <a:endParaRPr lang="it-IT" altLang="it-IT" dirty="0"/>
          </a:p>
        </p:txBody>
      </p:sp>
    </p:spTree>
    <p:extLst>
      <p:ext uri="{BB962C8B-B14F-4D97-AF65-F5344CB8AC3E}">
        <p14:creationId xmlns:p14="http://schemas.microsoft.com/office/powerpoint/2010/main" val="11723624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lnSpc>
                <a:spcPct val="80000"/>
              </a:lnSpc>
              <a:defRPr/>
            </a:pPr>
            <a:r>
              <a:rPr lang="it-IT" sz="3000" b="1" smtClean="0">
                <a:solidFill>
                  <a:srgbClr val="00B0F0"/>
                </a:solidFill>
              </a:rPr>
              <a:t/>
            </a:r>
            <a:br>
              <a:rPr lang="it-IT" sz="3000" b="1" smtClean="0">
                <a:solidFill>
                  <a:srgbClr val="00B0F0"/>
                </a:solidFill>
              </a:rPr>
            </a:br>
            <a:r>
              <a:rPr lang="it-IT" sz="3000" b="1" smtClean="0">
                <a:solidFill>
                  <a:srgbClr val="00B0F0"/>
                </a:solidFill>
              </a:rPr>
              <a:t>INTERNET E LA POSTA ELETTRONICA</a:t>
            </a:r>
            <a:endParaRPr lang="it-IT" dirty="0"/>
          </a:p>
        </p:txBody>
      </p:sp>
      <p:sp>
        <p:nvSpPr>
          <p:cNvPr id="7171" name="Rectangle 3"/>
          <p:cNvSpPr>
            <a:spLocks noGrp="1" noChangeArrowheads="1"/>
          </p:cNvSpPr>
          <p:nvPr>
            <p:ph idx="1"/>
          </p:nvPr>
        </p:nvSpPr>
        <p:spPr/>
        <p:txBody>
          <a:bodyPr>
            <a:normAutofit fontScale="92500" lnSpcReduction="10000"/>
          </a:bodyPr>
          <a:lstStyle/>
          <a:p>
            <a:pPr>
              <a:lnSpc>
                <a:spcPct val="80000"/>
              </a:lnSpc>
              <a:defRPr/>
            </a:pPr>
            <a:endParaRPr lang="it-IT" sz="1500" smtClean="0"/>
          </a:p>
          <a:p>
            <a:pPr>
              <a:lnSpc>
                <a:spcPct val="80000"/>
              </a:lnSpc>
              <a:defRPr/>
            </a:pPr>
            <a:r>
              <a:rPr lang="it-IT" altLang="it-IT" cap="all" smtClean="0"/>
              <a:t>è</a:t>
            </a:r>
            <a:r>
              <a:rPr lang="it-IT" smtClean="0"/>
              <a:t> applicabile l’art. 4 della Legge n. 300/70 se vi sono programmi in grado di monitorare la prestazione lavorativa.</a:t>
            </a:r>
          </a:p>
          <a:p>
            <a:pPr>
              <a:lnSpc>
                <a:spcPct val="80000"/>
              </a:lnSpc>
              <a:defRPr/>
            </a:pPr>
            <a:r>
              <a:rPr lang="it-IT" smtClean="0"/>
              <a:t>Sono vietati i programmi che registrano e permettono di controllare le attività del lavoratore monitorando i suoi accessi ad internet e la sua posta elettronica.</a:t>
            </a:r>
          </a:p>
          <a:p>
            <a:pPr>
              <a:lnSpc>
                <a:spcPct val="80000"/>
              </a:lnSpc>
              <a:defRPr/>
            </a:pPr>
            <a:r>
              <a:rPr lang="it-IT" smtClean="0"/>
              <a:t>Necessitano di accordo sindacale o autorizzazione ministeriale i programmi che hanno altre finalità (ad esempio necessari  per esigenze organizzative e produttive o per la sicurezza del lavoro o tutela del patrimonio) ma che permettono incidentalmente anche il controllo della navigazione in internet o della posta elettronica.</a:t>
            </a:r>
          </a:p>
          <a:p>
            <a:pPr>
              <a:lnSpc>
                <a:spcPct val="80000"/>
              </a:lnSpc>
              <a:defRPr/>
            </a:pPr>
            <a:r>
              <a:rPr lang="it-IT" smtClean="0"/>
              <a:t>Non configura il reato di violazione, sottrazione e soppressione di corrispondenza di cui all’art. 616 c.p., la lettura della mail aziendale del dipendente da parte del datore di lavoro quando è previsto che il quest’ultimo o un superiore gerarchico debba conoscere la password del dipendente per accedere alla sua casella di posta elettronica per motivi giustificabili.</a:t>
            </a:r>
          </a:p>
          <a:p>
            <a:pPr marL="0" indent="0" algn="ctr">
              <a:buNone/>
              <a:defRPr/>
            </a:pPr>
            <a:endParaRPr lang="it-IT" sz="1500" dirty="0"/>
          </a:p>
        </p:txBody>
      </p:sp>
    </p:spTree>
    <p:extLst>
      <p:ext uri="{BB962C8B-B14F-4D97-AF65-F5344CB8AC3E}">
        <p14:creationId xmlns:p14="http://schemas.microsoft.com/office/powerpoint/2010/main" val="34350963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Navigazione in internet</a:t>
            </a:r>
            <a:endParaRPr lang="it-IT" sz="3000" cap="all" dirty="0">
              <a:solidFill>
                <a:srgbClr val="00B0F0"/>
              </a:solidFill>
            </a:endParaRPr>
          </a:p>
        </p:txBody>
      </p:sp>
      <p:sp>
        <p:nvSpPr>
          <p:cNvPr id="35842" name="Rectangle 3"/>
          <p:cNvSpPr>
            <a:spLocks noGrp="1" noChangeArrowheads="1"/>
          </p:cNvSpPr>
          <p:nvPr>
            <p:ph idx="1"/>
          </p:nvPr>
        </p:nvSpPr>
        <p:spPr/>
        <p:txBody>
          <a:bodyPr/>
          <a:lstStyle/>
          <a:p>
            <a:pPr algn="just">
              <a:defRPr/>
            </a:pPr>
            <a:endParaRPr lang="it-IT" sz="1500" smtClean="0"/>
          </a:p>
          <a:p>
            <a:pPr algn="just">
              <a:defRPr/>
            </a:pPr>
            <a:r>
              <a:rPr lang="it-IT" smtClean="0"/>
              <a:t>Costituisce controllo a distanza la tracciabilità della navigazione in internet utilizzando programmi informatici </a:t>
            </a:r>
          </a:p>
          <a:p>
            <a:pPr algn="just">
              <a:defRPr/>
            </a:pPr>
            <a:r>
              <a:rPr lang="it-IT" smtClean="0"/>
              <a:t>Super Scout: gestione accessi siti internet (orari, chi, blocchi indirizzi IP, controllo larghezza banda di rete, ecc.) -   Cass. 4375 del 23.2.2010</a:t>
            </a:r>
          </a:p>
          <a:p>
            <a:pPr algn="just">
              <a:defRPr/>
            </a:pPr>
            <a:r>
              <a:rPr lang="it-IT" smtClean="0"/>
              <a:t>SARG (elabora log di accesso e genera reportistica) - Garante Privacy provv. 2.4.2009</a:t>
            </a:r>
          </a:p>
          <a:p>
            <a:pPr algn="just">
              <a:defRPr/>
            </a:pPr>
            <a:endParaRPr lang="it-IT" sz="1500" dirty="0"/>
          </a:p>
        </p:txBody>
      </p:sp>
    </p:spTree>
    <p:extLst>
      <p:ext uri="{BB962C8B-B14F-4D97-AF65-F5344CB8AC3E}">
        <p14:creationId xmlns:p14="http://schemas.microsoft.com/office/powerpoint/2010/main" val="4106175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Navigazione in internet</a:t>
            </a:r>
            <a:endParaRPr lang="it-IT" sz="3000" dirty="0"/>
          </a:p>
        </p:txBody>
      </p:sp>
      <p:sp>
        <p:nvSpPr>
          <p:cNvPr id="7171" name="Rectangle 3"/>
          <p:cNvSpPr>
            <a:spLocks noGrp="1" noChangeArrowheads="1"/>
          </p:cNvSpPr>
          <p:nvPr>
            <p:ph idx="1"/>
          </p:nvPr>
        </p:nvSpPr>
        <p:spPr/>
        <p:txBody>
          <a:bodyPr>
            <a:normAutofit fontScale="92500" lnSpcReduction="20000"/>
          </a:bodyPr>
          <a:lstStyle/>
          <a:p>
            <a:pPr>
              <a:defRPr/>
            </a:pPr>
            <a:endParaRPr lang="it-IT" sz="1500" smtClean="0"/>
          </a:p>
          <a:p>
            <a:pPr>
              <a:defRPr/>
            </a:pPr>
            <a:r>
              <a:rPr lang="it-IT" smtClean="0"/>
              <a:t>Nel rispetto delle “Linee Guida del Garante della Privacy per posta elettronica ed internet” il datore di lavoro deve indicare, le modalità di utilizzo corretto degli strumenti informatici messi a disposizione e se, in che misura, e con quali modalità possono essere effettuati controlli.</a:t>
            </a:r>
          </a:p>
          <a:p>
            <a:pPr>
              <a:defRPr/>
            </a:pPr>
            <a:r>
              <a:rPr lang="it-IT" smtClean="0"/>
              <a:t>Può essere utile adottare una policy interna sul corretto utilizzo degli strumenti informatici e legittimare gli eventuali controlli datoriali.</a:t>
            </a:r>
          </a:p>
          <a:p>
            <a:pPr>
              <a:defRPr/>
            </a:pPr>
            <a:r>
              <a:rPr lang="it-IT" smtClean="0"/>
              <a:t>Il controllo è lecito se rispetta i principi  di pertinenza e non eccedenza (non è lecita la lettura e la registrazione di e-mail, la memorizzazione delle pagine internet visitate dal dipendente)</a:t>
            </a:r>
          </a:p>
          <a:p>
            <a:pPr>
              <a:defRPr/>
            </a:pPr>
            <a:r>
              <a:rPr lang="it-IT" smtClean="0"/>
              <a:t>Non è lecita la conservazione per un tempo illimitato dei dati lecitamente registrati.  I sistemi dovrebbero quindi cancellare periodicamente o sovrascrivere i files, i dati relativi agli accessi internet e delle e-mail</a:t>
            </a:r>
          </a:p>
          <a:p>
            <a:pPr marL="0" indent="0">
              <a:buNone/>
              <a:defRPr/>
            </a:pPr>
            <a:endParaRPr lang="it-IT" sz="1500" dirty="0"/>
          </a:p>
        </p:txBody>
      </p:sp>
    </p:spTree>
    <p:extLst>
      <p:ext uri="{BB962C8B-B14F-4D97-AF65-F5344CB8AC3E}">
        <p14:creationId xmlns:p14="http://schemas.microsoft.com/office/powerpoint/2010/main" val="5497371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Navigazione in internet</a:t>
            </a:r>
            <a:endParaRPr lang="it-IT" sz="3000" dirty="0"/>
          </a:p>
        </p:txBody>
      </p:sp>
      <p:sp>
        <p:nvSpPr>
          <p:cNvPr id="7171" name="Rectangle 3"/>
          <p:cNvSpPr>
            <a:spLocks noGrp="1" noChangeArrowheads="1"/>
          </p:cNvSpPr>
          <p:nvPr>
            <p:ph idx="1"/>
          </p:nvPr>
        </p:nvSpPr>
        <p:spPr/>
        <p:txBody>
          <a:bodyPr>
            <a:normAutofit lnSpcReduction="10000"/>
          </a:bodyPr>
          <a:lstStyle/>
          <a:p>
            <a:pPr>
              <a:defRPr/>
            </a:pPr>
            <a:endParaRPr lang="it-IT" sz="1500" smtClean="0"/>
          </a:p>
          <a:p>
            <a:pPr>
              <a:defRPr/>
            </a:pPr>
            <a:r>
              <a:rPr lang="it-IT" altLang="it-IT" cap="all" smtClean="0"/>
              <a:t>è</a:t>
            </a:r>
            <a:r>
              <a:rPr lang="it-IT" smtClean="0"/>
              <a:t> preferibile che il datore di lavoro, riduca il rischio di usi impropri della "navigazione" in Internet (visione di siti non pertinenti, l'upload o il download di files, l'uso internet con finalità ludiche o estranee all'attività), adottando a priori misure che possano prevenire controlli successivi.</a:t>
            </a:r>
          </a:p>
          <a:p>
            <a:pPr>
              <a:defRPr/>
            </a:pPr>
            <a:r>
              <a:rPr lang="it-IT" smtClean="0"/>
              <a:t>Tenere presente i suggerimenti per la policy interna rispetto al corretto uso dei mezzi e agli eventuali controlli delle Linee Guida del Garante della Privacy ed i suggerimenti organizzativi.</a:t>
            </a:r>
          </a:p>
          <a:p>
            <a:pPr>
              <a:defRPr/>
            </a:pPr>
            <a:r>
              <a:rPr lang="it-IT" smtClean="0"/>
              <a:t>Se non è stata rispettata la normativa (accordo con le RSA o autorizzazione della DPL) si rischia che i dati acquisiti di illecite navigazioni in internet o illeciti invii-ricezioni di e-mail, non siano utilizzabili per eventuali contestazioni disciplinari.</a:t>
            </a:r>
          </a:p>
          <a:p>
            <a:pPr marL="0" indent="0" algn="ctr">
              <a:buNone/>
              <a:defRPr/>
            </a:pPr>
            <a:endParaRPr lang="it-IT" sz="1500" smtClean="0"/>
          </a:p>
          <a:p>
            <a:pPr marL="0" indent="0" algn="ctr">
              <a:buNone/>
              <a:defRPr/>
            </a:pPr>
            <a:endParaRPr lang="it-IT" sz="1500" dirty="0"/>
          </a:p>
        </p:txBody>
      </p:sp>
    </p:spTree>
    <p:extLst>
      <p:ext uri="{BB962C8B-B14F-4D97-AF65-F5344CB8AC3E}">
        <p14:creationId xmlns:p14="http://schemas.microsoft.com/office/powerpoint/2010/main" val="13601264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Policy Aziendale</a:t>
            </a:r>
            <a:endParaRPr lang="it-IT" sz="3000" cap="all" dirty="0">
              <a:solidFill>
                <a:srgbClr val="00B0F0"/>
              </a:solidFill>
            </a:endParaRPr>
          </a:p>
        </p:txBody>
      </p:sp>
      <p:sp>
        <p:nvSpPr>
          <p:cNvPr id="30722" name="Rectangle 3"/>
          <p:cNvSpPr>
            <a:spLocks noGrp="1" noChangeArrowheads="1"/>
          </p:cNvSpPr>
          <p:nvPr>
            <p:ph idx="1"/>
          </p:nvPr>
        </p:nvSpPr>
        <p:spPr/>
        <p:txBody>
          <a:bodyPr/>
          <a:lstStyle/>
          <a:p>
            <a:pPr marL="0" indent="0" algn="just">
              <a:buNone/>
              <a:defRPr/>
            </a:pPr>
            <a:endParaRPr lang="it-IT" smtClean="0">
              <a:solidFill>
                <a:schemeClr val="accent4"/>
              </a:solidFill>
            </a:endParaRPr>
          </a:p>
          <a:p>
            <a:pPr marL="0" indent="0" algn="just">
              <a:buNone/>
              <a:defRPr/>
            </a:pPr>
            <a:r>
              <a:rPr lang="it-IT" smtClean="0"/>
              <a:t>Disciplinare interno redatto in modo chiaro e senza formule generiche, da pubblicizzare adeguatamente (verso i singoli lavoratori, nella rete interna, mediante affissioni sui luoghi di lavoro con modalità analoghe a quelle previste dall'art. 7 dello Statuto dei lavoratori, ecc.) e da sottoporre ad aggiornamento periodico. </a:t>
            </a:r>
          </a:p>
          <a:p>
            <a:pPr marL="0" indent="0" algn="ctr">
              <a:buNone/>
              <a:defRPr/>
            </a:pPr>
            <a:endParaRPr lang="it-IT" sz="2700" b="1" dirty="0"/>
          </a:p>
        </p:txBody>
      </p:sp>
    </p:spTree>
    <p:extLst>
      <p:ext uri="{BB962C8B-B14F-4D97-AF65-F5344CB8AC3E}">
        <p14:creationId xmlns:p14="http://schemas.microsoft.com/office/powerpoint/2010/main" val="95022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634247" y="734439"/>
            <a:ext cx="9601200" cy="1485900"/>
          </a:xfrm>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DATI CHE POSSONO ESSERE TRATTATI SENZA CONSENSO</a:t>
            </a:r>
            <a:r>
              <a:rPr lang="it-IT" altLang="it-IT" sz="3000" smtClean="0">
                <a:solidFill>
                  <a:srgbClr val="00B0F0"/>
                </a:solidFill>
              </a:rPr>
              <a:t> </a:t>
            </a:r>
            <a:endParaRPr lang="it-IT" altLang="it-IT" sz="3000" dirty="0">
              <a:solidFill>
                <a:srgbClr val="00B0F0"/>
              </a:solidFill>
            </a:endParaRPr>
          </a:p>
        </p:txBody>
      </p:sp>
      <p:sp>
        <p:nvSpPr>
          <p:cNvPr id="8195" name="Rectangle 3"/>
          <p:cNvSpPr>
            <a:spLocks noGrp="1" noChangeArrowheads="1"/>
          </p:cNvSpPr>
          <p:nvPr>
            <p:ph idx="1"/>
          </p:nvPr>
        </p:nvSpPr>
        <p:spPr>
          <a:xfrm>
            <a:off x="2052536" y="2171701"/>
            <a:ext cx="9027268" cy="4145973"/>
          </a:xfrm>
        </p:spPr>
        <p:txBody>
          <a:bodyPr>
            <a:normAutofit/>
          </a:bodyPr>
          <a:lstStyle/>
          <a:p>
            <a:pPr eaLnBrk="1" hangingPunct="1">
              <a:lnSpc>
                <a:spcPct val="80000"/>
              </a:lnSpc>
              <a:buFont typeface="Wingdings" panose="05000000000000000000" pitchFamily="2" charset="2"/>
              <a:buNone/>
            </a:pPr>
            <a:r>
              <a:rPr lang="it-IT" altLang="it-IT" sz="1800" dirty="0" smtClean="0"/>
              <a:t>Art. 24  Codice - per quanto riguarda il rapporto di lavoro </a:t>
            </a:r>
          </a:p>
          <a:p>
            <a:pPr eaLnBrk="1" hangingPunct="1">
              <a:lnSpc>
                <a:spcPct val="80000"/>
              </a:lnSpc>
            </a:pPr>
            <a:r>
              <a:rPr lang="it-IT" altLang="it-IT" sz="1800" dirty="0" smtClean="0"/>
              <a:t>Adempiere  ad  un  obbligo  previsto  dalla legge, da un regolamento o dalla normativa comunitaria;</a:t>
            </a:r>
          </a:p>
          <a:p>
            <a:pPr eaLnBrk="1" hangingPunct="1">
              <a:lnSpc>
                <a:spcPct val="80000"/>
              </a:lnSpc>
            </a:pPr>
            <a:r>
              <a:rPr lang="it-IT" altLang="it-IT" sz="1800" dirty="0" smtClean="0"/>
              <a:t>Eseguire obblighi derivanti da un  contratto o  per  adempiere a specifiche richieste dell'interessato; </a:t>
            </a:r>
          </a:p>
          <a:p>
            <a:pPr eaLnBrk="1" hangingPunct="1">
              <a:lnSpc>
                <a:spcPct val="80000"/>
              </a:lnSpc>
            </a:pPr>
            <a:r>
              <a:rPr lang="it-IT" altLang="it-IT" sz="1800" dirty="0" smtClean="0"/>
              <a:t>Dati provenienti da pubblici registri, elenchi,  atti o documenti conoscibili da chiunque;</a:t>
            </a:r>
          </a:p>
          <a:p>
            <a:pPr eaLnBrk="1" hangingPunct="1">
              <a:lnSpc>
                <a:spcPct val="80000"/>
              </a:lnSpc>
            </a:pPr>
            <a:r>
              <a:rPr lang="it-IT" altLang="it-IT" sz="1800" dirty="0" smtClean="0"/>
              <a:t>Effettuato da associazioni, enti  od  organismi  senza scopo di lucro, in riferimento a soggetti che hanno con essi contatti regolari o ad aderenti, per il  perseguimento di scopi determinati e legittimi individuati  dall'atto  costitutivo, dallo statuto o dal CCNL;</a:t>
            </a:r>
          </a:p>
          <a:p>
            <a:pPr eaLnBrk="1" hangingPunct="1">
              <a:lnSpc>
                <a:spcPct val="80000"/>
              </a:lnSpc>
            </a:pPr>
            <a:r>
              <a:rPr lang="it-IT" altLang="it-IT" sz="1800" dirty="0" smtClean="0"/>
              <a:t>Dati contenuti nei curricula  spontaneamente trasmessi; </a:t>
            </a:r>
          </a:p>
          <a:p>
            <a:pPr eaLnBrk="1" hangingPunct="1">
              <a:lnSpc>
                <a:spcPct val="80000"/>
              </a:lnSpc>
            </a:pPr>
            <a:r>
              <a:rPr lang="it-IT" altLang="it-IT" sz="1800" dirty="0" smtClean="0"/>
              <a:t>Comunicazione di dati tra società, enti o associazioni con  società controllanti, controllate o collegate, con  società  sottoposte  a  comune  controllo, tra consorzi, reti di imprese e raggruppamenti e associazioni temporanee di imprese  con  i  soggetti  ad  essi  aderenti,  per  le finalità amministrativo contabili.</a:t>
            </a:r>
            <a:endParaRPr lang="it-IT" altLang="it-IT" sz="1800" dirty="0"/>
          </a:p>
        </p:txBody>
      </p:sp>
    </p:spTree>
    <p:extLst>
      <p:ext uri="{BB962C8B-B14F-4D97-AF65-F5344CB8AC3E}">
        <p14:creationId xmlns:p14="http://schemas.microsoft.com/office/powerpoint/2010/main" val="23521314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Cosa va specificato?</a:t>
            </a:r>
            <a:endParaRPr lang="it-IT" sz="3000" cap="all" dirty="0">
              <a:solidFill>
                <a:srgbClr val="00B0F0"/>
              </a:solidFill>
            </a:endParaRPr>
          </a:p>
        </p:txBody>
      </p:sp>
      <p:sp>
        <p:nvSpPr>
          <p:cNvPr id="31746" name="Rectangle 3"/>
          <p:cNvSpPr>
            <a:spLocks noGrp="1" noChangeArrowheads="1"/>
          </p:cNvSpPr>
          <p:nvPr>
            <p:ph idx="1"/>
          </p:nvPr>
        </p:nvSpPr>
        <p:spPr/>
        <p:txBody>
          <a:bodyPr>
            <a:normAutofit fontScale="92500" lnSpcReduction="20000"/>
          </a:bodyPr>
          <a:lstStyle/>
          <a:p>
            <a:pPr algn="just">
              <a:defRPr/>
            </a:pPr>
            <a:endParaRPr lang="it-IT" sz="1350" smtClean="0"/>
          </a:p>
          <a:p>
            <a:pPr algn="just">
              <a:defRPr/>
            </a:pPr>
            <a:r>
              <a:rPr lang="it-IT" smtClean="0"/>
              <a:t>Se determinati comportamenti non sono tollerati rispetto alla "navigazione" in Internet (es. il download di software o di file musicali), oppure alla tenuta di file nella rete interna;</a:t>
            </a:r>
          </a:p>
          <a:p>
            <a:pPr algn="just">
              <a:defRPr/>
            </a:pPr>
            <a:r>
              <a:rPr lang="it-IT" smtClean="0"/>
              <a:t>In quale misura è consentito utilizzare anche per ragioni personali servizi di posta elettronica o di rete, anche solo da determinate postazioni di lavoro o caselle oppure ricorrendo a sistemi di webmail, indicandone le modalità e l'arco temporale di utilizzo (ad es., fuori dall'orario di lavoro o durante le pause, o consentendone un uso moderato anche nel tempo di lavoro);</a:t>
            </a:r>
          </a:p>
          <a:p>
            <a:pPr algn="just">
              <a:defRPr/>
            </a:pPr>
            <a:r>
              <a:rPr lang="it-IT" smtClean="0"/>
              <a:t>Quali informazioni sono memorizzate temporaneamente (ad es., le componenti di file di log eventualmente registrati) e chi (anche all'esterno) vi può accedere legittimamente;</a:t>
            </a:r>
          </a:p>
          <a:p>
            <a:pPr algn="just">
              <a:defRPr/>
            </a:pPr>
            <a:r>
              <a:rPr lang="it-IT" smtClean="0"/>
              <a:t>Se e quali informazioni sono eventualmente conservate per un periodo più lungo, in forma centralizzata o meno (anche per effetto di copie di backup, della gestione tecnica della rete o di file di log );</a:t>
            </a:r>
          </a:p>
          <a:p>
            <a:pPr marL="0" indent="0" algn="ctr">
              <a:buNone/>
              <a:defRPr/>
            </a:pPr>
            <a:endParaRPr lang="it-IT" sz="1500" dirty="0"/>
          </a:p>
        </p:txBody>
      </p:sp>
    </p:spTree>
    <p:extLst>
      <p:ext uri="{BB962C8B-B14F-4D97-AF65-F5344CB8AC3E}">
        <p14:creationId xmlns:p14="http://schemas.microsoft.com/office/powerpoint/2010/main" val="8055141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Cosa va specificato?</a:t>
            </a:r>
            <a:endParaRPr lang="it-IT" sz="3000" dirty="0"/>
          </a:p>
        </p:txBody>
      </p:sp>
      <p:sp>
        <p:nvSpPr>
          <p:cNvPr id="32770" name="Rectangle 3"/>
          <p:cNvSpPr>
            <a:spLocks noGrp="1" noChangeArrowheads="1"/>
          </p:cNvSpPr>
          <p:nvPr>
            <p:ph idx="1"/>
          </p:nvPr>
        </p:nvSpPr>
        <p:spPr>
          <a:xfrm>
            <a:off x="1371600" y="1731523"/>
            <a:ext cx="9601200" cy="4367720"/>
          </a:xfrm>
        </p:spPr>
        <p:txBody>
          <a:bodyPr>
            <a:normAutofit fontScale="85000" lnSpcReduction="10000"/>
          </a:bodyPr>
          <a:lstStyle/>
          <a:p>
            <a:pPr algn="just"/>
            <a:r>
              <a:rPr lang="it-IT" altLang="it-IT" dirty="0" smtClean="0"/>
              <a:t>Se, e in quale misura, il datore di lavoro si riserva di effettuare controlli in conformità alla legge, anche saltuari o occasionali, indicando le ragioni legittime –specifiche e non generiche– per cui verrebbero effettuati (anche per verifiche sulla funzionalità e sicurezza del sistema) e le relative modalità (precisando se, in caso di abusi singoli o reiterati, vengono inoltrati preventivi avvisi collettivi o individuali ed effettuati controlli nominativi o su singoli dispositivi e postazioni); quali conseguenze, anche di tipo disciplinare, il datore di lavoro si riserva di trarre qualora constati che la posta elettronica e la rete Internet sono utilizzate indebitamente;</a:t>
            </a:r>
          </a:p>
          <a:p>
            <a:pPr algn="just"/>
            <a:r>
              <a:rPr lang="it-IT" altLang="it-IT" dirty="0" smtClean="0"/>
              <a:t>Le soluzioni prefigurate per garantire, con la cooperazione del lavoratore, la continuità dell'attività lavorativa in caso di assenza del lavoratore stesso (specie se programmata), con particolare riferimento all'attivazione di sistemi di risposta automatica ai messaggi di posta elettronica ricevuti;</a:t>
            </a:r>
          </a:p>
          <a:p>
            <a:pPr algn="just"/>
            <a:r>
              <a:rPr lang="it-IT" altLang="it-IT" dirty="0" smtClean="0"/>
              <a:t>Se sono utilizzabili modalità di uso personale di mezzi con pagamento o fatturazione a carico dell'interessato;</a:t>
            </a:r>
          </a:p>
          <a:p>
            <a:pPr algn="just"/>
            <a:r>
              <a:rPr lang="it-IT" altLang="it-IT" dirty="0" smtClean="0"/>
              <a:t>Quali misure sono adottate per particolari realtà lavorative nelle quali debba essere rispettato l'eventuale segreto professionale cui siano tenute specifiche figure professionali;</a:t>
            </a:r>
          </a:p>
          <a:p>
            <a:pPr algn="just"/>
            <a:r>
              <a:rPr lang="it-IT" altLang="it-IT" dirty="0" smtClean="0"/>
              <a:t>Le prescrizioni interne sulla sicurezza dei dati e dei sistemi</a:t>
            </a:r>
          </a:p>
          <a:p>
            <a:pPr algn="just"/>
            <a:endParaRPr lang="it-IT" altLang="it-IT" sz="1350" dirty="0"/>
          </a:p>
        </p:txBody>
      </p:sp>
    </p:spTree>
    <p:extLst>
      <p:ext uri="{BB962C8B-B14F-4D97-AF65-F5344CB8AC3E}">
        <p14:creationId xmlns:p14="http://schemas.microsoft.com/office/powerpoint/2010/main" val="3605196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organizzativi</a:t>
            </a:r>
            <a:endParaRPr lang="it-IT" sz="3000" cap="all" dirty="0">
              <a:solidFill>
                <a:srgbClr val="00B0F0"/>
              </a:solidFill>
            </a:endParaRPr>
          </a:p>
        </p:txBody>
      </p:sp>
      <p:sp>
        <p:nvSpPr>
          <p:cNvPr id="33794" name="Rectangle 3"/>
          <p:cNvSpPr>
            <a:spLocks noGrp="1" noChangeArrowheads="1"/>
          </p:cNvSpPr>
          <p:nvPr>
            <p:ph idx="1"/>
          </p:nvPr>
        </p:nvSpPr>
        <p:spPr/>
        <p:txBody>
          <a:bodyPr>
            <a:normAutofit lnSpcReduction="10000"/>
          </a:bodyPr>
          <a:lstStyle/>
          <a:p>
            <a:pPr algn="just">
              <a:defRPr/>
            </a:pPr>
            <a:r>
              <a:rPr lang="it-IT" smtClean="0"/>
              <a:t>Si valuti attentamente l'impatto sui diritti dei lavoratori (prima dell'installazione di apparecchiature suscettibili di consentire il controllo a distanza e dell'eventuale trattamento);</a:t>
            </a:r>
          </a:p>
          <a:p>
            <a:pPr algn="just">
              <a:defRPr/>
            </a:pPr>
            <a:r>
              <a:rPr lang="it-IT" smtClean="0"/>
              <a:t>Si individui preventivamente (anche per tipologie) a quali lavoratori è accordato l'utilizzo della posta elettronica e l'accesso a Internet; </a:t>
            </a:r>
          </a:p>
          <a:p>
            <a:pPr algn="just">
              <a:defRPr/>
            </a:pPr>
            <a:r>
              <a:rPr lang="it-IT" smtClean="0"/>
              <a:t>Si determini quale ubicazione è riservata alle postazioni di lavoro per ridurre il rischio di un loro impiego abusivo.</a:t>
            </a:r>
          </a:p>
          <a:p>
            <a:pPr algn="just">
              <a:defRPr/>
            </a:pPr>
            <a:r>
              <a:rPr lang="it-IT" smtClean="0"/>
              <a:t>Il datore di lavoro ha inoltre l'onere di adottare tutte le misure tecnologiche volte a minimizzare l'uso di dati identificativi (c.d. privacy enhancing technologies–PETs ). Le misure possono essere differenziate a seconda della tecnologia impiegata (ad es., posta elettronica o navigazione in Internet). </a:t>
            </a:r>
          </a:p>
          <a:p>
            <a:pPr marL="0" indent="0" algn="just">
              <a:buNone/>
              <a:defRPr/>
            </a:pPr>
            <a:endParaRPr lang="it-IT" sz="1500" dirty="0"/>
          </a:p>
        </p:txBody>
      </p:sp>
    </p:spTree>
    <p:extLst>
      <p:ext uri="{BB962C8B-B14F-4D97-AF65-F5344CB8AC3E}">
        <p14:creationId xmlns:p14="http://schemas.microsoft.com/office/powerpoint/2010/main" val="27495753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Navigazione web</a:t>
            </a:r>
            <a:endParaRPr lang="it-IT" sz="3000" cap="all" dirty="0">
              <a:solidFill>
                <a:srgbClr val="00B0F0"/>
              </a:solidFill>
            </a:endParaRPr>
          </a:p>
        </p:txBody>
      </p:sp>
      <p:sp>
        <p:nvSpPr>
          <p:cNvPr id="34818" name="Rectangle 3"/>
          <p:cNvSpPr>
            <a:spLocks noGrp="1" noChangeArrowheads="1"/>
          </p:cNvSpPr>
          <p:nvPr>
            <p:ph idx="1"/>
          </p:nvPr>
        </p:nvSpPr>
        <p:spPr/>
        <p:txBody>
          <a:bodyPr/>
          <a:lstStyle/>
          <a:p>
            <a:pPr algn="just">
              <a:defRPr/>
            </a:pPr>
            <a:endParaRPr lang="it-IT" sz="1500" smtClean="0"/>
          </a:p>
          <a:p>
            <a:pPr algn="just">
              <a:defRPr/>
            </a:pPr>
            <a:r>
              <a:rPr lang="it-IT" smtClean="0"/>
              <a:t>Il datore di lavoro, per ridurre il rischio di usi impropri della "navigazione" in Internet (consistenti in attività non correlate alla prestazione lavorativa quali la visione di siti non pertinenti, l'upload o il download di file, l'uso di servizi di rete con finalità ludiche o estranee all'attività), deve adottare opportune misure che possono, così, prevenire controlli successivi sul lavoratore. Tali controlli, leciti o meno a seconda dei casi, possono determinare il trattamento di informazioni personali, anche non pertinenti o idonei a rivelare convinzioni religiose, filosofiche o di altro genere, opinioni politiche, lo stato di salute o la vita sessuale.</a:t>
            </a:r>
            <a:endParaRPr lang="it-IT" dirty="0"/>
          </a:p>
        </p:txBody>
      </p:sp>
    </p:spTree>
    <p:extLst>
      <p:ext uri="{BB962C8B-B14F-4D97-AF65-F5344CB8AC3E}">
        <p14:creationId xmlns:p14="http://schemas.microsoft.com/office/powerpoint/2010/main" val="42377802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Navigazione web</a:t>
            </a:r>
            <a:endParaRPr lang="it-IT" sz="3000" dirty="0"/>
          </a:p>
        </p:txBody>
      </p:sp>
      <p:sp>
        <p:nvSpPr>
          <p:cNvPr id="34818" name="Rectangle 3"/>
          <p:cNvSpPr>
            <a:spLocks noGrp="1" noChangeArrowheads="1"/>
          </p:cNvSpPr>
          <p:nvPr>
            <p:ph idx="1"/>
          </p:nvPr>
        </p:nvSpPr>
        <p:spPr>
          <a:xfrm>
            <a:off x="1371600" y="1887166"/>
            <a:ext cx="9601200" cy="3980234"/>
          </a:xfrm>
        </p:spPr>
        <p:txBody>
          <a:bodyPr>
            <a:normAutofit fontScale="85000" lnSpcReduction="10000"/>
          </a:bodyPr>
          <a:lstStyle/>
          <a:p>
            <a:pPr marL="0" indent="0" algn="just">
              <a:buNone/>
              <a:defRPr/>
            </a:pPr>
            <a:endParaRPr lang="it-IT" sz="1350" dirty="0" smtClean="0"/>
          </a:p>
          <a:p>
            <a:pPr marL="0" indent="0" algn="just">
              <a:buNone/>
              <a:defRPr/>
            </a:pPr>
            <a:r>
              <a:rPr lang="it-IT" dirty="0" smtClean="0"/>
              <a:t>In particolare, il datore di lavoro può adottare una o più delle seguenti misure opportune, tenendo conto delle peculiarità proprie di ciascuna organizzazione produttiva e dei diversi profili professionali:</a:t>
            </a:r>
          </a:p>
          <a:p>
            <a:pPr algn="just">
              <a:defRPr/>
            </a:pPr>
            <a:r>
              <a:rPr lang="it-IT" dirty="0" smtClean="0"/>
              <a:t>Individuazione di categorie di siti considerati correlati o meno con la prestazione lavorativa;</a:t>
            </a:r>
          </a:p>
          <a:p>
            <a:pPr algn="just">
              <a:defRPr/>
            </a:pPr>
            <a:r>
              <a:rPr lang="it-IT" dirty="0" smtClean="0"/>
              <a:t>Configurazione di sistemi o utilizzo di filtri che prevengano determinate operazioni –reputate inconferenti con l'attività lavorativa– quali l'upload o l'accesso a determinati siti (inseriti in una sorta di </a:t>
            </a:r>
            <a:r>
              <a:rPr lang="it-IT" dirty="0" err="1" smtClean="0"/>
              <a:t>black</a:t>
            </a:r>
            <a:r>
              <a:rPr lang="it-IT" dirty="0" smtClean="0"/>
              <a:t> list) e/o il download di file o software aventi particolari caratteristiche (dimensionali o di tipologia di dato);</a:t>
            </a:r>
          </a:p>
          <a:p>
            <a:pPr algn="just">
              <a:defRPr/>
            </a:pPr>
            <a:r>
              <a:rPr lang="it-IT" dirty="0" smtClean="0"/>
              <a:t>Trattamento di dati in forma anonima o tale da precludere l'immediata identificazione di utenti mediante loro opportune aggregazioni (ad es., con riguardo ai file di log riferiti al traffico web, su base collettiva o per gruppi sufficientemente ampi di lavoratori);</a:t>
            </a:r>
          </a:p>
          <a:p>
            <a:pPr algn="just">
              <a:defRPr/>
            </a:pPr>
            <a:r>
              <a:rPr lang="it-IT" dirty="0" smtClean="0"/>
              <a:t>Eventuale conservazione nel tempo dei dati strettamente limitata al perseguimento di finalità organizzative, produttive e di sicurezza.</a:t>
            </a:r>
          </a:p>
          <a:p>
            <a:pPr marL="0" indent="0" algn="ctr">
              <a:buNone/>
              <a:defRPr/>
            </a:pPr>
            <a:endParaRPr lang="it-IT" sz="1500" dirty="0"/>
          </a:p>
        </p:txBody>
      </p:sp>
    </p:spTree>
    <p:extLst>
      <p:ext uri="{BB962C8B-B14F-4D97-AF65-F5344CB8AC3E}">
        <p14:creationId xmlns:p14="http://schemas.microsoft.com/office/powerpoint/2010/main" val="26571447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Posta elettronica</a:t>
            </a:r>
            <a:endParaRPr lang="it-IT" dirty="0"/>
          </a:p>
        </p:txBody>
      </p:sp>
      <p:sp>
        <p:nvSpPr>
          <p:cNvPr id="34818" name="Rectangle 3"/>
          <p:cNvSpPr>
            <a:spLocks noGrp="1" noChangeArrowheads="1"/>
          </p:cNvSpPr>
          <p:nvPr>
            <p:ph idx="1"/>
          </p:nvPr>
        </p:nvSpPr>
        <p:spPr/>
        <p:txBody>
          <a:bodyPr>
            <a:normAutofit fontScale="92500" lnSpcReduction="20000"/>
          </a:bodyPr>
          <a:lstStyle/>
          <a:p>
            <a:pPr algn="just">
              <a:defRPr/>
            </a:pPr>
            <a:r>
              <a:rPr lang="it-IT" smtClean="0"/>
              <a:t>Il contenuto dei messaggi di posta elettronica –come pure i dati esteriori delle comunicazioni e i file allegati– riguardano forme di corrispondenza assistite da garanzie di segretezza tutelate anche costituzionalmente, la cui ratio risiede nel proteggere il nucleo essenziale della dignità umana e il pieno sviluppo della personalità nelle formazioni sociali; un'ulteriore protezione deriva dalle norme penali a tutela dell'inviolabilità dei segreti.</a:t>
            </a:r>
          </a:p>
          <a:p>
            <a:pPr algn="just">
              <a:defRPr/>
            </a:pPr>
            <a:r>
              <a:rPr lang="it-IT" smtClean="0"/>
              <a:t>Tuttavia, con specifico riferimento all'impiego della posta elettronica nel contesto lavorativo e in ragione della veste esteriore attribuita all'indirizzo di posta elettronica nei singoli casi, può risultare dubbio se il lavoratore, in qualità di destinatario o mittente, utilizzi la posta elettronica operando quale espressione dell'organizzazione datoriale o ne faccia un uso personale pur operando in una struttura lavorativa.</a:t>
            </a:r>
          </a:p>
          <a:p>
            <a:pPr algn="just">
              <a:defRPr/>
            </a:pPr>
            <a:r>
              <a:rPr lang="it-IT" smtClean="0"/>
              <a:t>La mancata esplicitazione di una policy al riguardo può determinare anche una legittima aspettativa del lavoratore, o di terzi, di confidenzialità rispetto ad alcune forme di comunicazione.</a:t>
            </a:r>
            <a:endParaRPr lang="it-IT" dirty="0"/>
          </a:p>
        </p:txBody>
      </p:sp>
    </p:spTree>
    <p:extLst>
      <p:ext uri="{BB962C8B-B14F-4D97-AF65-F5344CB8AC3E}">
        <p14:creationId xmlns:p14="http://schemas.microsoft.com/office/powerpoint/2010/main" val="42405838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Posta elettronica</a:t>
            </a:r>
            <a:endParaRPr lang="it-IT" sz="3000" dirty="0"/>
          </a:p>
        </p:txBody>
      </p:sp>
      <p:sp>
        <p:nvSpPr>
          <p:cNvPr id="34818" name="Rectangle 3"/>
          <p:cNvSpPr>
            <a:spLocks noGrp="1" noChangeArrowheads="1"/>
          </p:cNvSpPr>
          <p:nvPr>
            <p:ph idx="1"/>
          </p:nvPr>
        </p:nvSpPr>
        <p:spPr/>
        <p:txBody>
          <a:bodyPr>
            <a:normAutofit/>
          </a:bodyPr>
          <a:lstStyle/>
          <a:p>
            <a:pPr algn="just">
              <a:defRPr/>
            </a:pPr>
            <a:endParaRPr lang="it-IT" sz="1350" smtClean="0"/>
          </a:p>
          <a:p>
            <a:pPr algn="just">
              <a:defRPr/>
            </a:pPr>
            <a:r>
              <a:rPr lang="it-IT" smtClean="0"/>
              <a:t>Tali incertezze si riverberano sulla qualificazione, in termini di liceità, del comportamento del datore di lavoro che intenda apprendere il contenuto di messaggi inviati all'indirizzo di posta elettronica usato dal lavoratore (posta "in entrata") o di quelli inviati da quest'ultimo (posta "in uscita").</a:t>
            </a:r>
          </a:p>
          <a:p>
            <a:pPr algn="just">
              <a:defRPr/>
            </a:pPr>
            <a:r>
              <a:rPr lang="it-IT" smtClean="0"/>
              <a:t>É quindi particolarmente opportuno che si adottino accorgimenti anche per prevenire eventuali trattamenti in violazione dei principi di pertinenza e non eccedenza. Si tratta di soluzioni che possono risultare utili per contemperare le esigenze di ordinato svolgimento dell'attività lavorativa con la prevenzione di inutili intrusioni nella sfera personale dei lavoratori, nonché violazioni della disciplina sull'eventuale segretezza della corrispondenza.</a:t>
            </a:r>
          </a:p>
          <a:p>
            <a:pPr marL="0" indent="0" algn="ctr">
              <a:buNone/>
              <a:defRPr/>
            </a:pPr>
            <a:endParaRPr lang="it-IT" sz="1500" dirty="0"/>
          </a:p>
        </p:txBody>
      </p:sp>
    </p:spTree>
    <p:extLst>
      <p:ext uri="{BB962C8B-B14F-4D97-AF65-F5344CB8AC3E}">
        <p14:creationId xmlns:p14="http://schemas.microsoft.com/office/powerpoint/2010/main" val="24506972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Posta elettronica</a:t>
            </a:r>
            <a:endParaRPr lang="it-IT" sz="3000" dirty="0"/>
          </a:p>
        </p:txBody>
      </p:sp>
      <p:sp>
        <p:nvSpPr>
          <p:cNvPr id="34818" name="Rectangle 3"/>
          <p:cNvSpPr>
            <a:spLocks noGrp="1" noChangeArrowheads="1"/>
          </p:cNvSpPr>
          <p:nvPr>
            <p:ph idx="1"/>
          </p:nvPr>
        </p:nvSpPr>
        <p:spPr/>
        <p:txBody>
          <a:bodyPr>
            <a:normAutofit fontScale="92500" lnSpcReduction="20000"/>
          </a:bodyPr>
          <a:lstStyle/>
          <a:p>
            <a:pPr marL="0" indent="0" algn="just">
              <a:buNone/>
              <a:defRPr/>
            </a:pPr>
            <a:r>
              <a:rPr lang="it-IT" smtClean="0"/>
              <a:t>In questo quadro è opportuno che:</a:t>
            </a:r>
          </a:p>
          <a:p>
            <a:pPr algn="just">
              <a:defRPr/>
            </a:pPr>
            <a:r>
              <a:rPr lang="it-IT" smtClean="0"/>
              <a:t>Il datore di lavoro renda disponibili indirizzi di posta elettronica condivisi tra più lavoratori (es:info@ditta.it, urp@ente.it, ufficiovendite@ente.it, ufficioreclami@società.com,), affiancandoli a quelli individuali (m.rossi@ente.it, rossi@ditta.com, mario.rossi@società.it);</a:t>
            </a:r>
          </a:p>
          <a:p>
            <a:pPr algn="just">
              <a:defRPr/>
            </a:pPr>
            <a:r>
              <a:rPr lang="it-IT" smtClean="0"/>
              <a:t>Il datore di lavoro valuti la possibilità di attribuire al lavoratore un diverso indirizzo destinato ad uso privato dello stesso; </a:t>
            </a:r>
          </a:p>
          <a:p>
            <a:pPr algn="just">
              <a:defRPr/>
            </a:pPr>
            <a:r>
              <a:rPr lang="it-IT" smtClean="0"/>
              <a:t>Il datore di lavoro metta a disposizione di ciascun lavoratore apposite funzionalità di sistema, di agevole utilizzo, che consentano di inviare automaticamente, in caso di assenze (ad es., per ferie o attività di lavoro fuori sede), messaggi di risposta contenenti le "coordinate" (anche elettroniche o telefoniche) di un altro soggetto o altre utili modalità di contatto della struttura. È’ parimenti opportuno prescrivere ai lavoratori di avvalersi di tali modalità, prevenendo così l'apertura della posta elettronica. </a:t>
            </a:r>
            <a:endParaRPr lang="it-IT" dirty="0"/>
          </a:p>
        </p:txBody>
      </p:sp>
    </p:spTree>
    <p:extLst>
      <p:ext uri="{BB962C8B-B14F-4D97-AF65-F5344CB8AC3E}">
        <p14:creationId xmlns:p14="http://schemas.microsoft.com/office/powerpoint/2010/main" val="199143438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Posta elettronica</a:t>
            </a:r>
            <a:endParaRPr lang="it-IT" sz="3000" dirty="0"/>
          </a:p>
        </p:txBody>
      </p:sp>
      <p:sp>
        <p:nvSpPr>
          <p:cNvPr id="39938" name="Rectangle 3"/>
          <p:cNvSpPr>
            <a:spLocks noGrp="1" noChangeArrowheads="1"/>
          </p:cNvSpPr>
          <p:nvPr>
            <p:ph idx="1"/>
          </p:nvPr>
        </p:nvSpPr>
        <p:spPr/>
        <p:txBody>
          <a:bodyPr>
            <a:normAutofit fontScale="92500" lnSpcReduction="20000"/>
          </a:bodyPr>
          <a:lstStyle/>
          <a:p>
            <a:pPr algn="just"/>
            <a:r>
              <a:rPr lang="it-IT" altLang="it-IT" smtClean="0"/>
              <a:t>In caso di eventuali assenze non programmate (ad es., per malattia), qualora il lavoratore non possa attivare la procedura descritta (anche avvalendosi di servizi webmail), il titolare del trattamento, perdurando l'assenza oltre un determinato limite temporale, potrebbe disporre lecitamente, sempre che sia necessario e mediante personale appositamente incaricato (ad es., l'amministratore di sistema oppure, se presente, un incaricato aziendale per la protezione dei dati), l'attivazione di un analogo accorgimento, avvertendo gli interessati;</a:t>
            </a:r>
          </a:p>
          <a:p>
            <a:pPr algn="just"/>
            <a:r>
              <a:rPr lang="it-IT" altLang="it-IT" smtClean="0"/>
              <a:t>In previsione della possibilità che, in caso di assenza improvvisa o prolungata e per improrogabili necessità legate all'attività lavorativa, si debba conoscere il contenuto dei messaggi di posta elettronica, l'interessato sia messo in grado di delegare un altro lavoratore (fiduciario) a verificare il contenuto di messaggi e a inoltrare al titolare del trattamento quelli ritenuti rilevanti per lo svolgimento dell'attività lavorativa. A cura del titolare del trattamento, di tale attività dovrebbe essere redatto apposito verbale e informato il lavoratore interessato alla prima occasione utile;</a:t>
            </a:r>
          </a:p>
          <a:p>
            <a:pPr algn="just"/>
            <a:endParaRPr lang="it-IT" altLang="it-IT" sz="1350" dirty="0"/>
          </a:p>
        </p:txBody>
      </p:sp>
    </p:spTree>
    <p:extLst>
      <p:ext uri="{BB962C8B-B14F-4D97-AF65-F5344CB8AC3E}">
        <p14:creationId xmlns:p14="http://schemas.microsoft.com/office/powerpoint/2010/main" val="35326205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Suggerimenti – Posta elettronica</a:t>
            </a:r>
            <a:endParaRPr lang="it-IT" sz="3000" dirty="0"/>
          </a:p>
        </p:txBody>
      </p:sp>
      <p:sp>
        <p:nvSpPr>
          <p:cNvPr id="40962" name="Rectangle 3"/>
          <p:cNvSpPr>
            <a:spLocks noGrp="1" noChangeArrowheads="1"/>
          </p:cNvSpPr>
          <p:nvPr>
            <p:ph idx="1"/>
          </p:nvPr>
        </p:nvSpPr>
        <p:spPr>
          <a:xfrm>
            <a:off x="2052536" y="2129418"/>
            <a:ext cx="7593329" cy="3880773"/>
          </a:xfrm>
        </p:spPr>
        <p:txBody>
          <a:bodyPr/>
          <a:lstStyle/>
          <a:p>
            <a:pPr algn="just"/>
            <a:endParaRPr lang="it-IT" altLang="it-IT" sz="1500" dirty="0" smtClean="0"/>
          </a:p>
          <a:p>
            <a:pPr algn="just"/>
            <a:endParaRPr lang="it-IT" altLang="it-IT" sz="1500" dirty="0" smtClean="0"/>
          </a:p>
          <a:p>
            <a:pPr marL="0" indent="0" algn="just">
              <a:buNone/>
            </a:pPr>
            <a:endParaRPr lang="it-IT" altLang="it-IT" sz="1500" dirty="0" smtClean="0"/>
          </a:p>
          <a:p>
            <a:pPr algn="just"/>
            <a:r>
              <a:rPr lang="it-IT" altLang="it-IT" dirty="0" smtClean="0"/>
              <a:t>I messaggi di posta elettronica contengano un avvertimento ai destinatari nel quale sia dichiarata l'eventuale natura non personale dei messaggi stessi, precisando se le risposte potranno essere conosciute nell'organizzazione di appartenenza del mittente e con eventuale rinvio alla predetta policy datoriale.</a:t>
            </a:r>
          </a:p>
          <a:p>
            <a:pPr algn="just"/>
            <a:endParaRPr lang="it-IT" altLang="it-IT" sz="1350" dirty="0"/>
          </a:p>
        </p:txBody>
      </p:sp>
    </p:spTree>
    <p:extLst>
      <p:ext uri="{BB962C8B-B14F-4D97-AF65-F5344CB8AC3E}">
        <p14:creationId xmlns:p14="http://schemas.microsoft.com/office/powerpoint/2010/main" val="1237295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L’AUTORIZZAZIONE PER IL TRATTAMENTO DEI DATI SENSIBILI</a:t>
            </a:r>
            <a:r>
              <a:rPr lang="it-IT" altLang="it-IT" sz="3000" smtClean="0">
                <a:solidFill>
                  <a:srgbClr val="00B0F0"/>
                </a:solidFill>
              </a:rPr>
              <a:t> </a:t>
            </a:r>
            <a:endParaRPr lang="it-IT" altLang="it-IT" sz="3000" dirty="0">
              <a:solidFill>
                <a:srgbClr val="00B0F0"/>
              </a:solidFill>
            </a:endParaRPr>
          </a:p>
        </p:txBody>
      </p:sp>
      <p:sp>
        <p:nvSpPr>
          <p:cNvPr id="9219" name="Rectangle 3"/>
          <p:cNvSpPr>
            <a:spLocks noGrp="1" noChangeArrowheads="1"/>
          </p:cNvSpPr>
          <p:nvPr>
            <p:ph idx="1"/>
          </p:nvPr>
        </p:nvSpPr>
        <p:spPr/>
        <p:txBody>
          <a:bodyPr>
            <a:normAutofit/>
          </a:bodyPr>
          <a:lstStyle/>
          <a:p>
            <a:pPr eaLnBrk="1" hangingPunct="1"/>
            <a:endParaRPr lang="it-IT" altLang="it-IT" b="1" smtClean="0"/>
          </a:p>
          <a:p>
            <a:pPr eaLnBrk="1" hangingPunct="1"/>
            <a:endParaRPr lang="it-IT" altLang="it-IT" b="1" smtClean="0"/>
          </a:p>
          <a:p>
            <a:pPr eaLnBrk="1" hangingPunct="1"/>
            <a:endParaRPr lang="it-IT" altLang="it-IT" b="1" smtClean="0"/>
          </a:p>
          <a:p>
            <a:pPr eaLnBrk="1" hangingPunct="1"/>
            <a:r>
              <a:rPr lang="it-IT" altLang="it-IT" smtClean="0"/>
              <a:t>Autorizzazione anno 2017 fino a 24 maggio 2018, data di applicazione del Regolamento UE 2016/679 in materia di protezione dati- la n. 1/2016 - è stata concessa con provvedimento n. 523 del 15.12.2016</a:t>
            </a:r>
          </a:p>
          <a:p>
            <a:pPr eaLnBrk="1" hangingPunct="1"/>
            <a:r>
              <a:rPr lang="it-IT" altLang="it-IT" smtClean="0"/>
              <a:t>autorizza il trattamento dei dati sensibili finalizzato alla gestione dei rapporti di lavoro </a:t>
            </a:r>
            <a:endParaRPr lang="it-IT" altLang="it-IT" dirty="0" smtClean="0"/>
          </a:p>
        </p:txBody>
      </p:sp>
    </p:spTree>
    <p:extLst>
      <p:ext uri="{BB962C8B-B14F-4D97-AF65-F5344CB8AC3E}">
        <p14:creationId xmlns:p14="http://schemas.microsoft.com/office/powerpoint/2010/main" val="220401041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Provvedimenti del Garante</a:t>
            </a:r>
            <a:endParaRPr lang="it-IT" dirty="0"/>
          </a:p>
        </p:txBody>
      </p:sp>
      <p:sp>
        <p:nvSpPr>
          <p:cNvPr id="35842" name="Rectangle 3"/>
          <p:cNvSpPr>
            <a:spLocks noGrp="1" noChangeArrowheads="1"/>
          </p:cNvSpPr>
          <p:nvPr>
            <p:ph idx="1"/>
          </p:nvPr>
        </p:nvSpPr>
        <p:spPr>
          <a:xfrm>
            <a:off x="2295728" y="2160591"/>
            <a:ext cx="7589127" cy="3880773"/>
          </a:xfrm>
        </p:spPr>
        <p:txBody>
          <a:bodyPr/>
          <a:lstStyle/>
          <a:p>
            <a:pPr algn="just">
              <a:defRPr/>
            </a:pPr>
            <a:endParaRPr lang="it-IT" dirty="0" smtClean="0"/>
          </a:p>
          <a:p>
            <a:pPr algn="just">
              <a:defRPr/>
            </a:pPr>
            <a:r>
              <a:rPr lang="it-IT" dirty="0" smtClean="0"/>
              <a:t>Corrispondenza estratta da account di posta elettronica contente informazioni personali</a:t>
            </a:r>
          </a:p>
          <a:p>
            <a:pPr algn="just">
              <a:defRPr/>
            </a:pPr>
            <a:r>
              <a:rPr lang="it-IT" dirty="0" smtClean="0"/>
              <a:t>Recupero delle mail del dipendente</a:t>
            </a:r>
          </a:p>
          <a:p>
            <a:pPr algn="just">
              <a:defRPr/>
            </a:pPr>
            <a:r>
              <a:rPr lang="it-IT" dirty="0" smtClean="0"/>
              <a:t>Monitoraggio accessi internet</a:t>
            </a:r>
          </a:p>
          <a:p>
            <a:pPr algn="just">
              <a:defRPr/>
            </a:pPr>
            <a:r>
              <a:rPr lang="it-IT" dirty="0" smtClean="0"/>
              <a:t>Verifica su disco fisso del pc dato in dotazione</a:t>
            </a:r>
          </a:p>
          <a:p>
            <a:pPr algn="just">
              <a:defRPr/>
            </a:pPr>
            <a:r>
              <a:rPr lang="it-IT" dirty="0" smtClean="0"/>
              <a:t>Utilizzo indebito di pc dato in dotazione</a:t>
            </a:r>
            <a:endParaRPr lang="it-IT" dirty="0"/>
          </a:p>
        </p:txBody>
      </p:sp>
    </p:spTree>
    <p:extLst>
      <p:ext uri="{BB962C8B-B14F-4D97-AF65-F5344CB8AC3E}">
        <p14:creationId xmlns:p14="http://schemas.microsoft.com/office/powerpoint/2010/main" val="186501790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La Giurisprudenza</a:t>
            </a:r>
            <a:endParaRPr lang="it-IT" sz="3000" cap="all" dirty="0">
              <a:solidFill>
                <a:srgbClr val="00B0F0"/>
              </a:solidFill>
            </a:endParaRPr>
          </a:p>
        </p:txBody>
      </p:sp>
      <p:sp>
        <p:nvSpPr>
          <p:cNvPr id="35842" name="Rectangle 3"/>
          <p:cNvSpPr>
            <a:spLocks noGrp="1" noChangeArrowheads="1"/>
          </p:cNvSpPr>
          <p:nvPr>
            <p:ph idx="1"/>
          </p:nvPr>
        </p:nvSpPr>
        <p:spPr>
          <a:xfrm>
            <a:off x="2431915" y="2170982"/>
            <a:ext cx="7494504" cy="3880773"/>
          </a:xfrm>
        </p:spPr>
        <p:txBody>
          <a:bodyPr/>
          <a:lstStyle/>
          <a:p>
            <a:pPr algn="just">
              <a:defRPr/>
            </a:pPr>
            <a:endParaRPr lang="it-IT" dirty="0" smtClean="0"/>
          </a:p>
          <a:p>
            <a:pPr algn="just">
              <a:defRPr/>
            </a:pPr>
            <a:r>
              <a:rPr lang="it-IT" dirty="0" smtClean="0"/>
              <a:t>Licenziamento per accessi ad internet per ragioni non di servizio</a:t>
            </a:r>
          </a:p>
          <a:p>
            <a:pPr algn="just">
              <a:defRPr/>
            </a:pPr>
            <a:r>
              <a:rPr lang="it-IT" dirty="0" smtClean="0"/>
              <a:t>Controlli leciti se mantenuti in dimensione umana</a:t>
            </a:r>
          </a:p>
          <a:p>
            <a:pPr algn="just">
              <a:defRPr/>
            </a:pPr>
            <a:r>
              <a:rPr lang="it-IT" dirty="0" smtClean="0"/>
              <a:t>Divieto di utilizzo di programmi che consentono controlli in via continuativa senza rispetto art. 4 L. 300/70</a:t>
            </a:r>
            <a:endParaRPr lang="it-IT" dirty="0"/>
          </a:p>
        </p:txBody>
      </p:sp>
    </p:spTree>
    <p:extLst>
      <p:ext uri="{BB962C8B-B14F-4D97-AF65-F5344CB8AC3E}">
        <p14:creationId xmlns:p14="http://schemas.microsoft.com/office/powerpoint/2010/main" val="8281845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Controllo dell’hard disk</a:t>
            </a:r>
            <a:endParaRPr lang="it-IT" sz="3000" cap="all" dirty="0">
              <a:solidFill>
                <a:srgbClr val="00B0F0"/>
              </a:solidFill>
            </a:endParaRPr>
          </a:p>
        </p:txBody>
      </p:sp>
      <p:sp>
        <p:nvSpPr>
          <p:cNvPr id="35842" name="Rectangle 3"/>
          <p:cNvSpPr>
            <a:spLocks noGrp="1" noChangeArrowheads="1"/>
          </p:cNvSpPr>
          <p:nvPr>
            <p:ph idx="1"/>
          </p:nvPr>
        </p:nvSpPr>
        <p:spPr>
          <a:xfrm>
            <a:off x="2237362" y="2108637"/>
            <a:ext cx="7751402" cy="3880773"/>
          </a:xfrm>
        </p:spPr>
        <p:txBody>
          <a:bodyPr/>
          <a:lstStyle/>
          <a:p>
            <a:pPr algn="just">
              <a:defRPr/>
            </a:pPr>
            <a:endParaRPr lang="it-IT" sz="1500" dirty="0" smtClean="0"/>
          </a:p>
          <a:p>
            <a:pPr algn="just">
              <a:defRPr/>
            </a:pPr>
            <a:endParaRPr lang="it-IT" sz="1350" dirty="0" smtClean="0"/>
          </a:p>
          <a:p>
            <a:pPr algn="just">
              <a:defRPr/>
            </a:pPr>
            <a:r>
              <a:rPr lang="it-IT" dirty="0" smtClean="0"/>
              <a:t>Blocco trattamento dati personali – su hard disk </a:t>
            </a:r>
            <a:r>
              <a:rPr lang="it-IT" dirty="0" err="1" smtClean="0"/>
              <a:t>files</a:t>
            </a:r>
            <a:r>
              <a:rPr lang="it-IT" dirty="0" smtClean="0"/>
              <a:t> contenenti materiale pornografico (Garante </a:t>
            </a:r>
            <a:r>
              <a:rPr lang="it-IT" dirty="0" err="1" smtClean="0"/>
              <a:t>Provv</a:t>
            </a:r>
            <a:r>
              <a:rPr lang="it-IT" dirty="0" smtClean="0"/>
              <a:t>. 10.6.2010)</a:t>
            </a:r>
          </a:p>
          <a:p>
            <a:pPr eaLnBrk="1" hangingPunct="1">
              <a:lnSpc>
                <a:spcPct val="90000"/>
              </a:lnSpc>
              <a:defRPr/>
            </a:pPr>
            <a:endParaRPr lang="it-IT" dirty="0" smtClean="0"/>
          </a:p>
          <a:p>
            <a:pPr algn="just">
              <a:defRPr/>
            </a:pPr>
            <a:r>
              <a:rPr lang="it-IT" dirty="0" smtClean="0"/>
              <a:t>Utilizzo pc aziendale per attività a favore di terzi. Blocco trattamento dati perché i </a:t>
            </a:r>
            <a:r>
              <a:rPr lang="it-IT" dirty="0" err="1" smtClean="0"/>
              <a:t>files</a:t>
            </a:r>
            <a:r>
              <a:rPr lang="it-IT" dirty="0" smtClean="0"/>
              <a:t> erano in cartelle denominate «</a:t>
            </a:r>
            <a:r>
              <a:rPr lang="it-IT" dirty="0" err="1" smtClean="0"/>
              <a:t>XY_personali</a:t>
            </a:r>
            <a:r>
              <a:rPr lang="it-IT" dirty="0" smtClean="0"/>
              <a:t>» e «MIO» (Garante </a:t>
            </a:r>
            <a:r>
              <a:rPr lang="it-IT" dirty="0" err="1" smtClean="0"/>
              <a:t>Provv</a:t>
            </a:r>
            <a:r>
              <a:rPr lang="it-IT" dirty="0" smtClean="0"/>
              <a:t>. 4.4.2011 e n. 3070 del 18.10.12)</a:t>
            </a:r>
            <a:endParaRPr lang="it-IT" sz="1350" dirty="0" smtClean="0"/>
          </a:p>
          <a:p>
            <a:pPr algn="just">
              <a:defRPr/>
            </a:pPr>
            <a:endParaRPr lang="it-IT" sz="1350" dirty="0"/>
          </a:p>
        </p:txBody>
      </p:sp>
    </p:spTree>
    <p:extLst>
      <p:ext uri="{BB962C8B-B14F-4D97-AF65-F5344CB8AC3E}">
        <p14:creationId xmlns:p14="http://schemas.microsoft.com/office/powerpoint/2010/main" val="340492773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GPS</a:t>
            </a:r>
            <a:endParaRPr lang="it-IT" sz="3000" cap="all" dirty="0">
              <a:solidFill>
                <a:srgbClr val="00B0F0"/>
              </a:solidFill>
            </a:endParaRPr>
          </a:p>
        </p:txBody>
      </p:sp>
      <p:sp>
        <p:nvSpPr>
          <p:cNvPr id="35842" name="Rectangle 3"/>
          <p:cNvSpPr>
            <a:spLocks noGrp="1" noChangeArrowheads="1"/>
          </p:cNvSpPr>
          <p:nvPr>
            <p:ph idx="1"/>
          </p:nvPr>
        </p:nvSpPr>
        <p:spPr>
          <a:xfrm>
            <a:off x="1371600" y="1828800"/>
            <a:ext cx="9601200" cy="4038600"/>
          </a:xfrm>
        </p:spPr>
        <p:txBody>
          <a:bodyPr>
            <a:normAutofit fontScale="77500" lnSpcReduction="20000"/>
          </a:bodyPr>
          <a:lstStyle/>
          <a:p>
            <a:pPr marL="0" indent="0" algn="ctr">
              <a:buNone/>
              <a:defRPr/>
            </a:pPr>
            <a:endParaRPr lang="it-IT" sz="1500" b="1" dirty="0" smtClean="0"/>
          </a:p>
          <a:p>
            <a:pPr marL="0" indent="0" algn="ctr">
              <a:buNone/>
              <a:defRPr/>
            </a:pPr>
            <a:r>
              <a:rPr lang="it-IT" sz="2250" b="1" dirty="0" smtClean="0"/>
              <a:t>Garante </a:t>
            </a:r>
            <a:r>
              <a:rPr lang="it-IT" sz="2250" b="1" dirty="0" err="1" smtClean="0"/>
              <a:t>Provv</a:t>
            </a:r>
            <a:r>
              <a:rPr lang="it-IT" sz="2250" b="1" dirty="0" smtClean="0"/>
              <a:t>. 370 del 4.10.11</a:t>
            </a:r>
          </a:p>
          <a:p>
            <a:pPr algn="just">
              <a:defRPr/>
            </a:pPr>
            <a:r>
              <a:rPr lang="it-IT" sz="2250" dirty="0" smtClean="0"/>
              <a:t>Per soddisfare esigenze organizzative, produttive, di sicurezza</a:t>
            </a:r>
          </a:p>
          <a:p>
            <a:pPr algn="just">
              <a:defRPr/>
            </a:pPr>
            <a:r>
              <a:rPr lang="it-IT" sz="2250" dirty="0" smtClean="0"/>
              <a:t>No monitoraggio continuo</a:t>
            </a:r>
          </a:p>
          <a:p>
            <a:pPr algn="just">
              <a:defRPr/>
            </a:pPr>
            <a:endParaRPr lang="it-IT" sz="2250" dirty="0" smtClean="0"/>
          </a:p>
          <a:p>
            <a:pPr marL="0" indent="0" algn="ctr">
              <a:buNone/>
              <a:defRPr/>
            </a:pPr>
            <a:r>
              <a:rPr lang="it-IT" sz="2250" b="1" dirty="0" smtClean="0"/>
              <a:t>Garante </a:t>
            </a:r>
            <a:r>
              <a:rPr lang="it-IT" sz="2250" b="1" dirty="0" err="1" smtClean="0"/>
              <a:t>Provv</a:t>
            </a:r>
            <a:r>
              <a:rPr lang="it-IT" sz="2250" b="1" dirty="0" smtClean="0"/>
              <a:t>. 18.2.2010, 7.10.2010, n. 134 del 1.8.12</a:t>
            </a:r>
          </a:p>
          <a:p>
            <a:pPr algn="just">
              <a:defRPr/>
            </a:pPr>
            <a:r>
              <a:rPr lang="it-IT" sz="2250" dirty="0" smtClean="0"/>
              <a:t>Attivazione e disattivazione volontaria </a:t>
            </a:r>
          </a:p>
          <a:p>
            <a:pPr algn="just">
              <a:defRPr/>
            </a:pPr>
            <a:r>
              <a:rPr lang="it-IT" sz="2250" dirty="0" smtClean="0"/>
              <a:t>Avviso con accensione spia sul cruscotto</a:t>
            </a:r>
          </a:p>
          <a:p>
            <a:pPr algn="just">
              <a:defRPr/>
            </a:pPr>
            <a:r>
              <a:rPr lang="it-IT" sz="2250" dirty="0" smtClean="0"/>
              <a:t>No associazione con conducente</a:t>
            </a:r>
          </a:p>
          <a:p>
            <a:pPr algn="just">
              <a:defRPr/>
            </a:pPr>
            <a:endParaRPr lang="it-IT" sz="2250" dirty="0" smtClean="0"/>
          </a:p>
          <a:p>
            <a:pPr marL="0" indent="0" algn="ctr">
              <a:buNone/>
              <a:defRPr/>
            </a:pPr>
            <a:r>
              <a:rPr lang="it-IT" sz="2250" b="1" dirty="0" smtClean="0"/>
              <a:t>Garante Verifiche Preliminari 7.7.2011</a:t>
            </a:r>
          </a:p>
          <a:p>
            <a:pPr algn="just">
              <a:defRPr/>
            </a:pPr>
            <a:r>
              <a:rPr lang="it-IT" sz="2250" dirty="0" smtClean="0"/>
              <a:t>No controllo su condotta di guida </a:t>
            </a:r>
          </a:p>
          <a:p>
            <a:pPr algn="just">
              <a:defRPr/>
            </a:pPr>
            <a:endParaRPr lang="it-IT" sz="1350" dirty="0" smtClean="0"/>
          </a:p>
          <a:p>
            <a:pPr algn="just">
              <a:defRPr/>
            </a:pPr>
            <a:endParaRPr lang="it-IT" sz="1350" dirty="0"/>
          </a:p>
        </p:txBody>
      </p:sp>
    </p:spTree>
    <p:extLst>
      <p:ext uri="{BB962C8B-B14F-4D97-AF65-F5344CB8AC3E}">
        <p14:creationId xmlns:p14="http://schemas.microsoft.com/office/powerpoint/2010/main" val="307082613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GPS</a:t>
            </a:r>
            <a:endParaRPr lang="it-IT" sz="3000" cap="all" dirty="0">
              <a:solidFill>
                <a:srgbClr val="00B0F0"/>
              </a:solidFill>
            </a:endParaRPr>
          </a:p>
        </p:txBody>
      </p:sp>
      <p:sp>
        <p:nvSpPr>
          <p:cNvPr id="35842" name="Rectangle 3"/>
          <p:cNvSpPr>
            <a:spLocks noGrp="1" noChangeArrowheads="1"/>
          </p:cNvSpPr>
          <p:nvPr>
            <p:ph idx="1"/>
          </p:nvPr>
        </p:nvSpPr>
        <p:spPr>
          <a:xfrm>
            <a:off x="1760706" y="1959263"/>
            <a:ext cx="8486462" cy="4013519"/>
          </a:xfrm>
        </p:spPr>
        <p:txBody>
          <a:bodyPr>
            <a:normAutofit/>
          </a:bodyPr>
          <a:lstStyle/>
          <a:p>
            <a:pPr algn="just">
              <a:defRPr/>
            </a:pPr>
            <a:r>
              <a:rPr lang="it-IT" sz="1575" dirty="0" smtClean="0"/>
              <a:t>possono formare oggetto di trattamento solo i dati pertinenti e non eccedenti come:</a:t>
            </a:r>
          </a:p>
          <a:p>
            <a:pPr lvl="1" algn="just">
              <a:defRPr/>
            </a:pPr>
            <a:r>
              <a:rPr lang="it-IT" sz="1575" dirty="0" smtClean="0"/>
              <a:t>l'ubicazione del veicolo;</a:t>
            </a:r>
          </a:p>
          <a:p>
            <a:pPr lvl="1" algn="just">
              <a:defRPr/>
            </a:pPr>
            <a:r>
              <a:rPr lang="it-IT" sz="1575" dirty="0" smtClean="0"/>
              <a:t>la distanza percorsa;</a:t>
            </a:r>
          </a:p>
          <a:p>
            <a:pPr lvl="1" algn="just">
              <a:defRPr/>
            </a:pPr>
            <a:r>
              <a:rPr lang="it-IT" sz="1575" dirty="0" smtClean="0"/>
              <a:t>i tempi di percorrenza;</a:t>
            </a:r>
          </a:p>
          <a:p>
            <a:pPr lvl="1" algn="just">
              <a:defRPr/>
            </a:pPr>
            <a:r>
              <a:rPr lang="it-IT" sz="1575" dirty="0" smtClean="0"/>
              <a:t>il carburante consumato;</a:t>
            </a:r>
          </a:p>
          <a:p>
            <a:pPr lvl="1" algn="just">
              <a:defRPr/>
            </a:pPr>
            <a:r>
              <a:rPr lang="it-IT" sz="1575" dirty="0" smtClean="0"/>
              <a:t>la velocità media del veicolo;</a:t>
            </a:r>
          </a:p>
          <a:p>
            <a:pPr algn="just">
              <a:defRPr/>
            </a:pPr>
            <a:r>
              <a:rPr lang="it-IT" sz="1575" dirty="0" smtClean="0"/>
              <a:t>e nel rispetto del principio di necessità la posizione del veicolo di regola non dovrebbe essere monitorata continuativamente dal titolare del trattamento, ma solo quando ciò si renda necessario per il conseguimento delle finalità legittimamente perseguite.</a:t>
            </a:r>
          </a:p>
          <a:p>
            <a:pPr algn="just">
              <a:defRPr/>
            </a:pPr>
            <a:r>
              <a:rPr lang="it-IT" sz="1575" dirty="0" smtClean="0"/>
              <a:t>Vetrofania - VEICOLO SOTTOPOSTO A LOCALIZZAZIONE</a:t>
            </a:r>
          </a:p>
          <a:p>
            <a:pPr algn="just">
              <a:defRPr/>
            </a:pPr>
            <a:r>
              <a:rPr lang="it-IT" sz="1575" dirty="0" smtClean="0"/>
              <a:t>Notifica al Garante per le </a:t>
            </a:r>
            <a:r>
              <a:rPr lang="it-IT" sz="1575" dirty="0" err="1" smtClean="0"/>
              <a:t>geolocalizzazione</a:t>
            </a:r>
            <a:endParaRPr lang="it-IT" sz="1575" dirty="0" smtClean="0"/>
          </a:p>
          <a:p>
            <a:pPr algn="just">
              <a:defRPr/>
            </a:pPr>
            <a:r>
              <a:rPr lang="it-IT" sz="1575" dirty="0" smtClean="0"/>
              <a:t>INL circolare n.  2/2016</a:t>
            </a:r>
          </a:p>
          <a:p>
            <a:pPr algn="just">
              <a:defRPr/>
            </a:pPr>
            <a:endParaRPr lang="it-IT" sz="1350" dirty="0"/>
          </a:p>
        </p:txBody>
      </p:sp>
    </p:spTree>
    <p:extLst>
      <p:ext uri="{BB962C8B-B14F-4D97-AF65-F5344CB8AC3E}">
        <p14:creationId xmlns:p14="http://schemas.microsoft.com/office/powerpoint/2010/main" val="426307962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GPS SANZIONI</a:t>
            </a:r>
            <a:endParaRPr lang="it-IT" sz="3000" cap="all" dirty="0">
              <a:solidFill>
                <a:srgbClr val="00B0F0"/>
              </a:solidFill>
            </a:endParaRPr>
          </a:p>
        </p:txBody>
      </p:sp>
      <p:sp>
        <p:nvSpPr>
          <p:cNvPr id="35842" name="Rectangle 3"/>
          <p:cNvSpPr>
            <a:spLocks noGrp="1" noChangeArrowheads="1"/>
          </p:cNvSpPr>
          <p:nvPr>
            <p:ph idx="1"/>
          </p:nvPr>
        </p:nvSpPr>
        <p:spPr>
          <a:xfrm>
            <a:off x="2381250" y="2299361"/>
            <a:ext cx="7886700" cy="3367258"/>
          </a:xfrm>
        </p:spPr>
        <p:txBody>
          <a:bodyPr>
            <a:normAutofit fontScale="92500" lnSpcReduction="10000"/>
          </a:bodyPr>
          <a:lstStyle/>
          <a:p>
            <a:pPr algn="just">
              <a:defRPr/>
            </a:pPr>
            <a:r>
              <a:rPr lang="it-IT" smtClean="0"/>
              <a:t>Stesse sanzioni per videosorveglianza</a:t>
            </a:r>
          </a:p>
          <a:p>
            <a:pPr lvl="1" algn="just">
              <a:defRPr/>
            </a:pPr>
            <a:r>
              <a:rPr lang="it-IT" smtClean="0"/>
              <a:t>sanzione di cui all’art. 38, Legge n. 300/1970</a:t>
            </a:r>
          </a:p>
          <a:p>
            <a:pPr lvl="1" algn="just">
              <a:defRPr/>
            </a:pPr>
            <a:r>
              <a:rPr lang="it-IT" smtClean="0"/>
              <a:t> sanzione per la mancata informativa ex art. 13, D.Lgs. n. 196/2003,</a:t>
            </a:r>
          </a:p>
          <a:p>
            <a:pPr lvl="1" algn="just">
              <a:defRPr/>
            </a:pPr>
            <a:r>
              <a:rPr lang="it-IT" smtClean="0"/>
              <a:t>e sanzione per il mancato rispetto del provvedimento generale sui Sistemi di localizzazione dei veicoli nell'ambito del rapporto di lavoro</a:t>
            </a:r>
          </a:p>
          <a:p>
            <a:pPr algn="just">
              <a:defRPr/>
            </a:pPr>
            <a:endParaRPr lang="it-IT" smtClean="0"/>
          </a:p>
          <a:p>
            <a:pPr algn="just">
              <a:defRPr/>
            </a:pPr>
            <a:r>
              <a:rPr lang="it-IT" smtClean="0"/>
              <a:t>Più nel caso di specie va applicata anche la sanzione per l’omessa o incompleta notificazione al Garante che va da euro ventimila ad euro centoventimila. </a:t>
            </a:r>
            <a:endParaRPr lang="it-IT" dirty="0"/>
          </a:p>
        </p:txBody>
      </p:sp>
    </p:spTree>
    <p:extLst>
      <p:ext uri="{BB962C8B-B14F-4D97-AF65-F5344CB8AC3E}">
        <p14:creationId xmlns:p14="http://schemas.microsoft.com/office/powerpoint/2010/main" val="189114324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Black Box</a:t>
            </a:r>
            <a:endParaRPr lang="it-IT" sz="3000" cap="all" dirty="0">
              <a:solidFill>
                <a:srgbClr val="00B0F0"/>
              </a:solidFill>
            </a:endParaRPr>
          </a:p>
        </p:txBody>
      </p:sp>
      <p:sp>
        <p:nvSpPr>
          <p:cNvPr id="35842" name="Rectangle 3"/>
          <p:cNvSpPr>
            <a:spLocks noGrp="1" noChangeArrowheads="1"/>
          </p:cNvSpPr>
          <p:nvPr>
            <p:ph idx="1"/>
          </p:nvPr>
        </p:nvSpPr>
        <p:spPr>
          <a:xfrm>
            <a:off x="1799617" y="1760706"/>
            <a:ext cx="8478724" cy="3905913"/>
          </a:xfrm>
        </p:spPr>
        <p:txBody>
          <a:bodyPr>
            <a:normAutofit fontScale="85000" lnSpcReduction="20000"/>
          </a:bodyPr>
          <a:lstStyle/>
          <a:p>
            <a:pPr marL="0" indent="0" algn="ctr">
              <a:buNone/>
              <a:defRPr/>
            </a:pPr>
            <a:endParaRPr lang="it-IT" sz="1500" b="1" dirty="0" smtClean="0"/>
          </a:p>
          <a:p>
            <a:pPr marL="0" indent="0" algn="ctr">
              <a:buNone/>
              <a:defRPr/>
            </a:pPr>
            <a:r>
              <a:rPr lang="it-IT" b="1" dirty="0" err="1" smtClean="0"/>
              <a:t>Min</a:t>
            </a:r>
            <a:r>
              <a:rPr lang="it-IT" b="1" dirty="0" smtClean="0"/>
              <a:t> Lav. nota 8537/2012</a:t>
            </a:r>
          </a:p>
          <a:p>
            <a:pPr algn="just">
              <a:defRPr/>
            </a:pPr>
            <a:endParaRPr lang="it-IT" dirty="0" smtClean="0"/>
          </a:p>
          <a:p>
            <a:pPr algn="just">
              <a:defRPr/>
            </a:pPr>
            <a:r>
              <a:rPr lang="it-IT" dirty="0" smtClean="0"/>
              <a:t>Scatola nera che fornisce informazioni a supporto organizzazione automezzi, monitora scadenze manutenzioni, attiva chiamata a seguito incidente, ricostruisce dinamiche incidente, riduzione premio polizza assicurativa</a:t>
            </a:r>
          </a:p>
          <a:p>
            <a:pPr algn="just">
              <a:defRPr/>
            </a:pPr>
            <a:endParaRPr lang="it-IT" dirty="0" smtClean="0"/>
          </a:p>
          <a:p>
            <a:pPr algn="just">
              <a:defRPr/>
            </a:pPr>
            <a:r>
              <a:rPr lang="it-IT" dirty="0" smtClean="0"/>
              <a:t>Caso Poste Italiane spa</a:t>
            </a:r>
          </a:p>
          <a:p>
            <a:pPr algn="just">
              <a:defRPr/>
            </a:pPr>
            <a:r>
              <a:rPr lang="it-IT" dirty="0" smtClean="0"/>
              <a:t>Esigenze organizzative</a:t>
            </a:r>
          </a:p>
          <a:p>
            <a:pPr algn="just">
              <a:defRPr/>
            </a:pPr>
            <a:r>
              <a:rPr lang="it-IT" dirty="0" smtClean="0"/>
              <a:t>Informazione scritta</a:t>
            </a:r>
          </a:p>
          <a:p>
            <a:pPr algn="just">
              <a:defRPr/>
            </a:pPr>
            <a:r>
              <a:rPr lang="it-IT" dirty="0" smtClean="0"/>
              <a:t>Dati in forma aggregata</a:t>
            </a:r>
          </a:p>
          <a:p>
            <a:pPr algn="just">
              <a:defRPr/>
            </a:pPr>
            <a:r>
              <a:rPr lang="it-IT" dirty="0" smtClean="0"/>
              <a:t>No accertamento su obbligo di diligenza</a:t>
            </a:r>
          </a:p>
          <a:p>
            <a:pPr algn="just">
              <a:defRPr/>
            </a:pPr>
            <a:endParaRPr lang="it-IT" sz="1350" dirty="0"/>
          </a:p>
        </p:txBody>
      </p:sp>
    </p:spTree>
    <p:extLst>
      <p:ext uri="{BB962C8B-B14F-4D97-AF65-F5344CB8AC3E}">
        <p14:creationId xmlns:p14="http://schemas.microsoft.com/office/powerpoint/2010/main" val="206605243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Smartphone con localizzatori</a:t>
            </a:r>
            <a:endParaRPr lang="it-IT" sz="3000" cap="all" dirty="0">
              <a:solidFill>
                <a:srgbClr val="00B0F0"/>
              </a:solidFill>
            </a:endParaRPr>
          </a:p>
        </p:txBody>
      </p:sp>
      <p:sp>
        <p:nvSpPr>
          <p:cNvPr id="35842" name="Rectangle 3"/>
          <p:cNvSpPr>
            <a:spLocks noGrp="1" noChangeArrowheads="1"/>
          </p:cNvSpPr>
          <p:nvPr>
            <p:ph idx="1"/>
          </p:nvPr>
        </p:nvSpPr>
        <p:spPr>
          <a:xfrm>
            <a:off x="2443596" y="2164279"/>
            <a:ext cx="7886700" cy="3595858"/>
          </a:xfrm>
        </p:spPr>
        <p:txBody>
          <a:bodyPr>
            <a:normAutofit fontScale="92500" lnSpcReduction="10000"/>
          </a:bodyPr>
          <a:lstStyle/>
          <a:p>
            <a:pPr algn="just">
              <a:defRPr/>
            </a:pPr>
            <a:r>
              <a:rPr lang="it-IT" smtClean="0"/>
              <a:t>rischi specifici per la libertà (es. di circolazione e di comunicazione), i diritti e la dignità del dipendente (Garante per la Privacy, provv. n. 401 e n. 448 del 2014).</a:t>
            </a:r>
          </a:p>
          <a:p>
            <a:pPr algn="just">
              <a:defRPr/>
            </a:pPr>
            <a:r>
              <a:rPr lang="it-IT" smtClean="0"/>
              <a:t>App per localizzazione geografica: giustificata da esigenze organizzative e produttive ovvero dalla sicurezza del lavoro - art. 4, comma 2, Legge n. 300/70</a:t>
            </a:r>
          </a:p>
          <a:p>
            <a:pPr algn="just">
              <a:defRPr/>
            </a:pPr>
            <a:r>
              <a:rPr lang="it-IT" smtClean="0"/>
              <a:t>Verifica preliminare</a:t>
            </a:r>
          </a:p>
          <a:p>
            <a:pPr algn="just">
              <a:defRPr/>
            </a:pPr>
            <a:r>
              <a:rPr lang="it-IT" smtClean="0"/>
              <a:t>Notifica per la geolocalizzazione</a:t>
            </a:r>
          </a:p>
          <a:p>
            <a:pPr algn="just">
              <a:defRPr/>
            </a:pPr>
            <a:r>
              <a:rPr lang="it-IT" smtClean="0"/>
              <a:t>Specifiche misure di sicurezza prescritte dal Garante con provv. n. 401 e n. 448 del 2014</a:t>
            </a:r>
          </a:p>
          <a:p>
            <a:pPr algn="just">
              <a:defRPr/>
            </a:pPr>
            <a:r>
              <a:rPr lang="it-IT" smtClean="0"/>
              <a:t>Rilevazione delle presenze tramite smartphone</a:t>
            </a:r>
            <a:endParaRPr lang="it-IT" dirty="0" smtClean="0"/>
          </a:p>
        </p:txBody>
      </p:sp>
    </p:spTree>
    <p:extLst>
      <p:ext uri="{BB962C8B-B14F-4D97-AF65-F5344CB8AC3E}">
        <p14:creationId xmlns:p14="http://schemas.microsoft.com/office/powerpoint/2010/main" val="225002051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Biometria</a:t>
            </a:r>
            <a:endParaRPr lang="it-IT" sz="3000" cap="all" dirty="0">
              <a:solidFill>
                <a:srgbClr val="00B0F0"/>
              </a:solidFill>
            </a:endParaRPr>
          </a:p>
        </p:txBody>
      </p:sp>
      <p:sp>
        <p:nvSpPr>
          <p:cNvPr id="35842" name="Rectangle 3"/>
          <p:cNvSpPr>
            <a:spLocks noGrp="1" noChangeArrowheads="1"/>
          </p:cNvSpPr>
          <p:nvPr>
            <p:ph idx="1"/>
          </p:nvPr>
        </p:nvSpPr>
        <p:spPr>
          <a:xfrm>
            <a:off x="2529191" y="2108637"/>
            <a:ext cx="7376446" cy="3880773"/>
          </a:xfrm>
        </p:spPr>
        <p:txBody>
          <a:bodyPr>
            <a:normAutofit lnSpcReduction="10000"/>
          </a:bodyPr>
          <a:lstStyle/>
          <a:p>
            <a:pPr marL="0" indent="0" algn="ctr">
              <a:buNone/>
              <a:defRPr/>
            </a:pPr>
            <a:endParaRPr lang="it-IT" sz="2400" b="1" dirty="0" smtClean="0">
              <a:solidFill>
                <a:srgbClr val="003399"/>
              </a:solidFill>
            </a:endParaRPr>
          </a:p>
          <a:p>
            <a:pPr marL="0" indent="0" algn="just">
              <a:buNone/>
              <a:defRPr/>
            </a:pPr>
            <a:r>
              <a:rPr lang="it-IT" dirty="0" smtClean="0"/>
              <a:t>L’uso generalizzato e incontrollato di dati biometrici, specie se ricavati dalle impronte digitali, non è lecito.</a:t>
            </a:r>
          </a:p>
          <a:p>
            <a:pPr marL="0" indent="0" algn="just">
              <a:buNone/>
              <a:defRPr/>
            </a:pPr>
            <a:r>
              <a:rPr lang="it-IT" dirty="0" smtClean="0"/>
              <a:t>L’utilizzo di dati biometrici può essere giustificato solo in casi particolari, tenuto conto delle finalità e del contesto in cui essi sono trattati e, in relazione ai luoghi di lavoro, per presidiare accessi ad "aree sensibili", considerata la natura delle attività ivi svolte come ad esempio in caso di:</a:t>
            </a:r>
          </a:p>
          <a:p>
            <a:pPr algn="just">
              <a:defRPr/>
            </a:pPr>
            <a:r>
              <a:rPr lang="it-IT" dirty="0" smtClean="0"/>
              <a:t>processi produttivi pericolosi o sottoposti a segreti di varia natura;</a:t>
            </a:r>
          </a:p>
          <a:p>
            <a:pPr algn="just">
              <a:defRPr/>
            </a:pPr>
            <a:r>
              <a:rPr lang="it-IT" dirty="0" smtClean="0"/>
              <a:t>particolari locali destinati alla custodia di beni, documenti segreti o riservati o oggetti di valore </a:t>
            </a:r>
            <a:endParaRPr lang="it-IT" b="1" dirty="0" smtClean="0"/>
          </a:p>
          <a:p>
            <a:pPr marL="0" indent="0" algn="ctr">
              <a:buNone/>
              <a:defRPr/>
            </a:pPr>
            <a:endParaRPr lang="it-IT" sz="1500" b="1" dirty="0" smtClean="0"/>
          </a:p>
          <a:p>
            <a:pPr algn="just">
              <a:defRPr/>
            </a:pPr>
            <a:endParaRPr lang="it-IT" sz="1350" dirty="0"/>
          </a:p>
        </p:txBody>
      </p:sp>
    </p:spTree>
    <p:extLst>
      <p:ext uri="{BB962C8B-B14F-4D97-AF65-F5344CB8AC3E}">
        <p14:creationId xmlns:p14="http://schemas.microsoft.com/office/powerpoint/2010/main" val="284140411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Biometria</a:t>
            </a:r>
            <a:endParaRPr lang="it-IT" sz="3000" dirty="0"/>
          </a:p>
        </p:txBody>
      </p:sp>
      <p:sp>
        <p:nvSpPr>
          <p:cNvPr id="35842" name="Rectangle 3"/>
          <p:cNvSpPr>
            <a:spLocks noGrp="1" noChangeArrowheads="1"/>
          </p:cNvSpPr>
          <p:nvPr>
            <p:ph idx="1"/>
          </p:nvPr>
        </p:nvSpPr>
        <p:spPr/>
        <p:txBody>
          <a:bodyPr>
            <a:normAutofit lnSpcReduction="10000"/>
          </a:bodyPr>
          <a:lstStyle/>
          <a:p>
            <a:pPr marL="0" indent="0" algn="ctr">
              <a:buNone/>
              <a:defRPr/>
            </a:pPr>
            <a:r>
              <a:rPr lang="it-IT" b="1" smtClean="0">
                <a:solidFill>
                  <a:srgbClr val="003399"/>
                </a:solidFill>
              </a:rPr>
              <a:t>FINO AL 23.11.2006</a:t>
            </a:r>
          </a:p>
          <a:p>
            <a:pPr algn="just">
              <a:defRPr/>
            </a:pPr>
            <a:r>
              <a:rPr lang="it-IT" smtClean="0"/>
              <a:t>VERIFICA PRELIMINARE: fino al 23.11.2006, i datori di lavoro che intendevano trattare i dati biometrici dovevano presentare apposito interpello per la verifica preliminare, al Garante per la protezione dei dati personali (c.d. Garante per la Privacy).</a:t>
            </a:r>
          </a:p>
          <a:p>
            <a:pPr marL="0" indent="0" algn="ctr">
              <a:buNone/>
              <a:defRPr/>
            </a:pPr>
            <a:endParaRPr lang="it-IT" smtClean="0"/>
          </a:p>
          <a:p>
            <a:pPr marL="0" indent="0" algn="ctr">
              <a:buNone/>
              <a:defRPr/>
            </a:pPr>
            <a:r>
              <a:rPr lang="it-IT" b="1" smtClean="0">
                <a:solidFill>
                  <a:srgbClr val="003399"/>
                </a:solidFill>
              </a:rPr>
              <a:t>DOPO IL 23.11.2006</a:t>
            </a:r>
          </a:p>
          <a:p>
            <a:pPr algn="just">
              <a:defRPr/>
            </a:pPr>
            <a:r>
              <a:rPr lang="it-IT" smtClean="0"/>
              <a:t>VERIFICA PRELIMINARE: i datori di lavoro sono tenuti a presentare istanza di interpello per effettuare una verifica preliminare al Garante solo ed esclusivamente per fattispecie particolari o in ragione di situazioni eccezionali, che si discostano dalle prescrizioni illustrate nelle Linee Guida in materia del 23.11.2006.</a:t>
            </a:r>
          </a:p>
          <a:p>
            <a:pPr algn="just">
              <a:defRPr/>
            </a:pPr>
            <a:endParaRPr lang="it-IT" sz="1500" dirty="0"/>
          </a:p>
        </p:txBody>
      </p:sp>
    </p:spTree>
    <p:extLst>
      <p:ext uri="{BB962C8B-B14F-4D97-AF65-F5344CB8AC3E}">
        <p14:creationId xmlns:p14="http://schemas.microsoft.com/office/powerpoint/2010/main" val="1977514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eaLnBrk="1" hangingPunct="1"/>
            <a:r>
              <a:rPr lang="it-IT" altLang="it-IT" sz="3000" b="1" smtClean="0">
                <a:solidFill>
                  <a:srgbClr val="00B0F0"/>
                </a:solidFill>
              </a:rPr>
              <a:t/>
            </a:r>
            <a:br>
              <a:rPr lang="it-IT" altLang="it-IT" sz="3000" b="1" smtClean="0">
                <a:solidFill>
                  <a:srgbClr val="00B0F0"/>
                </a:solidFill>
              </a:rPr>
            </a:br>
            <a:r>
              <a:rPr lang="it-IT" altLang="it-IT" sz="3000" b="1" smtClean="0">
                <a:solidFill>
                  <a:srgbClr val="00B0F0"/>
                </a:solidFill>
              </a:rPr>
              <a:t>L’ </a:t>
            </a:r>
            <a:r>
              <a:rPr lang="it-IT" altLang="it-IT" sz="3000" b="1" cap="all" smtClean="0">
                <a:solidFill>
                  <a:srgbClr val="00B0F0"/>
                </a:solidFill>
              </a:rPr>
              <a:t>autorizzazione è rilasciata</a:t>
            </a:r>
            <a:endParaRPr lang="it-IT" altLang="it-IT" sz="3000" b="1" cap="all" dirty="0">
              <a:solidFill>
                <a:srgbClr val="00B0F0"/>
              </a:solidFill>
            </a:endParaRPr>
          </a:p>
        </p:txBody>
      </p:sp>
      <p:sp>
        <p:nvSpPr>
          <p:cNvPr id="10243" name="Rectangle 3"/>
          <p:cNvSpPr>
            <a:spLocks noGrp="1" noChangeArrowheads="1"/>
          </p:cNvSpPr>
          <p:nvPr>
            <p:ph idx="1"/>
          </p:nvPr>
        </p:nvSpPr>
        <p:spPr>
          <a:xfrm>
            <a:off x="3092054" y="2171701"/>
            <a:ext cx="6827801" cy="4353791"/>
          </a:xfrm>
        </p:spPr>
        <p:txBody>
          <a:bodyPr>
            <a:normAutofit fontScale="92500" lnSpcReduction="20000"/>
          </a:bodyPr>
          <a:lstStyle/>
          <a:p>
            <a:pPr eaLnBrk="1" hangingPunct="1">
              <a:lnSpc>
                <a:spcPct val="80000"/>
              </a:lnSpc>
            </a:pPr>
            <a:r>
              <a:rPr lang="it-IT" altLang="it-IT" smtClean="0"/>
              <a:t>alle persone fisiche e giuridiche, alle imprese, anche sociali, agli enti, alle associazioni e agli organismi che sono parte di un rapporto di lavoro o che utilizzano prestazioni lavorative anche atipiche, parziali o temporanee, o che comunque conferiscono un incarico professionale a consulenti e a liberi professionisti, ad agenti, rappresentanti e mandatari nonché a soggetti che effettuano prestazioni coordinate e continuative, anche nella modalità di lavoro a progetto, o ad altri lavoratori autonomi in rapporto di collaborazione, anche sotto forma di prestazioni di lavoro accessorio;</a:t>
            </a:r>
          </a:p>
          <a:p>
            <a:pPr eaLnBrk="1" hangingPunct="1">
              <a:lnSpc>
                <a:spcPct val="80000"/>
              </a:lnSpc>
            </a:pPr>
            <a:r>
              <a:rPr lang="it-IT" altLang="it-IT" smtClean="0"/>
              <a:t>ad organismi paritetici o che gestiscono osservatori in materia di lavoro, previsti dalla normativa comunitaria, dalle leggi, dai regolamenti o dai contratti collettivi anche aziendali;</a:t>
            </a:r>
          </a:p>
          <a:p>
            <a:pPr eaLnBrk="1" hangingPunct="1">
              <a:lnSpc>
                <a:spcPct val="80000"/>
              </a:lnSpc>
            </a:pPr>
            <a:r>
              <a:rPr lang="it-IT" altLang="it-IT" smtClean="0"/>
              <a:t>attività del medico competente in materia di igiene e di sicurezza del lavoro, in qualità di libero professionista o di dipendente dall’azienda o di strutture convenzionate;</a:t>
            </a:r>
          </a:p>
          <a:p>
            <a:pPr eaLnBrk="1" hangingPunct="1">
              <a:lnSpc>
                <a:spcPct val="80000"/>
              </a:lnSpc>
            </a:pPr>
            <a:r>
              <a:rPr lang="it-IT" altLang="it-IT" smtClean="0"/>
              <a:t>attività svolta dal rappresentante dei lavoratori per la sicurezza</a:t>
            </a:r>
          </a:p>
          <a:p>
            <a:pPr eaLnBrk="1" hangingPunct="1">
              <a:lnSpc>
                <a:spcPct val="80000"/>
              </a:lnSpc>
            </a:pPr>
            <a:r>
              <a:rPr lang="it-IT" altLang="it-IT" smtClean="0"/>
              <a:t>da associazioni, organizzazioni, federazioni o confederazioni rappresentative di categorie di datori di lavoro; </a:t>
            </a:r>
            <a:endParaRPr lang="it-IT" altLang="it-IT" dirty="0"/>
          </a:p>
        </p:txBody>
      </p:sp>
    </p:spTree>
    <p:extLst>
      <p:ext uri="{BB962C8B-B14F-4D97-AF65-F5344CB8AC3E}">
        <p14:creationId xmlns:p14="http://schemas.microsoft.com/office/powerpoint/2010/main" val="423404071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000" b="1" smtClean="0">
                <a:solidFill>
                  <a:srgbClr val="00B0F0"/>
                </a:solidFill>
              </a:rPr>
              <a:t/>
            </a:r>
            <a:br>
              <a:rPr lang="it-IT" sz="3000" b="1" smtClean="0">
                <a:solidFill>
                  <a:srgbClr val="00B0F0"/>
                </a:solidFill>
              </a:rPr>
            </a:br>
            <a:r>
              <a:rPr lang="it-IT" sz="3000" b="1" smtClean="0">
                <a:solidFill>
                  <a:srgbClr val="00B0F0"/>
                </a:solidFill>
              </a:rPr>
              <a:t>NUOVE LINEE GUIDA IN MATERIA DI RICONOSCIMENTO BIOMETRICO</a:t>
            </a:r>
            <a:endParaRPr lang="it-IT" sz="3000" dirty="0">
              <a:solidFill>
                <a:srgbClr val="00B0F0"/>
              </a:solidFill>
            </a:endParaRPr>
          </a:p>
        </p:txBody>
      </p:sp>
      <p:sp>
        <p:nvSpPr>
          <p:cNvPr id="35842" name="Rectangle 3"/>
          <p:cNvSpPr>
            <a:spLocks noGrp="1" noChangeArrowheads="1"/>
          </p:cNvSpPr>
          <p:nvPr>
            <p:ph idx="1"/>
          </p:nvPr>
        </p:nvSpPr>
        <p:spPr>
          <a:xfrm>
            <a:off x="1964987" y="2254109"/>
            <a:ext cx="7992604" cy="3880773"/>
          </a:xfrm>
        </p:spPr>
        <p:txBody>
          <a:bodyPr>
            <a:normAutofit fontScale="92500" lnSpcReduction="10000"/>
          </a:bodyPr>
          <a:lstStyle/>
          <a:p>
            <a:pPr marL="0" indent="0" algn="ctr">
              <a:buNone/>
              <a:defRPr/>
            </a:pPr>
            <a:endParaRPr lang="it-IT" sz="1500" b="1" dirty="0" smtClean="0"/>
          </a:p>
          <a:p>
            <a:pPr algn="just">
              <a:defRPr/>
            </a:pPr>
            <a:r>
              <a:rPr lang="it-IT" dirty="0" smtClean="0"/>
              <a:t>A seguito di consultazione pubblica, il Garante per la Privacy ha adottato il 12.11.2014 il “Provvedimento generale prescrittivo in materia di biometria”, cui sono allegate le “Linee Guida in materia di riconoscimento biometrico e firma </a:t>
            </a:r>
            <a:r>
              <a:rPr lang="it-IT" dirty="0" err="1" smtClean="0"/>
              <a:t>grafometrica</a:t>
            </a:r>
            <a:r>
              <a:rPr lang="it-IT" dirty="0" smtClean="0"/>
              <a:t>”.</a:t>
            </a:r>
          </a:p>
          <a:p>
            <a:pPr algn="just">
              <a:defRPr/>
            </a:pPr>
            <a:r>
              <a:rPr lang="it-IT" dirty="0" smtClean="0"/>
              <a:t>Quadro semplificato per alcune specifiche tipologie di trattamento per le quali non è più necessaria la verifica preliminare ex art. 17, D.Lgs. n. 196/2003.</a:t>
            </a:r>
          </a:p>
          <a:p>
            <a:pPr algn="just">
              <a:defRPr/>
            </a:pPr>
            <a:r>
              <a:rPr lang="it-IT" dirty="0" smtClean="0"/>
              <a:t>Tuttavia il trattamento dovrà comunque essere effettuato nel rispetto delle misure di sicurezza individuate dal Garante e rispettando i presupposti di legittimità previsti dal Codice privacy, informando sempre gli interessati sui loro diritti, sugli scopi nonché sulle modalità del trattamento.</a:t>
            </a:r>
          </a:p>
          <a:p>
            <a:pPr algn="just">
              <a:defRPr/>
            </a:pPr>
            <a:endParaRPr lang="it-IT" dirty="0"/>
          </a:p>
        </p:txBody>
      </p:sp>
    </p:spTree>
    <p:extLst>
      <p:ext uri="{BB962C8B-B14F-4D97-AF65-F5344CB8AC3E}">
        <p14:creationId xmlns:p14="http://schemas.microsoft.com/office/powerpoint/2010/main" val="174449572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smtClean="0">
                <a:solidFill>
                  <a:srgbClr val="00B0F0"/>
                </a:solidFill>
              </a:rPr>
              <a:t/>
            </a:r>
            <a:br>
              <a:rPr lang="it-IT" sz="3000" b="1" smtClean="0">
                <a:solidFill>
                  <a:srgbClr val="00B0F0"/>
                </a:solidFill>
              </a:rPr>
            </a:br>
            <a:r>
              <a:rPr lang="it-IT" sz="3000" b="1" smtClean="0">
                <a:solidFill>
                  <a:srgbClr val="00B0F0"/>
                </a:solidFill>
              </a:rPr>
              <a:t>NUOVE LINEE GUIDA IN MATERIA DI RICONOSCIMENTO BIOMETRICO</a:t>
            </a:r>
            <a:endParaRPr lang="it-IT" sz="3000" dirty="0"/>
          </a:p>
        </p:txBody>
      </p:sp>
      <p:sp>
        <p:nvSpPr>
          <p:cNvPr id="35842" name="Rectangle 3"/>
          <p:cNvSpPr>
            <a:spLocks noGrp="1" noChangeArrowheads="1"/>
          </p:cNvSpPr>
          <p:nvPr>
            <p:ph idx="1"/>
          </p:nvPr>
        </p:nvSpPr>
        <p:spPr>
          <a:xfrm>
            <a:off x="1624519" y="2181373"/>
            <a:ext cx="8405808" cy="3880773"/>
          </a:xfrm>
        </p:spPr>
        <p:txBody>
          <a:bodyPr>
            <a:normAutofit/>
          </a:bodyPr>
          <a:lstStyle/>
          <a:p>
            <a:pPr marL="0" indent="0" algn="just">
              <a:buNone/>
              <a:defRPr/>
            </a:pPr>
            <a:r>
              <a:rPr lang="it-IT" dirty="0" smtClean="0"/>
              <a:t>Le tipologie in questione sono diverse ma, in ambito lavorativo, viene in rilievo:</a:t>
            </a:r>
          </a:p>
          <a:p>
            <a:pPr algn="just">
              <a:defRPr/>
            </a:pPr>
            <a:r>
              <a:rPr lang="it-IT" dirty="0" smtClean="0"/>
              <a:t>1.	l’autenticazione tramite impronta digitale o emissione vocale per l'accesso a banche dati e sistemi informatici, in relazione alla quale il trattamento dei dati può essere effettuato anche senza il consenso dell'utente;</a:t>
            </a:r>
          </a:p>
          <a:p>
            <a:pPr algn="just">
              <a:defRPr/>
            </a:pPr>
            <a:r>
              <a:rPr lang="it-IT" dirty="0" smtClean="0"/>
              <a:t>2.	il trattamento delle caratteristiche dell'impronta digitale o della topografia della mano per consentire l'accesso ad aree e locali ritenuti "sensibili" oppure per consentire l'utilizzo di apparati e macchinari pericolosi ai soli soggetti qualificati. Anche tale trattamento può essere realizzato senza il consenso dell'utente.</a:t>
            </a:r>
            <a:endParaRPr lang="it-IT" dirty="0"/>
          </a:p>
        </p:txBody>
      </p:sp>
    </p:spTree>
    <p:extLst>
      <p:ext uri="{BB962C8B-B14F-4D97-AF65-F5344CB8AC3E}">
        <p14:creationId xmlns:p14="http://schemas.microsoft.com/office/powerpoint/2010/main" val="400337572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smtClean="0">
                <a:solidFill>
                  <a:srgbClr val="00B0F0"/>
                </a:solidFill>
              </a:rPr>
              <a:t/>
            </a:r>
            <a:br>
              <a:rPr lang="it-IT" sz="3000" b="1" smtClean="0">
                <a:solidFill>
                  <a:srgbClr val="00B0F0"/>
                </a:solidFill>
              </a:rPr>
            </a:br>
            <a:r>
              <a:rPr lang="it-IT" sz="3000" b="1" smtClean="0">
                <a:solidFill>
                  <a:srgbClr val="00B0F0"/>
                </a:solidFill>
              </a:rPr>
              <a:t>ALTRE TIPOLOGIE DI CONTROLLO A DISTANZA</a:t>
            </a:r>
            <a:endParaRPr lang="it-IT" sz="3000" dirty="0"/>
          </a:p>
        </p:txBody>
      </p:sp>
      <p:sp>
        <p:nvSpPr>
          <p:cNvPr id="35842" name="Rectangle 3"/>
          <p:cNvSpPr>
            <a:spLocks noGrp="1" noChangeArrowheads="1"/>
          </p:cNvSpPr>
          <p:nvPr>
            <p:ph idx="1"/>
          </p:nvPr>
        </p:nvSpPr>
        <p:spPr/>
        <p:txBody>
          <a:bodyPr/>
          <a:lstStyle/>
          <a:p>
            <a:pPr algn="just">
              <a:defRPr/>
            </a:pPr>
            <a:r>
              <a:rPr lang="it-IT" smtClean="0"/>
              <a:t>Se il </a:t>
            </a:r>
            <a:r>
              <a:rPr lang="it-IT" b="1" smtClean="0">
                <a:solidFill>
                  <a:srgbClr val="003399"/>
                </a:solidFill>
              </a:rPr>
              <a:t>sistema RFID</a:t>
            </a:r>
            <a:r>
              <a:rPr lang="it-IT" smtClean="0"/>
              <a:t>, permette di controllare l’entrata e l’uscita dei dipendenti o l’accesso a luoghi riservati o la localizzazione all’interno dell’azienda e gli spostamenti, costituisce una forma di controllo occulto della prestazione lavorativa e rientra nel campo di applicazione dell’art. 4 della Legge n. 300/70</a:t>
            </a:r>
          </a:p>
          <a:p>
            <a:pPr algn="just">
              <a:defRPr/>
            </a:pPr>
            <a:r>
              <a:rPr lang="it-IT" smtClean="0"/>
              <a:t>Se il </a:t>
            </a:r>
            <a:r>
              <a:rPr lang="it-IT" b="1" smtClean="0">
                <a:solidFill>
                  <a:srgbClr val="003399"/>
                </a:solidFill>
              </a:rPr>
              <a:t>sistema di formazione a distanza</a:t>
            </a:r>
            <a:r>
              <a:rPr lang="it-IT" b="1" smtClean="0">
                <a:solidFill>
                  <a:schemeClr val="tx2">
                    <a:lumMod val="60000"/>
                    <a:lumOff val="40000"/>
                  </a:schemeClr>
                </a:solidFill>
              </a:rPr>
              <a:t> </a:t>
            </a:r>
            <a:r>
              <a:rPr lang="it-IT" smtClean="0"/>
              <a:t>permette la registrazione degli accessi effettuati dai lavoratori ai corsi di formazione o la registrazione della durata degli stessi, rientra nel campo di applicazione dell’art. 4 dello Statuto dei Lavoratori.</a:t>
            </a:r>
          </a:p>
          <a:p>
            <a:pPr algn="just">
              <a:defRPr/>
            </a:pPr>
            <a:r>
              <a:rPr lang="it-IT" b="1" smtClean="0">
                <a:solidFill>
                  <a:srgbClr val="003399"/>
                </a:solidFill>
              </a:rPr>
              <a:t>Schede SIM</a:t>
            </a:r>
            <a:r>
              <a:rPr lang="it-IT" b="1" smtClean="0">
                <a:solidFill>
                  <a:schemeClr val="tx2">
                    <a:lumMod val="60000"/>
                    <a:lumOff val="40000"/>
                  </a:schemeClr>
                </a:solidFill>
              </a:rPr>
              <a:t> </a:t>
            </a:r>
            <a:r>
              <a:rPr lang="it-IT" smtClean="0"/>
              <a:t>dei PC</a:t>
            </a:r>
          </a:p>
          <a:p>
            <a:pPr algn="just">
              <a:defRPr/>
            </a:pPr>
            <a:endParaRPr lang="it-IT" sz="1500" dirty="0"/>
          </a:p>
        </p:txBody>
      </p:sp>
    </p:spTree>
    <p:extLst>
      <p:ext uri="{BB962C8B-B14F-4D97-AF65-F5344CB8AC3E}">
        <p14:creationId xmlns:p14="http://schemas.microsoft.com/office/powerpoint/2010/main" val="160430774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smtClean="0">
                <a:solidFill>
                  <a:srgbClr val="00B0F0"/>
                </a:solidFill>
              </a:rPr>
              <a:t/>
            </a:r>
            <a:br>
              <a:rPr lang="it-IT" sz="3000" b="1" smtClean="0">
                <a:solidFill>
                  <a:srgbClr val="00B0F0"/>
                </a:solidFill>
              </a:rPr>
            </a:br>
            <a:r>
              <a:rPr lang="it-IT" sz="3000" b="1" smtClean="0">
                <a:solidFill>
                  <a:srgbClr val="00B0F0"/>
                </a:solidFill>
              </a:rPr>
              <a:t>ALTRE TIPOLOGIE DI CONTROLLO A DISTANZA</a:t>
            </a:r>
            <a:endParaRPr lang="it-IT" sz="3000" dirty="0"/>
          </a:p>
        </p:txBody>
      </p:sp>
      <p:sp>
        <p:nvSpPr>
          <p:cNvPr id="35842" name="Rectangle 3"/>
          <p:cNvSpPr>
            <a:spLocks noGrp="1" noChangeArrowheads="1"/>
          </p:cNvSpPr>
          <p:nvPr>
            <p:ph idx="1"/>
          </p:nvPr>
        </p:nvSpPr>
        <p:spPr/>
        <p:txBody>
          <a:bodyPr>
            <a:normAutofit fontScale="92500" lnSpcReduction="10000"/>
          </a:bodyPr>
          <a:lstStyle/>
          <a:p>
            <a:pPr algn="just">
              <a:defRPr/>
            </a:pPr>
            <a:endParaRPr lang="it-IT" sz="1500" smtClean="0"/>
          </a:p>
          <a:p>
            <a:pPr algn="just">
              <a:defRPr/>
            </a:pPr>
            <a:r>
              <a:rPr lang="it-IT" smtClean="0"/>
              <a:t>Nel caso di </a:t>
            </a:r>
            <a:r>
              <a:rPr lang="it-IT" b="1" smtClean="0">
                <a:solidFill>
                  <a:srgbClr val="003399"/>
                </a:solidFill>
              </a:rPr>
              <a:t>badge elettronici</a:t>
            </a:r>
            <a:r>
              <a:rPr lang="it-IT" b="1" smtClean="0">
                <a:solidFill>
                  <a:schemeClr val="tx2">
                    <a:lumMod val="60000"/>
                    <a:lumOff val="40000"/>
                  </a:schemeClr>
                </a:solidFill>
              </a:rPr>
              <a:t> </a:t>
            </a:r>
            <a:r>
              <a:rPr lang="it-IT" smtClean="0"/>
              <a:t>si ritiene che non rientri nell’applicazione dell’art. 4 della Legge n. 300/70 il controllo dell’ingresso e l’uscita dal luogo di lavoro (è verifica di un adempimento del rapporto di lavoro); vi rientra l’uso per controllare gli accesi a luoghi diversi da quelli di lavoro che permette, attraverso un incrocio di dati, la verifica del rispetto degli orari di entrata ed uscita e presenza sul luogo di lavoro (garage).</a:t>
            </a:r>
          </a:p>
          <a:p>
            <a:pPr algn="just">
              <a:defRPr/>
            </a:pPr>
            <a:r>
              <a:rPr lang="it-IT" smtClean="0"/>
              <a:t>Sono legittimi i </a:t>
            </a:r>
            <a:r>
              <a:rPr lang="it-IT" b="1" smtClean="0">
                <a:solidFill>
                  <a:srgbClr val="003399"/>
                </a:solidFill>
              </a:rPr>
              <a:t>cronotachigrafi digitali</a:t>
            </a:r>
            <a:r>
              <a:rPr lang="it-IT" smtClean="0"/>
              <a:t>.</a:t>
            </a:r>
          </a:p>
          <a:p>
            <a:pPr algn="just">
              <a:defRPr/>
            </a:pPr>
            <a:r>
              <a:rPr lang="it-IT" smtClean="0"/>
              <a:t>Se il </a:t>
            </a:r>
            <a:r>
              <a:rPr lang="it-IT" b="1" smtClean="0">
                <a:solidFill>
                  <a:srgbClr val="003399"/>
                </a:solidFill>
              </a:rPr>
              <a:t>pc portatile fornito dall’azienda</a:t>
            </a:r>
            <a:r>
              <a:rPr lang="it-IT" b="1" smtClean="0">
                <a:solidFill>
                  <a:schemeClr val="tx2">
                    <a:lumMod val="60000"/>
                    <a:lumOff val="40000"/>
                  </a:schemeClr>
                </a:solidFill>
              </a:rPr>
              <a:t> </a:t>
            </a:r>
            <a:r>
              <a:rPr lang="it-IT" smtClean="0"/>
              <a:t>al lavoratore è munito di programma capace di registrare ed inviare al server aziendale, gli spostamenti del lavoratore e l’effettuazione di visite presso strutture di vario tipo (ospedali, medici, clienti, ecc), memorizzandone data ed ora, è uno strumento di controllo della prestazione lavorativa e rientra nel campo di applicazione dell’art. 4 della Legge n. 300/70. </a:t>
            </a:r>
          </a:p>
          <a:p>
            <a:pPr algn="just">
              <a:defRPr/>
            </a:pPr>
            <a:endParaRPr lang="it-IT" sz="1500" dirty="0"/>
          </a:p>
        </p:txBody>
      </p:sp>
    </p:spTree>
    <p:extLst>
      <p:ext uri="{BB962C8B-B14F-4D97-AF65-F5344CB8AC3E}">
        <p14:creationId xmlns:p14="http://schemas.microsoft.com/office/powerpoint/2010/main" val="20457843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2, L. n. 300/1970  - Guardie Giurate</a:t>
            </a:r>
            <a:endParaRPr lang="it-IT" altLang="it-IT" sz="3000" cap="all" dirty="0">
              <a:solidFill>
                <a:srgbClr val="00B0F0"/>
              </a:solidFill>
            </a:endParaRPr>
          </a:p>
        </p:txBody>
      </p:sp>
      <p:sp>
        <p:nvSpPr>
          <p:cNvPr id="55299" name="Rectangle 3"/>
          <p:cNvSpPr>
            <a:spLocks noGrp="1" noChangeArrowheads="1"/>
          </p:cNvSpPr>
          <p:nvPr>
            <p:ph idx="1"/>
          </p:nvPr>
        </p:nvSpPr>
        <p:spPr/>
        <p:txBody>
          <a:bodyPr>
            <a:normAutofit fontScale="92500" lnSpcReduction="10000"/>
          </a:bodyPr>
          <a:lstStyle/>
          <a:p>
            <a:pPr>
              <a:lnSpc>
                <a:spcPct val="90000"/>
              </a:lnSpc>
              <a:buFont typeface="Wingdings" panose="05000000000000000000" pitchFamily="2" charset="2"/>
              <a:buNone/>
            </a:pPr>
            <a:r>
              <a:rPr lang="it-IT" altLang="it-IT" smtClean="0"/>
              <a:t>Il  datore di lavoro può impiegare le guardie particolari giurate (…) soltanto per scopi di tutela del patrimonio aziendale.  </a:t>
            </a:r>
          </a:p>
          <a:p>
            <a:pPr>
              <a:lnSpc>
                <a:spcPct val="90000"/>
              </a:lnSpc>
              <a:buFont typeface="Wingdings" panose="05000000000000000000" pitchFamily="2" charset="2"/>
              <a:buNone/>
            </a:pPr>
            <a:r>
              <a:rPr lang="it-IT" altLang="it-IT" smtClean="0"/>
              <a:t>Le  guardie  giurate  non possono contestare ai lavoratori azioni o fatti  diversi  da  quelli  che  attengono alla tutela del patrimonio aziendale. </a:t>
            </a:r>
          </a:p>
          <a:p>
            <a:pPr>
              <a:lnSpc>
                <a:spcPct val="90000"/>
              </a:lnSpc>
              <a:buFont typeface="Wingdings" panose="05000000000000000000" pitchFamily="2" charset="2"/>
              <a:buNone/>
            </a:pPr>
            <a:r>
              <a:rPr lang="it-IT" altLang="it-IT" smtClean="0"/>
              <a:t>E'  fatto  divieto  al  datore  di lavoro di adibire alla vigilanza sull'attività  lavorativa le guardie di cui al primo comma, le quali non  possono  accedere  nei  locali  dove  si  svolge tale attività, durante  lo  svolgimento  della  stessa,  se  non eccezionalmente per specifiche  e  motivate esigenze attinenti ai compiti di cui al primo comma. </a:t>
            </a:r>
          </a:p>
          <a:p>
            <a:pPr>
              <a:lnSpc>
                <a:spcPct val="90000"/>
              </a:lnSpc>
              <a:buFont typeface="Wingdings" panose="05000000000000000000" pitchFamily="2" charset="2"/>
              <a:buNone/>
            </a:pPr>
            <a:r>
              <a:rPr lang="it-IT" altLang="it-IT" smtClean="0"/>
              <a:t>In  caso  di inosservanza da parte di una guardia particolare giurata delle disposizioni di cui al presente articolo, l'Ispettorato del  lavoro  ne  promuove  presso  il  questore  la  sospensione  dal servizio, salvo il provvedimento di revoca della licenza da parte del prefetto nei casi più gravi.</a:t>
            </a:r>
          </a:p>
          <a:p>
            <a:pPr>
              <a:lnSpc>
                <a:spcPct val="90000"/>
              </a:lnSpc>
              <a:buFont typeface="Wingdings" panose="05000000000000000000" pitchFamily="2" charset="2"/>
              <a:buNone/>
            </a:pPr>
            <a:endParaRPr lang="it-IT" altLang="it-IT" sz="1500" dirty="0"/>
          </a:p>
        </p:txBody>
      </p:sp>
    </p:spTree>
    <p:extLst>
      <p:ext uri="{BB962C8B-B14F-4D97-AF65-F5344CB8AC3E}">
        <p14:creationId xmlns:p14="http://schemas.microsoft.com/office/powerpoint/2010/main" val="279579245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2, L. n. 300/1970  - Guardie Giurate</a:t>
            </a:r>
            <a:endParaRPr lang="it-IT" sz="3000" dirty="0"/>
          </a:p>
        </p:txBody>
      </p:sp>
      <p:sp>
        <p:nvSpPr>
          <p:cNvPr id="56322" name="Rectangle 3"/>
          <p:cNvSpPr>
            <a:spLocks noGrp="1" noChangeArrowheads="1"/>
          </p:cNvSpPr>
          <p:nvPr>
            <p:ph idx="1"/>
          </p:nvPr>
        </p:nvSpPr>
        <p:spPr/>
        <p:txBody>
          <a:bodyPr>
            <a:normAutofit/>
          </a:bodyPr>
          <a:lstStyle/>
          <a:p>
            <a:pPr>
              <a:lnSpc>
                <a:spcPct val="90000"/>
              </a:lnSpc>
              <a:buFont typeface="Wingdings" panose="05000000000000000000" pitchFamily="2" charset="2"/>
              <a:buNone/>
            </a:pPr>
            <a:r>
              <a:rPr lang="it-IT" altLang="it-IT" smtClean="0"/>
              <a:t>Per giurisprudenza sono legittimi i controlli “occulti” effettuati utilizzando le guardie giurate per accertare i comportamenti illeciti dei lavoratori anche se posti in essere durante la prestazione lavorativa, come in caso di:</a:t>
            </a:r>
          </a:p>
          <a:p>
            <a:pPr>
              <a:lnSpc>
                <a:spcPct val="90000"/>
              </a:lnSpc>
              <a:buFont typeface="Wingdings" panose="05000000000000000000" pitchFamily="2" charset="2"/>
              <a:buNone/>
            </a:pPr>
            <a:r>
              <a:rPr lang="it-IT" altLang="it-IT" smtClean="0"/>
              <a:t>utilizzo di investigatori privati per verificare un ammanco di cassa (gli stessi fingendosi clienti, hanno presentato alla cassa la merce acquistata e pagato il conto ma hanno verificato che il cassiere aveva registrato una somma diversa da quella incassata);</a:t>
            </a:r>
          </a:p>
          <a:p>
            <a:pPr>
              <a:lnSpc>
                <a:spcPct val="90000"/>
              </a:lnSpc>
              <a:buFont typeface="Wingdings" panose="05000000000000000000" pitchFamily="2" charset="2"/>
              <a:buNone/>
            </a:pPr>
            <a:r>
              <a:rPr lang="it-IT" altLang="it-IT" smtClean="0"/>
              <a:t>guardie giurate che hanno effettuato una verifica sugli scontrini fiscali (con gli incassi) rilasciati dal personale addetto al servizio di ristorazione su linee ferroviarie </a:t>
            </a:r>
            <a:endParaRPr lang="it-IT" altLang="it-IT" dirty="0"/>
          </a:p>
        </p:txBody>
      </p:sp>
    </p:spTree>
    <p:extLst>
      <p:ext uri="{BB962C8B-B14F-4D97-AF65-F5344CB8AC3E}">
        <p14:creationId xmlns:p14="http://schemas.microsoft.com/office/powerpoint/2010/main" val="407420116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2, L. n. 300/1970  - Guardie Giurate</a:t>
            </a:r>
            <a:endParaRPr lang="it-IT" sz="3000" dirty="0"/>
          </a:p>
        </p:txBody>
      </p:sp>
      <p:sp>
        <p:nvSpPr>
          <p:cNvPr id="57346" name="Rectangle 3"/>
          <p:cNvSpPr>
            <a:spLocks noGrp="1" noChangeArrowheads="1"/>
          </p:cNvSpPr>
          <p:nvPr>
            <p:ph idx="1"/>
          </p:nvPr>
        </p:nvSpPr>
        <p:spPr/>
        <p:txBody>
          <a:bodyPr>
            <a:normAutofit fontScale="92500" lnSpcReduction="20000"/>
          </a:bodyPr>
          <a:lstStyle/>
          <a:p>
            <a:pPr>
              <a:buFont typeface="Wingdings" panose="05000000000000000000" pitchFamily="2" charset="2"/>
              <a:buNone/>
            </a:pPr>
            <a:r>
              <a:rPr lang="it-IT" altLang="it-IT" smtClean="0"/>
              <a:t>Sono ammessi più controllori ed una pluralità di controlli in un breve arco temporale, purché necessari. </a:t>
            </a:r>
          </a:p>
          <a:p>
            <a:pPr>
              <a:buFont typeface="Wingdings" panose="05000000000000000000" pitchFamily="2" charset="2"/>
              <a:buNone/>
            </a:pPr>
            <a:r>
              <a:rPr lang="it-IT" altLang="it-IT" smtClean="0"/>
              <a:t>E’ ritenuto legittimo anche  il controllo commissionato ad un’agenzia investigativa da una società distaccataria nei confronti dei lavoratori distaccati in altra società.</a:t>
            </a:r>
          </a:p>
          <a:p>
            <a:pPr>
              <a:buFont typeface="Wingdings" panose="05000000000000000000" pitchFamily="2" charset="2"/>
              <a:buNone/>
            </a:pPr>
            <a:r>
              <a:rPr lang="it-IT" altLang="it-IT" smtClean="0"/>
              <a:t>Per utilizzare agenzie investigative per effettuare controlli di tipo occulto non è necessario che gli illeciti siano già stati commessi, ma basta il sospetto che gli illeciti siano in corso di esecuzione.</a:t>
            </a:r>
          </a:p>
          <a:p>
            <a:pPr>
              <a:buFont typeface="Wingdings" panose="05000000000000000000" pitchFamily="2" charset="2"/>
              <a:buNone/>
            </a:pPr>
            <a:r>
              <a:rPr lang="it-IT" altLang="it-IT" smtClean="0"/>
              <a:t>In giudizio relativo alle impugnazioni delle sanzioni disciplinari, anche espulsive, il datore di lavoro può allegare le relazioni effettuate dalle Agenzie investigative o utilizzare anche le dichiarazioni dei dipendenti dell’Agenzia stessa che hanno effettuato i controlli.</a:t>
            </a:r>
          </a:p>
          <a:p>
            <a:pPr>
              <a:buFont typeface="Wingdings" panose="05000000000000000000" pitchFamily="2" charset="2"/>
              <a:buNone/>
            </a:pPr>
            <a:r>
              <a:rPr lang="it-IT" altLang="it-IT" smtClean="0"/>
              <a:t>Il mancato rispetto dell’art. 2 dello Statuto dei Lavorati è punito penalmente con ammenda da euro 154 ad euro 1549 o arresto da 15 giorni ad un anno, salvo che il fatto non costituisca un reato più grave. (ammessa prescrizione € 387,25)</a:t>
            </a:r>
          </a:p>
          <a:p>
            <a:pPr>
              <a:buFont typeface="Wingdings" panose="05000000000000000000" pitchFamily="2" charset="2"/>
              <a:buNone/>
            </a:pPr>
            <a:endParaRPr lang="it-IT" altLang="it-IT" dirty="0"/>
          </a:p>
        </p:txBody>
      </p:sp>
    </p:spTree>
    <p:extLst>
      <p:ext uri="{BB962C8B-B14F-4D97-AF65-F5344CB8AC3E}">
        <p14:creationId xmlns:p14="http://schemas.microsoft.com/office/powerpoint/2010/main" val="159455213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3 Legge n. 300/970</a:t>
            </a:r>
            <a:br>
              <a:rPr lang="it-IT" altLang="it-IT" sz="3000" b="1" cap="all" smtClean="0">
                <a:solidFill>
                  <a:srgbClr val="00B0F0"/>
                </a:solidFill>
              </a:rPr>
            </a:br>
            <a:r>
              <a:rPr lang="it-IT" altLang="it-IT" sz="3000" b="1" cap="all" smtClean="0">
                <a:solidFill>
                  <a:srgbClr val="00B0F0"/>
                </a:solidFill>
              </a:rPr>
              <a:t>Personale di vigilanza </a:t>
            </a:r>
            <a:endParaRPr lang="it-IT" altLang="it-IT" sz="3000" b="1" cap="all" dirty="0">
              <a:solidFill>
                <a:srgbClr val="00B0F0"/>
              </a:solidFill>
            </a:endParaRPr>
          </a:p>
        </p:txBody>
      </p:sp>
      <p:sp>
        <p:nvSpPr>
          <p:cNvPr id="58371" name="Rectangle 3"/>
          <p:cNvSpPr>
            <a:spLocks noGrp="1" noChangeArrowheads="1"/>
          </p:cNvSpPr>
          <p:nvPr>
            <p:ph idx="1"/>
          </p:nvPr>
        </p:nvSpPr>
        <p:spPr/>
        <p:txBody>
          <a:bodyPr/>
          <a:lstStyle/>
          <a:p>
            <a:pPr>
              <a:buFont typeface="Wingdings" panose="05000000000000000000" pitchFamily="2" charset="2"/>
              <a:buNone/>
            </a:pPr>
            <a:r>
              <a:rPr lang="it-IT" altLang="it-IT" smtClean="0"/>
              <a:t>I  nominativi  e  le mansioni specifiche del personale addetto alla vigilanza  dell’attività  lavorativa  debbono  essere  comunicati ai lavoratori interessati.</a:t>
            </a:r>
          </a:p>
          <a:p>
            <a:pPr>
              <a:buFont typeface="Wingdings" panose="05000000000000000000" pitchFamily="2" charset="2"/>
              <a:buNone/>
            </a:pPr>
            <a:r>
              <a:rPr lang="it-IT" altLang="it-IT" smtClean="0"/>
              <a:t>Il datore di lavoro può controllare direttamente dell’attività lavorativa del proprio dipendente ma può farlo fare anche dai superiori gerarchici.</a:t>
            </a:r>
          </a:p>
          <a:p>
            <a:pPr>
              <a:buFont typeface="Wingdings" panose="05000000000000000000" pitchFamily="2" charset="2"/>
              <a:buNone/>
            </a:pPr>
            <a:r>
              <a:rPr lang="it-IT" altLang="it-IT" smtClean="0"/>
              <a:t>Il controllo dell’attività lavorativa può anche essere occulto.</a:t>
            </a:r>
          </a:p>
          <a:p>
            <a:pPr>
              <a:buFont typeface="Wingdings" panose="05000000000000000000" pitchFamily="2" charset="2"/>
              <a:buNone/>
            </a:pPr>
            <a:r>
              <a:rPr lang="it-IT" altLang="it-IT" smtClean="0"/>
              <a:t>Il datore di lavoro può nominare del personale interno “addetto al controllo dell’attività dei propri dipendenti” ma vi è l’obbligo di comunicare ai lavoratori i nominativi e le mansioni degli addetti.</a:t>
            </a:r>
          </a:p>
          <a:p>
            <a:pPr>
              <a:buFont typeface="Wingdings" panose="05000000000000000000" pitchFamily="2" charset="2"/>
              <a:buNone/>
            </a:pPr>
            <a:endParaRPr lang="it-IT" altLang="it-IT" dirty="0"/>
          </a:p>
        </p:txBody>
      </p:sp>
    </p:spTree>
    <p:extLst>
      <p:ext uri="{BB962C8B-B14F-4D97-AF65-F5344CB8AC3E}">
        <p14:creationId xmlns:p14="http://schemas.microsoft.com/office/powerpoint/2010/main" val="299502103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Art. 3 Legge n. 300/970</a:t>
            </a:r>
            <a:br>
              <a:rPr lang="it-IT" altLang="it-IT" sz="3000" b="1" cap="all" smtClean="0">
                <a:solidFill>
                  <a:srgbClr val="00B0F0"/>
                </a:solidFill>
              </a:rPr>
            </a:br>
            <a:r>
              <a:rPr lang="it-IT" altLang="it-IT" sz="3000" b="1" cap="all" smtClean="0">
                <a:solidFill>
                  <a:srgbClr val="00B0F0"/>
                </a:solidFill>
              </a:rPr>
              <a:t>Personale di vigilanza </a:t>
            </a:r>
            <a:endParaRPr lang="it-IT" sz="3000" dirty="0"/>
          </a:p>
        </p:txBody>
      </p:sp>
      <p:sp>
        <p:nvSpPr>
          <p:cNvPr id="59394" name="Rectangle 3"/>
          <p:cNvSpPr>
            <a:spLocks noGrp="1" noChangeArrowheads="1"/>
          </p:cNvSpPr>
          <p:nvPr>
            <p:ph idx="1"/>
          </p:nvPr>
        </p:nvSpPr>
        <p:spPr/>
        <p:txBody>
          <a:bodyPr/>
          <a:lstStyle/>
          <a:p>
            <a:endParaRPr lang="it-IT" altLang="it-IT" smtClean="0"/>
          </a:p>
          <a:p>
            <a:r>
              <a:rPr lang="it-IT" altLang="it-IT" smtClean="0"/>
              <a:t>Il datore di lavoro può controllare direttamente dell’attività lavorativa del proprio dipendente ma può farlo fare anche dai superiori gerarchici.</a:t>
            </a:r>
          </a:p>
          <a:p>
            <a:r>
              <a:rPr lang="it-IT" altLang="it-IT" smtClean="0"/>
              <a:t>Il controllo dell’attività lavorativa può anche essere occulto.</a:t>
            </a:r>
          </a:p>
          <a:p>
            <a:r>
              <a:rPr lang="it-IT" altLang="it-IT" smtClean="0"/>
              <a:t>Il datore di lavoro può nominare del personale interno “addetto al controllo dell’attività dei propri dipendenti” ma vi è l’obbligo di comunicare ai lavoratori i nominativi e le mansioni degli addetti.</a:t>
            </a:r>
          </a:p>
          <a:p>
            <a:pPr>
              <a:buFont typeface="Wingdings" panose="05000000000000000000" pitchFamily="2" charset="2"/>
              <a:buNone/>
            </a:pPr>
            <a:endParaRPr lang="it-IT" altLang="it-IT" dirty="0"/>
          </a:p>
        </p:txBody>
      </p:sp>
    </p:spTree>
    <p:extLst>
      <p:ext uri="{BB962C8B-B14F-4D97-AF65-F5344CB8AC3E}">
        <p14:creationId xmlns:p14="http://schemas.microsoft.com/office/powerpoint/2010/main" val="386926888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Autofit/>
          </a:bodyPr>
          <a:lstStyle/>
          <a:p>
            <a:pPr algn="ctr">
              <a:defRPr/>
            </a:pP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Visite personali di controllo</a:t>
            </a:r>
            <a:br>
              <a:rPr lang="it-IT" sz="3000" b="1" cap="all" smtClean="0">
                <a:solidFill>
                  <a:srgbClr val="00B0F0"/>
                </a:solidFill>
              </a:rPr>
            </a:br>
            <a:r>
              <a:rPr lang="it-IT" sz="3000" b="1" cap="all" smtClean="0">
                <a:solidFill>
                  <a:srgbClr val="00B0F0"/>
                </a:solidFill>
              </a:rPr>
              <a:t>Art. 6, Legge n. 300/70</a:t>
            </a:r>
            <a:endParaRPr lang="it-IT" sz="3000" cap="all" dirty="0">
              <a:solidFill>
                <a:srgbClr val="00B0F0"/>
              </a:solidFill>
            </a:endParaRPr>
          </a:p>
        </p:txBody>
      </p:sp>
      <p:sp>
        <p:nvSpPr>
          <p:cNvPr id="35842" name="Rectangle 3"/>
          <p:cNvSpPr>
            <a:spLocks noGrp="1" noChangeArrowheads="1"/>
          </p:cNvSpPr>
          <p:nvPr>
            <p:ph idx="1"/>
          </p:nvPr>
        </p:nvSpPr>
        <p:spPr/>
        <p:txBody>
          <a:bodyPr>
            <a:normAutofit fontScale="92500" lnSpcReduction="20000"/>
          </a:bodyPr>
          <a:lstStyle/>
          <a:p>
            <a:pPr algn="just">
              <a:defRPr/>
            </a:pPr>
            <a:endParaRPr lang="it-IT" sz="1350" smtClean="0">
              <a:solidFill>
                <a:srgbClr val="002060"/>
              </a:solidFill>
            </a:endParaRPr>
          </a:p>
          <a:p>
            <a:pPr algn="just">
              <a:defRPr/>
            </a:pPr>
            <a:r>
              <a:rPr lang="it-IT" smtClean="0">
                <a:solidFill>
                  <a:srgbClr val="002060"/>
                </a:solidFill>
              </a:rPr>
              <a:t>Le  visite  personali  di  controllo  sul  lavoratore  sono vietate fuorché  nei  casi  in cui siano indispensabili ai fini della tutela del  patrimonio aziendale, in relazione alla qualità degli strumenti di lavoro o delle materie prime o dei prodotti.  </a:t>
            </a:r>
          </a:p>
          <a:p>
            <a:pPr algn="just">
              <a:defRPr/>
            </a:pPr>
            <a:r>
              <a:rPr lang="it-IT" smtClean="0">
                <a:solidFill>
                  <a:srgbClr val="002060"/>
                </a:solidFill>
              </a:rPr>
              <a:t>In  tali  casi  le  visite  personali  potranno  essere  effettuate soltanto  a  condizione  che  siano eseguite all'uscita dei luoghi di lavoro,  che  siano  salvaguardate  la dignità e la riservatezza del lavoratore e che avvengano con l'applicazione di sistemi di selezione automatica riferiti alla collettività o a gruppi di lavoratori.  </a:t>
            </a:r>
          </a:p>
          <a:p>
            <a:pPr algn="just">
              <a:defRPr/>
            </a:pPr>
            <a:r>
              <a:rPr lang="it-IT" smtClean="0">
                <a:solidFill>
                  <a:srgbClr val="002060"/>
                </a:solidFill>
              </a:rPr>
              <a:t>Le ipotesi nelle quali possono essere disposte le visite personali, nonché,  ferme  restando  le  condizioni di cui al secondo comma del presente  articolo,  le  relative modalità debbono essere concordate dal  datore  di  lavoro  con  le  rappresentanze  sindacali aziendali oppure, in mancanza di queste, con la commissione interna. In difetto di  accordo,  su istanza del datore di lavoro, provvede l'Ispettorato del lavoro. </a:t>
            </a:r>
            <a:endParaRPr lang="it-IT" dirty="0">
              <a:solidFill>
                <a:srgbClr val="002060"/>
              </a:solidFill>
            </a:endParaRPr>
          </a:p>
        </p:txBody>
      </p:sp>
    </p:spTree>
    <p:extLst>
      <p:ext uri="{BB962C8B-B14F-4D97-AF65-F5344CB8AC3E}">
        <p14:creationId xmlns:p14="http://schemas.microsoft.com/office/powerpoint/2010/main" val="168225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algn="ctr" eaLnBrk="1" hangingPunct="1"/>
            <a:r>
              <a:rPr lang="it-IT" altLang="it-IT" sz="3000" b="1" cap="all" smtClean="0">
                <a:solidFill>
                  <a:srgbClr val="00B0F0"/>
                </a:solidFill>
              </a:rPr>
              <a:t/>
            </a:r>
            <a:br>
              <a:rPr lang="it-IT" altLang="it-IT" sz="3000" b="1" cap="all" smtClean="0">
                <a:solidFill>
                  <a:srgbClr val="00B0F0"/>
                </a:solidFill>
              </a:rPr>
            </a:br>
            <a:r>
              <a:rPr lang="it-IT" altLang="it-IT" sz="3000" b="1" cap="all" smtClean="0">
                <a:solidFill>
                  <a:srgbClr val="00B0F0"/>
                </a:solidFill>
              </a:rPr>
              <a:t>Soggetti a cui si riferiscono i dati</a:t>
            </a:r>
            <a:endParaRPr lang="it-IT" altLang="it-IT" sz="3000" b="1" cap="all" dirty="0">
              <a:solidFill>
                <a:srgbClr val="00B0F0"/>
              </a:solidFill>
            </a:endParaRPr>
          </a:p>
        </p:txBody>
      </p:sp>
      <p:sp>
        <p:nvSpPr>
          <p:cNvPr id="11267" name="Rectangle 3"/>
          <p:cNvSpPr>
            <a:spLocks noGrp="1" noChangeArrowheads="1"/>
          </p:cNvSpPr>
          <p:nvPr>
            <p:ph idx="1"/>
          </p:nvPr>
        </p:nvSpPr>
        <p:spPr/>
        <p:txBody>
          <a:bodyPr>
            <a:normAutofit fontScale="85000" lnSpcReduction="10000"/>
          </a:bodyPr>
          <a:lstStyle/>
          <a:p>
            <a:pPr eaLnBrk="1" hangingPunct="1">
              <a:lnSpc>
                <a:spcPct val="80000"/>
              </a:lnSpc>
              <a:buFont typeface="Wingdings" panose="05000000000000000000" pitchFamily="2" charset="2"/>
              <a:buNone/>
            </a:pPr>
            <a:r>
              <a:rPr lang="it-IT" altLang="it-IT" smtClean="0"/>
              <a:t>Il trattamento può riguardare i dati sensibili attinenti:</a:t>
            </a:r>
          </a:p>
          <a:p>
            <a:pPr eaLnBrk="1" hangingPunct="1">
              <a:lnSpc>
                <a:spcPct val="80000"/>
              </a:lnSpc>
            </a:pPr>
            <a:r>
              <a:rPr lang="it-IT" altLang="it-IT" smtClean="0"/>
              <a:t>A lavoratori subordinati, anche se parti di un contratto di apprendistato, o di formazione e lavoro, o di inserimento, o di lavoro ripartito, o di lavoro intermittente o a chiamata, o di lavoro occasionale ovvero prestatori di lavoro nell'ambito di un contratto di somministrazione di lavoro, o in rapporto di tirocinio, ovvero ad associati anche in compartecipazione e, se necessario, ai relativi familiari e conviventi;</a:t>
            </a:r>
          </a:p>
          <a:p>
            <a:pPr eaLnBrk="1" hangingPunct="1">
              <a:lnSpc>
                <a:spcPct val="80000"/>
              </a:lnSpc>
            </a:pPr>
            <a:r>
              <a:rPr lang="it-IT" altLang="it-IT" smtClean="0"/>
              <a:t>A consulenti e a liberi professionisti, ad agenti, rappresentanti e mandatari;</a:t>
            </a:r>
          </a:p>
          <a:p>
            <a:pPr eaLnBrk="1" hangingPunct="1">
              <a:lnSpc>
                <a:spcPct val="80000"/>
              </a:lnSpc>
            </a:pPr>
            <a:r>
              <a:rPr lang="it-IT" altLang="it-IT" smtClean="0"/>
              <a:t>A soggetti che effettuano prestazioni coordinate e continuative, anche nella modalità di lavoro a progetto, o ad altri lavoratori autonomi in rapporto di collaborazione, anche sotto forma di prestazioni di lavoro accessorio;</a:t>
            </a:r>
          </a:p>
          <a:p>
            <a:pPr eaLnBrk="1" hangingPunct="1">
              <a:lnSpc>
                <a:spcPct val="80000"/>
              </a:lnSpc>
            </a:pPr>
            <a:r>
              <a:rPr lang="it-IT" altLang="it-IT" smtClean="0"/>
              <a:t>A candidati all'instaurazione dei rapporti di lavoro;</a:t>
            </a:r>
          </a:p>
          <a:p>
            <a:pPr eaLnBrk="1" hangingPunct="1">
              <a:lnSpc>
                <a:spcPct val="80000"/>
              </a:lnSpc>
            </a:pPr>
            <a:r>
              <a:rPr lang="it-IT" altLang="it-IT" smtClean="0"/>
              <a:t>A persone fisiche che ricoprono cariche sociali o altri incarichi nelle persone giuridiche, negli enti, nelle associazioni e negli organismi;</a:t>
            </a:r>
          </a:p>
          <a:p>
            <a:pPr eaLnBrk="1" hangingPunct="1">
              <a:lnSpc>
                <a:spcPct val="80000"/>
              </a:lnSpc>
            </a:pPr>
            <a:r>
              <a:rPr lang="it-IT" altLang="it-IT" smtClean="0"/>
              <a:t>A terzi danneggiati nell'esercizio dell'attività lavorativa o professionale dai precedenti soggetti.</a:t>
            </a:r>
            <a:endParaRPr lang="it-IT" altLang="it-IT" dirty="0"/>
          </a:p>
        </p:txBody>
      </p:sp>
    </p:spTree>
    <p:extLst>
      <p:ext uri="{BB962C8B-B14F-4D97-AF65-F5344CB8AC3E}">
        <p14:creationId xmlns:p14="http://schemas.microsoft.com/office/powerpoint/2010/main" val="242763074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000" b="1" cap="all" smtClean="0">
                <a:solidFill>
                  <a:srgbClr val="00B0F0"/>
                </a:solidFill>
              </a:rPr>
              <a:t/>
            </a:r>
            <a:br>
              <a:rPr lang="it-IT" sz="3000" b="1" cap="all" smtClean="0">
                <a:solidFill>
                  <a:srgbClr val="00B0F0"/>
                </a:solidFill>
              </a:rPr>
            </a:br>
            <a:r>
              <a:rPr lang="it-IT" sz="3000" b="1" cap="all" smtClean="0">
                <a:solidFill>
                  <a:srgbClr val="00B0F0"/>
                </a:solidFill>
              </a:rPr>
              <a:t>Visite personali di controllo</a:t>
            </a:r>
            <a:br>
              <a:rPr lang="it-IT" sz="3000" b="1" cap="all" smtClean="0">
                <a:solidFill>
                  <a:srgbClr val="00B0F0"/>
                </a:solidFill>
              </a:rPr>
            </a:br>
            <a:r>
              <a:rPr lang="it-IT" sz="3000" b="1" cap="all" smtClean="0">
                <a:solidFill>
                  <a:srgbClr val="00B0F0"/>
                </a:solidFill>
              </a:rPr>
              <a:t>Art. 6, Legge n. 300/70</a:t>
            </a:r>
            <a:endParaRPr lang="it-IT" sz="3000" dirty="0"/>
          </a:p>
        </p:txBody>
      </p:sp>
      <p:sp>
        <p:nvSpPr>
          <p:cNvPr id="63490" name="Rectangle 3"/>
          <p:cNvSpPr>
            <a:spLocks noGrp="1" noChangeArrowheads="1"/>
          </p:cNvSpPr>
          <p:nvPr>
            <p:ph idx="1"/>
          </p:nvPr>
        </p:nvSpPr>
        <p:spPr/>
        <p:txBody>
          <a:bodyPr/>
          <a:lstStyle/>
          <a:p>
            <a:pPr algn="just"/>
            <a:endParaRPr lang="it-IT" altLang="it-IT" smtClean="0"/>
          </a:p>
          <a:p>
            <a:pPr algn="just"/>
            <a:r>
              <a:rPr lang="it-IT" altLang="it-IT" smtClean="0"/>
              <a:t>Il consenso del lavoratore</a:t>
            </a:r>
          </a:p>
          <a:p>
            <a:pPr algn="just"/>
            <a:r>
              <a:rPr lang="it-IT" altLang="it-IT" smtClean="0"/>
              <a:t>Il controllo degli effetti personali</a:t>
            </a:r>
          </a:p>
          <a:p>
            <a:pPr algn="just"/>
            <a:r>
              <a:rPr lang="it-IT" altLang="it-IT" smtClean="0"/>
              <a:t>La selezione</a:t>
            </a:r>
          </a:p>
          <a:p>
            <a:pPr algn="just"/>
            <a:r>
              <a:rPr lang="it-IT" altLang="it-IT" smtClean="0"/>
              <a:t>Sanzione - La violazione dell’art. 6 dello Statuto dei Lavoratori è punito con l’art. 38, salvo che il fatto non costituisca più grave reato, con l’ammenda da euro 154 ad euro 1549 o arresto da 15 giorni ad un anno (ammessa prescrizione = € 387,25)</a:t>
            </a:r>
          </a:p>
          <a:p>
            <a:pPr algn="just"/>
            <a:endParaRPr lang="it-IT" altLang="it-IT" sz="1500" dirty="0"/>
          </a:p>
        </p:txBody>
      </p:sp>
    </p:spTree>
    <p:extLst>
      <p:ext uri="{BB962C8B-B14F-4D97-AF65-F5344CB8AC3E}">
        <p14:creationId xmlns:p14="http://schemas.microsoft.com/office/powerpoint/2010/main" val="2932795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TM10001105[[fn=Ritaglio]]</Template>
  <TotalTime>12</TotalTime>
  <Words>8156</Words>
  <Application>Microsoft Office PowerPoint</Application>
  <PresentationFormat>Personalizzato</PresentationFormat>
  <Paragraphs>577</Paragraphs>
  <Slides>90</Slides>
  <Notes>0</Notes>
  <HiddenSlides>0</HiddenSlides>
  <MMClips>0</MMClips>
  <ScaleCrop>false</ScaleCrop>
  <HeadingPairs>
    <vt:vector size="4" baseType="variant">
      <vt:variant>
        <vt:lpstr>Tema</vt:lpstr>
      </vt:variant>
      <vt:variant>
        <vt:i4>1</vt:i4>
      </vt:variant>
      <vt:variant>
        <vt:lpstr>Titoli diapositive</vt:lpstr>
      </vt:variant>
      <vt:variant>
        <vt:i4>90</vt:i4>
      </vt:variant>
    </vt:vector>
  </HeadingPairs>
  <TitlesOfParts>
    <vt:vector size="91" baseType="lpstr">
      <vt:lpstr>Crop</vt:lpstr>
      <vt:lpstr>         PRIVACY E CONTROLLO NELLA GESTIONE DEL RAPPORTO DI LAVORO    </vt:lpstr>
      <vt:lpstr> IL TRATTAMENTO DEI DATI</vt:lpstr>
      <vt:lpstr> PRINCIPALI TIPOLOGIE DI DATI TRATTATI </vt:lpstr>
      <vt:lpstr> IL RISPETTO DEI PRINCIPI DI PROTEZIONE DEI DATI PERSONALI </vt:lpstr>
      <vt:lpstr> LICEITA’ DEL TRATTAMENTO </vt:lpstr>
      <vt:lpstr> DATI CHE POSSONO ESSERE TRATTATI SENZA CONSENSO </vt:lpstr>
      <vt:lpstr> L’AUTORIZZAZIONE PER IL TRATTAMENTO DEI DATI SENSIBILI </vt:lpstr>
      <vt:lpstr> L’ autorizzazione è rilasciata</vt:lpstr>
      <vt:lpstr> Soggetti a cui si riferiscono i dati</vt:lpstr>
      <vt:lpstr> Il trattamento dei dati sensibili deve essere indispensabile </vt:lpstr>
      <vt:lpstr> Il trattamento dei dati sensibili deve essere indispensabile</vt:lpstr>
      <vt:lpstr> Soggetti</vt:lpstr>
      <vt:lpstr> Nomina del responsabile</vt:lpstr>
      <vt:lpstr> Nomina dell’incaricato</vt:lpstr>
      <vt:lpstr> Nomina SANZIONI</vt:lpstr>
      <vt:lpstr> Informativa </vt:lpstr>
      <vt:lpstr> Informativa  Sanzioni</vt:lpstr>
      <vt:lpstr> consenso</vt:lpstr>
      <vt:lpstr> CONSENSO  E TRATTAMENTO ILLECITO Sanzioni</vt:lpstr>
      <vt:lpstr> RISARCIMENTO DEL DANNO</vt:lpstr>
      <vt:lpstr> Diritti dei lavoratori</vt:lpstr>
      <vt:lpstr> Tutela nella fase preassuntiva</vt:lpstr>
      <vt:lpstr> QUESTIONARI PER SELEZIONE</vt:lpstr>
      <vt:lpstr> CURRICULA</vt:lpstr>
      <vt:lpstr> TEST ATTITUDINALI</vt:lpstr>
      <vt:lpstr> TEST ATTITUDINALI Indicazioni del Garante</vt:lpstr>
      <vt:lpstr> VALUTAZIONI DEI DIPENDENTI</vt:lpstr>
      <vt:lpstr> MALATTIA, INFORTUNIO, MALATTIA PROFESSIONALE</vt:lpstr>
      <vt:lpstr> MISURE DI SICUREZZA</vt:lpstr>
      <vt:lpstr> CEDOLINI PAGA E STRAORDINARIO</vt:lpstr>
      <vt:lpstr> VERIFICA ISPETTIVA E DICHIARAZIONI DEI LAVORATORI</vt:lpstr>
      <vt:lpstr> CARTELLINI IDENTIFICATIVI</vt:lpstr>
      <vt:lpstr> Tipologie di controllo</vt:lpstr>
      <vt:lpstr> I controlli a distanza nel Jobs Act </vt:lpstr>
      <vt:lpstr> Art. 4, L. 300/1970 – vecchio testo  Impianti audiovisivi</vt:lpstr>
      <vt:lpstr> Art. 4, L. 300/1970  Impianti audiovisivi e altri strumenti di controllo</vt:lpstr>
      <vt:lpstr> Art. 4, L. 300/1970 Impianti audiovisivi e altri strumenti di controllo</vt:lpstr>
      <vt:lpstr>Presentazione standard di PowerPoint</vt:lpstr>
      <vt:lpstr> Controllo a distanza</vt:lpstr>
      <vt:lpstr> Attività</vt:lpstr>
      <vt:lpstr> Attività</vt:lpstr>
      <vt:lpstr> Accordo con RSA/RSU</vt:lpstr>
      <vt:lpstr> Autorizzazione iTL</vt:lpstr>
      <vt:lpstr> Strumenti </vt:lpstr>
      <vt:lpstr> Utilizzo per sanzionare lavoratore </vt:lpstr>
      <vt:lpstr>Garante per la Privacy  (Provv. Videosorveglianza 8.4.2010) </vt:lpstr>
      <vt:lpstr>Contrattazione di prossimità Art. 8, D.L. n. 138/2011, convertito Legge n. 148/2011 </vt:lpstr>
      <vt:lpstr>Contrattazione di prossimità Art. 8, D.L. n. 138/2011, convertito Legge n. 148/2011 </vt:lpstr>
      <vt:lpstr> Casi particolari</vt:lpstr>
      <vt:lpstr> Sanzione STATUTO DEI LAVORATORI </vt:lpstr>
      <vt:lpstr> Casi più gravi</vt:lpstr>
      <vt:lpstr> Casi più gravi</vt:lpstr>
      <vt:lpstr> Casi più gravi</vt:lpstr>
      <vt:lpstr> SanzionI CODICE PRIVACY</vt:lpstr>
      <vt:lpstr> INTERNET E LA POSTA ELETTRONICA</vt:lpstr>
      <vt:lpstr> Navigazione in internet</vt:lpstr>
      <vt:lpstr> Navigazione in internet</vt:lpstr>
      <vt:lpstr> Navigazione in internet</vt:lpstr>
      <vt:lpstr> Policy Aziendale</vt:lpstr>
      <vt:lpstr> Cosa va specificato?</vt:lpstr>
      <vt:lpstr> Cosa va specificato?</vt:lpstr>
      <vt:lpstr> Suggerimenti organizzativi</vt:lpstr>
      <vt:lpstr> Suggerimenti - Navigazione web</vt:lpstr>
      <vt:lpstr> Suggerimenti - Navigazione web</vt:lpstr>
      <vt:lpstr> Suggerimenti – Posta elettronica</vt:lpstr>
      <vt:lpstr> Suggerimenti – Posta elettronica</vt:lpstr>
      <vt:lpstr> Suggerimenti – Posta elettronica</vt:lpstr>
      <vt:lpstr> Suggerimenti – Posta elettronica</vt:lpstr>
      <vt:lpstr> Suggerimenti – Posta elettronica</vt:lpstr>
      <vt:lpstr> Provvedimenti del Garante</vt:lpstr>
      <vt:lpstr> La Giurisprudenza</vt:lpstr>
      <vt:lpstr> Controllo dell’hard disk</vt:lpstr>
      <vt:lpstr> GPS</vt:lpstr>
      <vt:lpstr> GPS</vt:lpstr>
      <vt:lpstr> GPS SANZIONI</vt:lpstr>
      <vt:lpstr> Black Box</vt:lpstr>
      <vt:lpstr> Smartphone con localizzatori</vt:lpstr>
      <vt:lpstr> Biometria</vt:lpstr>
      <vt:lpstr> Biometria</vt:lpstr>
      <vt:lpstr> NUOVE LINEE GUIDA IN MATERIA DI RICONOSCIMENTO BIOMETRICO</vt:lpstr>
      <vt:lpstr> NUOVE LINEE GUIDA IN MATERIA DI RICONOSCIMENTO BIOMETRICO</vt:lpstr>
      <vt:lpstr> ALTRE TIPOLOGIE DI CONTROLLO A DISTANZA</vt:lpstr>
      <vt:lpstr> ALTRE TIPOLOGIE DI CONTROLLO A DISTANZA</vt:lpstr>
      <vt:lpstr> Art. 2, L. n. 300/1970  - Guardie Giurate</vt:lpstr>
      <vt:lpstr> Art. 2, L. n. 300/1970  - Guardie Giurate</vt:lpstr>
      <vt:lpstr> Art. 2, L. n. 300/1970  - Guardie Giurate</vt:lpstr>
      <vt:lpstr> Art. 3 Legge n. 300/970 Personale di vigilanza </vt:lpstr>
      <vt:lpstr> Art. 3 Legge n. 300/970 Personale di vigilanza </vt:lpstr>
      <vt:lpstr> Visite personali di controllo Art. 6, Legge n. 300/70</vt:lpstr>
      <vt:lpstr> Visite personali di controllo Art. 6, Legge n. 300/70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 Pepe</dc:creator>
  <cp:lastModifiedBy>Rossella Schiavone</cp:lastModifiedBy>
  <cp:revision>6</cp:revision>
  <dcterms:created xsi:type="dcterms:W3CDTF">2017-11-11T15:29:48Z</dcterms:created>
  <dcterms:modified xsi:type="dcterms:W3CDTF">2017-11-19T08:24:34Z</dcterms:modified>
</cp:coreProperties>
</file>