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wav" ContentType="audio/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73"/>
  </p:notesMasterIdLst>
  <p:handoutMasterIdLst>
    <p:handoutMasterId r:id="rId74"/>
  </p:handoutMasterIdLst>
  <p:sldIdLst>
    <p:sldId id="261" r:id="rId2"/>
    <p:sldId id="356" r:id="rId3"/>
    <p:sldId id="272" r:id="rId4"/>
    <p:sldId id="328" r:id="rId5"/>
    <p:sldId id="330" r:id="rId6"/>
    <p:sldId id="329" r:id="rId7"/>
    <p:sldId id="339" r:id="rId8"/>
    <p:sldId id="340" r:id="rId9"/>
    <p:sldId id="334" r:id="rId10"/>
    <p:sldId id="350" r:id="rId11"/>
    <p:sldId id="338" r:id="rId12"/>
    <p:sldId id="358" r:id="rId13"/>
    <p:sldId id="345" r:id="rId14"/>
    <p:sldId id="341" r:id="rId15"/>
    <p:sldId id="349" r:id="rId16"/>
    <p:sldId id="331" r:id="rId17"/>
    <p:sldId id="347" r:id="rId18"/>
    <p:sldId id="337" r:id="rId19"/>
    <p:sldId id="344" r:id="rId20"/>
    <p:sldId id="364" r:id="rId21"/>
    <p:sldId id="365" r:id="rId22"/>
    <p:sldId id="366" r:id="rId23"/>
    <p:sldId id="367" r:id="rId24"/>
    <p:sldId id="359" r:id="rId25"/>
    <p:sldId id="335" r:id="rId26"/>
    <p:sldId id="343" r:id="rId27"/>
    <p:sldId id="360" r:id="rId28"/>
    <p:sldId id="353" r:id="rId29"/>
    <p:sldId id="352" r:id="rId30"/>
    <p:sldId id="354" r:id="rId31"/>
    <p:sldId id="355" r:id="rId32"/>
    <p:sldId id="363" r:id="rId33"/>
    <p:sldId id="361" r:id="rId34"/>
    <p:sldId id="368" r:id="rId35"/>
    <p:sldId id="369" r:id="rId36"/>
    <p:sldId id="370" r:id="rId37"/>
    <p:sldId id="371" r:id="rId38"/>
    <p:sldId id="372" r:id="rId39"/>
    <p:sldId id="373" r:id="rId40"/>
    <p:sldId id="374" r:id="rId41"/>
    <p:sldId id="375" r:id="rId42"/>
    <p:sldId id="376" r:id="rId43"/>
    <p:sldId id="377" r:id="rId44"/>
    <p:sldId id="378" r:id="rId45"/>
    <p:sldId id="379" r:id="rId46"/>
    <p:sldId id="380" r:id="rId47"/>
    <p:sldId id="381" r:id="rId48"/>
    <p:sldId id="382" r:id="rId49"/>
    <p:sldId id="383" r:id="rId50"/>
    <p:sldId id="384" r:id="rId51"/>
    <p:sldId id="385" r:id="rId52"/>
    <p:sldId id="386" r:id="rId53"/>
    <p:sldId id="387" r:id="rId54"/>
    <p:sldId id="388" r:id="rId55"/>
    <p:sldId id="389" r:id="rId56"/>
    <p:sldId id="390" r:id="rId57"/>
    <p:sldId id="391" r:id="rId58"/>
    <p:sldId id="392" r:id="rId59"/>
    <p:sldId id="393" r:id="rId60"/>
    <p:sldId id="394" r:id="rId61"/>
    <p:sldId id="395" r:id="rId62"/>
    <p:sldId id="396" r:id="rId63"/>
    <p:sldId id="397" r:id="rId64"/>
    <p:sldId id="398" r:id="rId65"/>
    <p:sldId id="399" r:id="rId66"/>
    <p:sldId id="400" r:id="rId67"/>
    <p:sldId id="401" r:id="rId68"/>
    <p:sldId id="402" r:id="rId69"/>
    <p:sldId id="403" r:id="rId70"/>
    <p:sldId id="404" r:id="rId71"/>
    <p:sldId id="405" r:id="rId7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pertina" id="{67AC97DA-467A-4754-8303-10F9F9B2CA1D}">
          <p14:sldIdLst>
            <p14:sldId id="261"/>
          </p14:sldIdLst>
        </p14:section>
        <p14:section name="Agenda" id="{696132E8-B425-4942-91FF-07545E65BFD8}">
          <p14:sldIdLst>
            <p14:sldId id="356"/>
          </p14:sldIdLst>
        </p14:section>
        <p14:section name="Disciplina generale dell’incentivo" id="{7F2D11EF-F8F4-4A65-9967-3E36A8268216}">
          <p14:sldIdLst>
            <p14:sldId id="272"/>
          </p14:sldIdLst>
        </p14:section>
        <p14:section name="Datori di lavoro beneficiari dell’esonero contributivo" id="{7B388790-8BD6-4E64-AB18-65D39830F697}">
          <p14:sldIdLst>
            <p14:sldId id="328"/>
          </p14:sldIdLst>
        </p14:section>
        <p14:section name="Datori di lavoro esclusi dall’applicazione del beneficio" id="{B366FE5E-9508-41FF-9631-8E752962BB5F}">
          <p14:sldIdLst>
            <p14:sldId id="330"/>
          </p14:sldIdLst>
        </p14:section>
        <p14:section name="Rapporti di lavoro incentivati e lavoratori per i quali spetta l’incentivo" id="{83233416-44DA-4D7F-9EE8-43C7BDB6B817}">
          <p14:sldIdLst>
            <p14:sldId id="329"/>
            <p14:sldId id="339"/>
            <p14:sldId id="340"/>
          </p14:sldIdLst>
        </p14:section>
        <p14:section name="Assetto e misura dell'incentivo" id="{4019D3A5-6FE3-4241-9349-DE5477C1E082}">
          <p14:sldIdLst>
            <p14:sldId id="334"/>
            <p14:sldId id="350"/>
          </p14:sldIdLst>
        </p14:section>
        <p14:section name="Compatibilità con altre forme di incentivo all’occupazione" id="{5E7BCC05-0751-458F-9982-C68EBECBEAB5}">
          <p14:sldIdLst>
            <p14:sldId id="338"/>
          </p14:sldIdLst>
        </p14:section>
        <p14:section name="Condizioni di spettanza dell’incentivo" id="{39F9A6B8-E7EB-4C2A-A422-0B378880FDD9}">
          <p14:sldIdLst>
            <p14:sldId id="358"/>
          </p14:sldIdLst>
        </p14:section>
        <p14:section name="Condizioni per il diritto all’esonero contributivo" id="{FBDF375A-E85C-404F-8A6A-E5D293DC542B}">
          <p14:sldIdLst>
            <p14:sldId id="345"/>
            <p14:sldId id="341"/>
            <p14:sldId id="349"/>
            <p14:sldId id="331"/>
            <p14:sldId id="347"/>
          </p14:sldIdLst>
        </p14:section>
        <p14:section name="Condizioni per il riconoscimento del diritto all’incentivo: casi particolari" id="{48B4496D-2798-42F5-B46C-70820D91A22C}">
          <p14:sldIdLst>
            <p14:sldId id="337"/>
          </p14:sldIdLst>
        </p14:section>
        <p14:section name="Condizioni per il riconoscimento del diritto all’incentivo: revoca del beneficio" id="{C987C348-8F54-486C-A154-98ABF10400C0}">
          <p14:sldIdLst>
            <p14:sldId id="344"/>
            <p14:sldId id="364"/>
            <p14:sldId id="365"/>
            <p14:sldId id="366"/>
            <p14:sldId id="367"/>
          </p14:sldIdLst>
        </p14:section>
        <p14:section name="Funzionalità volte ad agevolare l’accertamento dei requisiti in capo al lavoratore" id="{0FBAA42B-FD9E-444E-BB46-CD706C4471AE}">
          <p14:sldIdLst>
            <p14:sldId id="359"/>
          </p14:sldIdLst>
        </p14:section>
        <p14:section name="Funzionalità volte ad agevolare l’accertamento dei requisiti in capo al lavoratore" id="{F8C556F5-A0C0-4C5B-AFDB-C7E32F493CD1}">
          <p14:sldIdLst>
            <p14:sldId id="335"/>
            <p14:sldId id="343"/>
          </p14:sldIdLst>
        </p14:section>
        <p14:section name="Istruzioni Operative" id="{67EABE86-A95D-4A73-991C-55FE442715F7}">
          <p14:sldIdLst>
            <p14:sldId id="360"/>
          </p14:sldIdLst>
        </p14:section>
        <p14:section name="Premessa" id="{585189A5-0F57-4C63-A96D-EC9E82E711AD}">
          <p14:sldIdLst>
            <p14:sldId id="353"/>
          </p14:sldIdLst>
        </p14:section>
        <p14:section name="Sistema UniEmens" id="{29F2E4FE-A836-43DA-A4CE-297FF1185C80}">
          <p14:sldIdLst>
            <p14:sldId id="352"/>
          </p14:sldIdLst>
        </p14:section>
        <p14:section name="Sistema DMAG" id="{90129AA4-070F-4C8E-8632-3DD2BB76DF42}">
          <p14:sldIdLst>
            <p14:sldId id="354"/>
          </p14:sldIdLst>
        </p14:section>
        <p14:section name="Sistema Uniemens sezione &lt;ListaPosPA&gt;" id="{80D8220D-FB68-49F9-8A0D-AB1A13BC6A30}">
          <p14:sldIdLst>
            <p14:sldId id="355"/>
            <p14:sldId id="363"/>
            <p14:sldId id="361"/>
            <p14:sldId id="368"/>
            <p14:sldId id="369"/>
            <p14:sldId id="370"/>
            <p14:sldId id="371"/>
            <p14:sldId id="372"/>
            <p14:sldId id="373"/>
            <p14:sldId id="374"/>
            <p14:sldId id="375"/>
            <p14:sldId id="376"/>
            <p14:sldId id="377"/>
            <p14:sldId id="378"/>
            <p14:sldId id="379"/>
            <p14:sldId id="380"/>
            <p14:sldId id="381"/>
            <p14:sldId id="382"/>
            <p14:sldId id="383"/>
            <p14:sldId id="384"/>
            <p14:sldId id="385"/>
            <p14:sldId id="386"/>
            <p14:sldId id="387"/>
            <p14:sldId id="388"/>
            <p14:sldId id="389"/>
            <p14:sldId id="390"/>
            <p14:sldId id="391"/>
            <p14:sldId id="392"/>
            <p14:sldId id="393"/>
            <p14:sldId id="394"/>
            <p14:sldId id="395"/>
            <p14:sldId id="396"/>
            <p14:sldId id="397"/>
            <p14:sldId id="398"/>
            <p14:sldId id="399"/>
            <p14:sldId id="400"/>
            <p14:sldId id="401"/>
            <p14:sldId id="402"/>
            <p14:sldId id="403"/>
            <p14:sldId id="404"/>
            <p14:sldId id="405"/>
          </p14:sldIdLst>
        </p14:section>
      </p14:sectionLst>
    </p:ext>
    <p:ext uri="{EFAFB233-063F-42B5-8137-9DF3F51BA10A}">
      <p15:sldGuideLst xmlns:p15="http://schemas.microsoft.com/office/powerpoint/2012/main">
        <p15:guide id="3" orient="horz" pos="731" userDrawn="1">
          <p15:clr>
            <a:srgbClr val="A4A3A4"/>
          </p15:clr>
        </p15:guide>
        <p15:guide id="4" pos="5246" userDrawn="1">
          <p15:clr>
            <a:srgbClr val="A4A3A4"/>
          </p15:clr>
        </p15:guide>
        <p15:guide id="5" orient="horz" pos="3861"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lvia Cianchi" initials="SC" lastIdx="9" clrIdx="0">
    <p:extLst/>
  </p:cmAuthor>
  <p:cmAuthor id="2" name="Pierpaolo De Luca" initials="PDL"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39BCB"/>
    <a:srgbClr val="4F81BD"/>
    <a:srgbClr val="99CCFF"/>
    <a:srgbClr val="063951"/>
    <a:srgbClr val="EEEEEE"/>
    <a:srgbClr val="00A3AE"/>
    <a:srgbClr val="020105"/>
    <a:srgbClr val="F4F4F4"/>
    <a:srgbClr val="808080"/>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Stile con tema 1 - Color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27" autoAdjust="0"/>
    <p:restoredTop sz="95405" autoAdjust="0"/>
  </p:normalViewPr>
  <p:slideViewPr>
    <p:cSldViewPr snapToGrid="0">
      <p:cViewPr varScale="1">
        <p:scale>
          <a:sx n="110" d="100"/>
          <a:sy n="110" d="100"/>
        </p:scale>
        <p:origin x="510" y="102"/>
      </p:cViewPr>
      <p:guideLst>
        <p:guide orient="horz" pos="731"/>
        <p:guide pos="5246"/>
        <p:guide orient="horz" pos="3861"/>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3264"/>
    </p:cViewPr>
  </p:sorterViewPr>
  <p:notesViewPr>
    <p:cSldViewPr snapToGrid="0" showGuides="1">
      <p:cViewPr varScale="1">
        <p:scale>
          <a:sx n="60" d="100"/>
          <a:sy n="60" d="100"/>
        </p:scale>
        <p:origin x="3202" y="4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2" y="1"/>
            <a:ext cx="2946399" cy="496887"/>
          </a:xfrm>
          <a:prstGeom prst="rect">
            <a:avLst/>
          </a:prstGeom>
        </p:spPr>
        <p:txBody>
          <a:bodyPr vert="horz" lIns="91412" tIns="45707" rIns="91412" bIns="45707" rtlCol="0"/>
          <a:lstStyle>
            <a:lvl1pPr algn="l">
              <a:defRPr sz="1200"/>
            </a:lvl1pPr>
          </a:lstStyle>
          <a:p>
            <a:endParaRPr lang="it-IT" dirty="0"/>
          </a:p>
        </p:txBody>
      </p:sp>
      <p:sp>
        <p:nvSpPr>
          <p:cNvPr id="3" name="Segnaposto data 2"/>
          <p:cNvSpPr>
            <a:spLocks noGrp="1"/>
          </p:cNvSpPr>
          <p:nvPr>
            <p:ph type="dt" sz="quarter" idx="1"/>
          </p:nvPr>
        </p:nvSpPr>
        <p:spPr>
          <a:xfrm>
            <a:off x="3849689" y="1"/>
            <a:ext cx="2946399" cy="496887"/>
          </a:xfrm>
          <a:prstGeom prst="rect">
            <a:avLst/>
          </a:prstGeom>
        </p:spPr>
        <p:txBody>
          <a:bodyPr vert="horz" lIns="91412" tIns="45707" rIns="91412" bIns="45707" rtlCol="0"/>
          <a:lstStyle>
            <a:lvl1pPr algn="r">
              <a:defRPr sz="1200"/>
            </a:lvl1pPr>
          </a:lstStyle>
          <a:p>
            <a:fld id="{ACBC49D7-41A0-468B-81DD-97A970820C35}" type="datetimeFigureOut">
              <a:rPr lang="it-IT" smtClean="0"/>
              <a:t>09/05/2018</a:t>
            </a:fld>
            <a:endParaRPr lang="it-IT" dirty="0"/>
          </a:p>
        </p:txBody>
      </p:sp>
      <p:sp>
        <p:nvSpPr>
          <p:cNvPr id="4" name="Segnaposto piè di pagina 3"/>
          <p:cNvSpPr>
            <a:spLocks noGrp="1"/>
          </p:cNvSpPr>
          <p:nvPr>
            <p:ph type="ftr" sz="quarter" idx="2"/>
          </p:nvPr>
        </p:nvSpPr>
        <p:spPr>
          <a:xfrm>
            <a:off x="2" y="9429752"/>
            <a:ext cx="2946399" cy="496887"/>
          </a:xfrm>
          <a:prstGeom prst="rect">
            <a:avLst/>
          </a:prstGeom>
        </p:spPr>
        <p:txBody>
          <a:bodyPr vert="horz" lIns="91412" tIns="45707" rIns="91412" bIns="45707" rtlCol="0" anchor="b"/>
          <a:lstStyle>
            <a:lvl1pPr algn="l">
              <a:defRPr sz="1200"/>
            </a:lvl1pPr>
          </a:lstStyle>
          <a:p>
            <a:endParaRPr lang="it-IT" dirty="0"/>
          </a:p>
        </p:txBody>
      </p:sp>
      <p:sp>
        <p:nvSpPr>
          <p:cNvPr id="5" name="Segnaposto numero diapositiva 4"/>
          <p:cNvSpPr>
            <a:spLocks noGrp="1"/>
          </p:cNvSpPr>
          <p:nvPr>
            <p:ph type="sldNum" sz="quarter" idx="3"/>
          </p:nvPr>
        </p:nvSpPr>
        <p:spPr>
          <a:xfrm>
            <a:off x="3849689" y="9429752"/>
            <a:ext cx="2946399" cy="496887"/>
          </a:xfrm>
          <a:prstGeom prst="rect">
            <a:avLst/>
          </a:prstGeom>
        </p:spPr>
        <p:txBody>
          <a:bodyPr vert="horz" lIns="91412" tIns="45707" rIns="91412" bIns="45707" rtlCol="0" anchor="b"/>
          <a:lstStyle>
            <a:lvl1pPr algn="r">
              <a:defRPr sz="1200"/>
            </a:lvl1pPr>
          </a:lstStyle>
          <a:p>
            <a:fld id="{371FE293-51E6-4B08-9793-6CDAF04F5C5C}" type="slidenum">
              <a:rPr lang="it-IT" smtClean="0"/>
              <a:t>‹N›</a:t>
            </a:fld>
            <a:endParaRPr lang="it-IT" dirty="0"/>
          </a:p>
        </p:txBody>
      </p:sp>
    </p:spTree>
    <p:extLst>
      <p:ext uri="{BB962C8B-B14F-4D97-AF65-F5344CB8AC3E}">
        <p14:creationId xmlns:p14="http://schemas.microsoft.com/office/powerpoint/2010/main" val="434013560"/>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60" cy="498057"/>
          </a:xfrm>
          <a:prstGeom prst="rect">
            <a:avLst/>
          </a:prstGeom>
        </p:spPr>
        <p:txBody>
          <a:bodyPr vert="horz" lIns="91412" tIns="45707" rIns="91412" bIns="45707" rtlCol="0"/>
          <a:lstStyle>
            <a:lvl1pPr algn="l">
              <a:defRPr sz="1200"/>
            </a:lvl1pPr>
          </a:lstStyle>
          <a:p>
            <a:endParaRPr lang="en-US" dirty="0"/>
          </a:p>
        </p:txBody>
      </p:sp>
      <p:sp>
        <p:nvSpPr>
          <p:cNvPr id="3" name="Date Placeholder 2"/>
          <p:cNvSpPr>
            <a:spLocks noGrp="1"/>
          </p:cNvSpPr>
          <p:nvPr>
            <p:ph type="dt" idx="1"/>
          </p:nvPr>
        </p:nvSpPr>
        <p:spPr>
          <a:xfrm>
            <a:off x="3850444" y="0"/>
            <a:ext cx="2945660" cy="498057"/>
          </a:xfrm>
          <a:prstGeom prst="rect">
            <a:avLst/>
          </a:prstGeom>
        </p:spPr>
        <p:txBody>
          <a:bodyPr vert="horz" lIns="91412" tIns="45707" rIns="91412" bIns="45707" rtlCol="0"/>
          <a:lstStyle>
            <a:lvl1pPr algn="r">
              <a:defRPr sz="1200"/>
            </a:lvl1pPr>
          </a:lstStyle>
          <a:p>
            <a:fld id="{55C85C94-718D-4B4A-BDFF-CE59C4121186}" type="datetimeFigureOut">
              <a:rPr lang="en-US" smtClean="0"/>
              <a:t>5/9/2018</a:t>
            </a:fld>
            <a:endParaRPr lang="en-US" dirty="0"/>
          </a:p>
        </p:txBody>
      </p:sp>
      <p:sp>
        <p:nvSpPr>
          <p:cNvPr id="4" name="Slide Image Placeholder 3"/>
          <p:cNvSpPr>
            <a:spLocks noGrp="1" noRot="1" noChangeAspect="1"/>
          </p:cNvSpPr>
          <p:nvPr>
            <p:ph type="sldImg" idx="2"/>
          </p:nvPr>
        </p:nvSpPr>
        <p:spPr>
          <a:xfrm>
            <a:off x="423863" y="1241425"/>
            <a:ext cx="5949950" cy="3348038"/>
          </a:xfrm>
          <a:prstGeom prst="rect">
            <a:avLst/>
          </a:prstGeom>
          <a:noFill/>
          <a:ln w="12700">
            <a:solidFill>
              <a:prstClr val="black"/>
            </a:solidFill>
          </a:ln>
        </p:spPr>
        <p:txBody>
          <a:bodyPr vert="horz" lIns="91412" tIns="45707" rIns="91412" bIns="45707" rtlCol="0" anchor="ctr"/>
          <a:lstStyle/>
          <a:p>
            <a:endParaRPr lang="en-US" dirty="0"/>
          </a:p>
        </p:txBody>
      </p:sp>
      <p:sp>
        <p:nvSpPr>
          <p:cNvPr id="5" name="Notes Placeholder 4"/>
          <p:cNvSpPr>
            <a:spLocks noGrp="1"/>
          </p:cNvSpPr>
          <p:nvPr>
            <p:ph type="body" sz="quarter" idx="3"/>
          </p:nvPr>
        </p:nvSpPr>
        <p:spPr>
          <a:xfrm>
            <a:off x="679768" y="4777196"/>
            <a:ext cx="5438140" cy="3908614"/>
          </a:xfrm>
          <a:prstGeom prst="rect">
            <a:avLst/>
          </a:prstGeom>
        </p:spPr>
        <p:txBody>
          <a:bodyPr vert="horz" lIns="91412" tIns="45707" rIns="91412" bIns="4570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9428584"/>
            <a:ext cx="2945660" cy="498056"/>
          </a:xfrm>
          <a:prstGeom prst="rect">
            <a:avLst/>
          </a:prstGeom>
        </p:spPr>
        <p:txBody>
          <a:bodyPr vert="horz" lIns="91412" tIns="45707" rIns="91412" bIns="4570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4" y="9428584"/>
            <a:ext cx="2945660" cy="498056"/>
          </a:xfrm>
          <a:prstGeom prst="rect">
            <a:avLst/>
          </a:prstGeom>
        </p:spPr>
        <p:txBody>
          <a:bodyPr vert="horz" lIns="91412" tIns="45707" rIns="91412" bIns="45707" rtlCol="0" anchor="b"/>
          <a:lstStyle>
            <a:lvl1pPr algn="r">
              <a:defRPr sz="1200"/>
            </a:lvl1pPr>
          </a:lstStyle>
          <a:p>
            <a:fld id="{57E67B8F-EE9A-44CC-9FEA-22E825788229}" type="slidenum">
              <a:rPr lang="en-US" smtClean="0"/>
              <a:t>‹N›</a:t>
            </a:fld>
            <a:endParaRPr lang="en-US" dirty="0"/>
          </a:p>
        </p:txBody>
      </p:sp>
    </p:spTree>
    <p:extLst>
      <p:ext uri="{BB962C8B-B14F-4D97-AF65-F5344CB8AC3E}">
        <p14:creationId xmlns:p14="http://schemas.microsoft.com/office/powerpoint/2010/main" val="2250148721"/>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piè di pagina 3"/>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42131434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piè di pagina 3"/>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33392987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piè di pagina 3"/>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9939825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36456806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14611878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41625728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416384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6862379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1045383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19751047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1459470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piè di pagina 3"/>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9525111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37953066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40219335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40136257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3888164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15262989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13991118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26269021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20569829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10235701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823940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Footer Placeholder 3"/>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238914022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9757093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2805646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32233208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xfrm>
            <a:off x="3885453" y="8885221"/>
            <a:ext cx="2972547" cy="258779"/>
          </a:xfrm>
          <a:noFill/>
        </p:spPr>
        <p:txBody>
          <a:bodyP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fld id="{A47421A9-6E6E-4664-B067-87CCC13FEC7A}" type="slidenum">
              <a:rPr lang="it-IT" altLang="it-IT" smtClean="0">
                <a:latin typeface="Times New Roman" pitchFamily="18" charset="0"/>
              </a:rPr>
              <a:pPr eaLnBrk="1" hangingPunct="1"/>
              <a:t>55</a:t>
            </a:fld>
            <a:endParaRPr lang="it-IT" altLang="it-IT">
              <a:latin typeface="Times New Roman" pitchFamily="18" charset="0"/>
            </a:endParaRPr>
          </a:p>
        </p:txBody>
      </p:sp>
      <p:sp>
        <p:nvSpPr>
          <p:cNvPr id="2" name="Segnaposto piè di pagina 1"/>
          <p:cNvSpPr>
            <a:spLocks noGrp="1"/>
          </p:cNvSpPr>
          <p:nvPr>
            <p:ph type="ftr" sz="quarter" idx="10"/>
          </p:nvPr>
        </p:nvSpPr>
        <p:spPr/>
        <p:txBody>
          <a:bodyPr/>
          <a:lstStyle/>
          <a:p>
            <a:endParaRPr lang="it-IT"/>
          </a:p>
        </p:txBody>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378317706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piè di pagina 3"/>
          <p:cNvSpPr>
            <a:spLocks noGrp="1"/>
          </p:cNvSpPr>
          <p:nvPr>
            <p:ph type="ftr" sz="quarter" idx="10"/>
          </p:nvPr>
        </p:nvSpPr>
        <p:spPr/>
        <p:txBody>
          <a:bodyPr/>
          <a:lstStyle/>
          <a:p>
            <a:endParaRPr lang="it-IT"/>
          </a:p>
        </p:txBody>
      </p:sp>
      <p:sp>
        <p:nvSpPr>
          <p:cNvPr id="5" name="Segnaposto numero diapositiva 4"/>
          <p:cNvSpPr>
            <a:spLocks noGrp="1"/>
          </p:cNvSpPr>
          <p:nvPr>
            <p:ph type="sldNum" sz="quarter" idx="11"/>
          </p:nvPr>
        </p:nvSpPr>
        <p:spPr/>
        <p:txBody>
          <a:bodyPr/>
          <a:lstStyle/>
          <a:p>
            <a:fld id="{9F090C85-BF28-42AB-A364-82F5E41CCAFE}" type="slidenum">
              <a:rPr lang="it-IT" smtClean="0"/>
              <a:pPr/>
              <a:t>65</a:t>
            </a:fld>
            <a:endParaRPr lang="it-IT"/>
          </a:p>
        </p:txBody>
      </p:sp>
    </p:spTree>
    <p:extLst>
      <p:ext uri="{BB962C8B-B14F-4D97-AF65-F5344CB8AC3E}">
        <p14:creationId xmlns:p14="http://schemas.microsoft.com/office/powerpoint/2010/main" val="49918324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piè di pagina 3"/>
          <p:cNvSpPr>
            <a:spLocks noGrp="1"/>
          </p:cNvSpPr>
          <p:nvPr>
            <p:ph type="ftr" sz="quarter" idx="10"/>
          </p:nvPr>
        </p:nvSpPr>
        <p:spPr/>
        <p:txBody>
          <a:bodyPr/>
          <a:lstStyle/>
          <a:p>
            <a:endParaRPr lang="it-IT"/>
          </a:p>
        </p:txBody>
      </p:sp>
      <p:sp>
        <p:nvSpPr>
          <p:cNvPr id="5" name="Segnaposto numero diapositiva 4"/>
          <p:cNvSpPr>
            <a:spLocks noGrp="1"/>
          </p:cNvSpPr>
          <p:nvPr>
            <p:ph type="sldNum" sz="quarter" idx="11"/>
          </p:nvPr>
        </p:nvSpPr>
        <p:spPr/>
        <p:txBody>
          <a:bodyPr/>
          <a:lstStyle/>
          <a:p>
            <a:fld id="{9F090C85-BF28-42AB-A364-82F5E41CCAFE}" type="slidenum">
              <a:rPr lang="it-IT" smtClean="0"/>
              <a:pPr/>
              <a:t>70</a:t>
            </a:fld>
            <a:endParaRPr lang="it-IT"/>
          </a:p>
        </p:txBody>
      </p:sp>
    </p:spTree>
    <p:extLst>
      <p:ext uri="{BB962C8B-B14F-4D97-AF65-F5344CB8AC3E}">
        <p14:creationId xmlns:p14="http://schemas.microsoft.com/office/powerpoint/2010/main" val="2457009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Footer Placeholder 3"/>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29757839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Footer Placeholder 3"/>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1686325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piè di pagina 3"/>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37252119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Footer Placeholder 3"/>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27799689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Footer Placeholder 3"/>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39965751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Footer Placeholder 3"/>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7532590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sp>
        <p:nvSpPr>
          <p:cNvPr id="6" name="TextBox 1"/>
          <p:cNvSpPr txBox="1">
            <a:spLocks noChangeArrowheads="1"/>
          </p:cNvSpPr>
          <p:nvPr userDrawn="1"/>
        </p:nvSpPr>
        <p:spPr bwMode="auto">
          <a:xfrm>
            <a:off x="594360" y="5825405"/>
            <a:ext cx="537510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r>
              <a:rPr lang="it-IT" altLang="it-IT" sz="1400" i="1" dirty="0">
                <a:latin typeface="Verdana" panose="020B0604030504040204" pitchFamily="34" charset="0"/>
              </a:rPr>
              <a:t>Direzione Centrale </a:t>
            </a:r>
            <a:r>
              <a:rPr lang="it-IT" altLang="it-IT" sz="1400" i="1" dirty="0" smtClean="0">
                <a:latin typeface="Verdana" panose="020B0604030504040204" pitchFamily="34" charset="0"/>
              </a:rPr>
              <a:t>Entrate e Recupero Crediti</a:t>
            </a:r>
          </a:p>
        </p:txBody>
      </p:sp>
      <p:sp>
        <p:nvSpPr>
          <p:cNvPr id="8" name="Freeform 5"/>
          <p:cNvSpPr>
            <a:spLocks/>
          </p:cNvSpPr>
          <p:nvPr userDrawn="1"/>
        </p:nvSpPr>
        <p:spPr bwMode="gray">
          <a:xfrm>
            <a:off x="612648" y="977832"/>
            <a:ext cx="7731674" cy="3190875"/>
          </a:xfrm>
          <a:custGeom>
            <a:avLst/>
            <a:gdLst/>
            <a:ahLst/>
            <a:cxnLst>
              <a:cxn ang="0">
                <a:pos x="0" y="0"/>
              </a:cxn>
              <a:cxn ang="0">
                <a:pos x="0" y="3266"/>
              </a:cxn>
              <a:cxn ang="0">
                <a:pos x="5184" y="2352"/>
              </a:cxn>
              <a:cxn ang="0">
                <a:pos x="5184" y="0"/>
              </a:cxn>
              <a:cxn ang="0">
                <a:pos x="0" y="0"/>
              </a:cxn>
            </a:cxnLst>
            <a:rect l="0" t="0" r="r" b="b"/>
            <a:pathLst>
              <a:path w="5184" h="3266">
                <a:moveTo>
                  <a:pt x="0" y="0"/>
                </a:moveTo>
                <a:lnTo>
                  <a:pt x="0" y="3266"/>
                </a:lnTo>
                <a:lnTo>
                  <a:pt x="5184" y="2352"/>
                </a:lnTo>
                <a:lnTo>
                  <a:pt x="5184" y="0"/>
                </a:lnTo>
                <a:lnTo>
                  <a:pt x="0" y="0"/>
                </a:lnTo>
                <a:close/>
              </a:path>
            </a:pathLst>
          </a:custGeom>
          <a:noFill/>
          <a:ln w="38100">
            <a:solidFill>
              <a:srgbClr val="019CD8"/>
            </a:solidFill>
            <a:round/>
            <a:headEnd/>
            <a:tailEnd/>
          </a:ln>
        </p:spPr>
        <p:txBody>
          <a:bodyPr/>
          <a:lstStyle/>
          <a:p>
            <a:pPr eaLnBrk="1" fontAlgn="auto" hangingPunct="1">
              <a:spcBef>
                <a:spcPts val="0"/>
              </a:spcBef>
              <a:spcAft>
                <a:spcPts val="0"/>
              </a:spcAft>
              <a:defRPr/>
            </a:pPr>
            <a:endParaRPr lang="en-GB" sz="1800" dirty="0">
              <a:solidFill>
                <a:schemeClr val="tx1"/>
              </a:solidFill>
              <a:latin typeface="+mj-lt"/>
              <a:ea typeface="+mn-ea"/>
            </a:endParaRPr>
          </a:p>
        </p:txBody>
      </p:sp>
      <p:pic>
        <p:nvPicPr>
          <p:cNvPr id="9" name="Picture 2" descr="https://upload.wikimedia.org/wikipedia/commons/5/5b/INPS_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703670" y="5462580"/>
            <a:ext cx="743564" cy="10334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a:spLocks noGrp="1"/>
          </p:cNvSpPr>
          <p:nvPr>
            <p:ph type="ctrTitle"/>
          </p:nvPr>
        </p:nvSpPr>
        <p:spPr>
          <a:xfrm>
            <a:off x="918945" y="1272605"/>
            <a:ext cx="7017741" cy="860400"/>
          </a:xfrm>
          <a:prstGeom prst="rect">
            <a:avLst/>
          </a:prstGeom>
        </p:spPr>
        <p:txBody>
          <a:bodyPr/>
          <a:lstStyle>
            <a:lvl1pPr>
              <a:defRPr>
                <a:solidFill>
                  <a:schemeClr val="tx1"/>
                </a:solidFill>
                <a:latin typeface="+mj-lt"/>
                <a:cs typeface="Arial" pitchFamily="34" charset="0"/>
              </a:defRPr>
            </a:lvl1pPr>
          </a:lstStyle>
          <a:p>
            <a:r>
              <a:rPr lang="en-US" dirty="0"/>
              <a:t>Click to edit Master title style</a:t>
            </a:r>
            <a:endParaRPr lang="en-GB" dirty="0"/>
          </a:p>
        </p:txBody>
      </p:sp>
      <p:sp>
        <p:nvSpPr>
          <p:cNvPr id="10" name="Subtitle 2"/>
          <p:cNvSpPr>
            <a:spLocks noGrp="1"/>
          </p:cNvSpPr>
          <p:nvPr>
            <p:ph type="subTitle" idx="1"/>
          </p:nvPr>
        </p:nvSpPr>
        <p:spPr>
          <a:xfrm>
            <a:off x="918945" y="2251013"/>
            <a:ext cx="7017741" cy="645742"/>
          </a:xfrm>
          <a:prstGeom prst="rect">
            <a:avLst/>
          </a:prstGeom>
        </p:spPr>
        <p:txBody>
          <a:bodyPr/>
          <a:lstStyle>
            <a:lvl1pPr marL="0" indent="0" algn="l">
              <a:buNone/>
              <a:defRPr sz="2000">
                <a:solidFill>
                  <a:schemeClr val="tx1"/>
                </a:solidFill>
                <a:latin typeface="+mj-lt"/>
                <a:cs typeface="Arial" pitchFamily="34" charset="0"/>
              </a:defRPr>
            </a:lvl1pPr>
            <a:lvl2pPr marL="0" indent="0" algn="l">
              <a:buNone/>
              <a:defRPr sz="1600">
                <a:solidFill>
                  <a:schemeClr val="tx1">
                    <a:lumMod val="75000"/>
                    <a:lumOff val="2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dirty="0"/>
              <a:t>Click to edit Master subtitle style</a:t>
            </a:r>
            <a:endParaRPr lang="en-GB" dirty="0"/>
          </a:p>
        </p:txBody>
      </p:sp>
    </p:spTree>
    <p:extLst>
      <p:ext uri="{BB962C8B-B14F-4D97-AF65-F5344CB8AC3E}">
        <p14:creationId xmlns:p14="http://schemas.microsoft.com/office/powerpoint/2010/main" val="2498476620"/>
      </p:ext>
    </p:extLst>
  </p:cSld>
  <p:clrMapOvr>
    <a:masterClrMapping/>
  </p:clrMapOvr>
  <p:timing>
    <p:tnLst>
      <p:par>
        <p:cTn id="1" dur="indefinite" restart="never" nodeType="tmRoot"/>
      </p:par>
    </p:tnLst>
  </p:timing>
  <p:hf hdr="0" ftr="0" dt="0"/>
  <p:extLst mod="1">
    <p:ext uri="{DCECCB84-F9BA-43D5-87BE-67443E8EF086}">
      <p15:sldGuideLst xmlns:p15="http://schemas.microsoft.com/office/powerpoint/2012/main">
        <p15:guide id="1" orient="horz" pos="618" userDrawn="1">
          <p15:clr>
            <a:srgbClr val="FBAE40"/>
          </p15:clr>
        </p15:guide>
        <p15:guide id="4" pos="3840" userDrawn="1">
          <p15:clr>
            <a:srgbClr val="FBAE40"/>
          </p15:clr>
        </p15:guide>
        <p15:guide id="5" orient="horz" pos="411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4" name="Line 8"/>
          <p:cNvSpPr>
            <a:spLocks noChangeShapeType="1"/>
          </p:cNvSpPr>
          <p:nvPr userDrawn="1"/>
        </p:nvSpPr>
        <p:spPr bwMode="auto">
          <a:xfrm flipV="1">
            <a:off x="588000" y="6237288"/>
            <a:ext cx="11016000" cy="0"/>
          </a:xfrm>
          <a:prstGeom prst="line">
            <a:avLst/>
          </a:prstGeom>
          <a:noFill/>
          <a:ln w="19050">
            <a:solidFill>
              <a:srgbClr val="4F81B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spcBef>
                <a:spcPct val="50000"/>
              </a:spcBef>
              <a:defRPr/>
            </a:pPr>
            <a:endParaRPr lang="it-IT" sz="1800" dirty="0">
              <a:solidFill>
                <a:srgbClr val="000000"/>
              </a:solidFill>
              <a:latin typeface="Verdana" charset="0"/>
              <a:ea typeface="MS PGothic" charset="0"/>
              <a:cs typeface="MS PGothic" charset="0"/>
            </a:endParaRPr>
          </a:p>
        </p:txBody>
      </p:sp>
      <p:sp>
        <p:nvSpPr>
          <p:cNvPr id="9" name="Line 8"/>
          <p:cNvSpPr>
            <a:spLocks noChangeShapeType="1"/>
          </p:cNvSpPr>
          <p:nvPr userDrawn="1"/>
        </p:nvSpPr>
        <p:spPr bwMode="auto">
          <a:xfrm flipV="1">
            <a:off x="588000" y="1044000"/>
            <a:ext cx="11016000" cy="0"/>
          </a:xfrm>
          <a:prstGeom prst="line">
            <a:avLst/>
          </a:prstGeom>
          <a:noFill/>
          <a:ln w="19050">
            <a:solidFill>
              <a:srgbClr val="4F81B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spcBef>
                <a:spcPct val="50000"/>
              </a:spcBef>
              <a:defRPr/>
            </a:pPr>
            <a:endParaRPr lang="it-IT" sz="1800" dirty="0">
              <a:solidFill>
                <a:srgbClr val="000000"/>
              </a:solidFill>
              <a:latin typeface="Verdana" charset="0"/>
              <a:ea typeface="MS PGothic" charset="0"/>
              <a:cs typeface="MS PGothic" charset="0"/>
            </a:endParaRPr>
          </a:p>
        </p:txBody>
      </p:sp>
      <p:sp>
        <p:nvSpPr>
          <p:cNvPr id="10" name="Shape 231"/>
          <p:cNvSpPr/>
          <p:nvPr userDrawn="1"/>
        </p:nvSpPr>
        <p:spPr>
          <a:xfrm>
            <a:off x="608433" y="6393730"/>
            <a:ext cx="258730" cy="325439"/>
          </a:xfrm>
          <a:prstGeom prst="rect">
            <a:avLst/>
          </a:prstGeom>
          <a:noFill/>
          <a:ln w="28575" cap="flat">
            <a:noFill/>
            <a:prstDash val="solid"/>
            <a:round/>
          </a:ln>
          <a:effectLst/>
        </p:spPr>
        <p:txBody>
          <a:bodyPr wrap="square" lIns="0" tIns="0" rIns="0" bIns="0" numCol="1" anchor="ctr" anchorCtr="0">
            <a:noAutofit/>
          </a:bodyPr>
          <a:lstStyle/>
          <a:p>
            <a:pPr algn="ctr">
              <a:defRPr sz="700">
                <a:solidFill>
                  <a:srgbClr val="FFFFFF"/>
                </a:solidFill>
                <a:latin typeface="Calibri"/>
                <a:ea typeface="Calibri"/>
                <a:cs typeface="Calibri"/>
                <a:sym typeface="Calibri"/>
              </a:defRPr>
            </a:pPr>
            <a:fld id="{9AE4D82F-B047-469B-AC52-A46321747EAF}" type="slidenum">
              <a:rPr lang="en-GB" sz="1000" b="0" smtClean="0">
                <a:solidFill>
                  <a:schemeClr val="tx1"/>
                </a:solidFill>
                <a:latin typeface="+mj-lt"/>
              </a:rPr>
              <a:pPr algn="ctr">
                <a:defRPr sz="700">
                  <a:solidFill>
                    <a:srgbClr val="FFFFFF"/>
                  </a:solidFill>
                  <a:latin typeface="Calibri"/>
                  <a:ea typeface="Calibri"/>
                  <a:cs typeface="Calibri"/>
                  <a:sym typeface="Calibri"/>
                </a:defRPr>
              </a:pPr>
              <a:t>‹N›</a:t>
            </a:fld>
            <a:endParaRPr sz="800" b="0" dirty="0">
              <a:solidFill>
                <a:schemeClr val="tx1"/>
              </a:solidFill>
              <a:latin typeface="+mj-lt"/>
              <a:ea typeface="Calibri"/>
              <a:cs typeface="Calibri"/>
              <a:sym typeface="Calibri"/>
            </a:endParaRPr>
          </a:p>
        </p:txBody>
      </p:sp>
      <p:sp>
        <p:nvSpPr>
          <p:cNvPr id="11" name="Segnaposto piè di pagina 1"/>
          <p:cNvSpPr txBox="1">
            <a:spLocks/>
          </p:cNvSpPr>
          <p:nvPr userDrawn="1"/>
        </p:nvSpPr>
        <p:spPr>
          <a:xfrm>
            <a:off x="869058" y="6445324"/>
            <a:ext cx="2808000" cy="222250"/>
          </a:xfrm>
          <a:prstGeom prst="rect">
            <a:avLst/>
          </a:prstGeo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36000" tIns="36000" rIns="36000" bIns="36000" anchor="ctr"/>
          <a:lstStyle>
            <a:defPPr>
              <a:defRPr lang="en-US"/>
            </a:defPPr>
            <a:lvl1pPr marL="0" algn="l" defTabSz="914400" rtl="0" eaLnBrk="1" latinLnBrk="0" hangingPunct="1">
              <a:defRPr sz="3200" kern="1200">
                <a:solidFill>
                  <a:schemeClr val="tx1"/>
                </a:solidFill>
                <a:latin typeface="Arial" charset="0"/>
                <a:ea typeface="MS PGothic" charset="0"/>
                <a:cs typeface="MS PGothic" charset="0"/>
              </a:defRPr>
            </a:lvl1pPr>
            <a:lvl2pPr marL="457200" algn="l" defTabSz="914400" rtl="0" eaLnBrk="1" latinLnBrk="0" hangingPunct="1">
              <a:defRPr sz="2800" kern="1200">
                <a:solidFill>
                  <a:schemeClr val="tx1"/>
                </a:solidFill>
                <a:latin typeface="Arial" charset="0"/>
                <a:ea typeface="MS PGothic" charset="0"/>
                <a:cs typeface="MS PGothic" charset="0"/>
              </a:defRPr>
            </a:lvl2pPr>
            <a:lvl3pPr marL="914400" algn="l" defTabSz="914400" rtl="0" eaLnBrk="1" latinLnBrk="0" hangingPunct="1">
              <a:defRPr sz="2400" kern="1200">
                <a:solidFill>
                  <a:schemeClr val="tx1"/>
                </a:solidFill>
                <a:latin typeface="Arial" charset="0"/>
                <a:ea typeface="MS PGothic" charset="0"/>
                <a:cs typeface="MS PGothic" charset="0"/>
              </a:defRPr>
            </a:lvl3pPr>
            <a:lvl4pPr marL="1371600" algn="l" defTabSz="914400" rtl="0" eaLnBrk="1" latinLnBrk="0" hangingPunct="1">
              <a:defRPr sz="2000" kern="1200">
                <a:solidFill>
                  <a:schemeClr val="tx1"/>
                </a:solidFill>
                <a:latin typeface="Arial" charset="0"/>
                <a:ea typeface="MS PGothic" charset="0"/>
                <a:cs typeface="MS PGothic" charset="0"/>
              </a:defRPr>
            </a:lvl4pPr>
            <a:lvl5pPr marL="1828800" algn="l" defTabSz="914400" rtl="0" eaLnBrk="1" latinLnBrk="0" hangingPunct="1">
              <a:defRPr sz="2000" kern="1200">
                <a:solidFill>
                  <a:schemeClr val="tx1"/>
                </a:solidFill>
                <a:latin typeface="Arial" charset="0"/>
                <a:ea typeface="MS PGothic" charset="0"/>
                <a:cs typeface="MS PGothic" charset="0"/>
              </a:defRPr>
            </a:lvl5pPr>
            <a:lvl6pPr marL="2286000" algn="l" defTabSz="914400" rtl="0" eaLnBrk="0" latinLnBrk="0" hangingPunct="0">
              <a:defRPr sz="2000" kern="1200">
                <a:solidFill>
                  <a:schemeClr val="tx1"/>
                </a:solidFill>
                <a:latin typeface="Arial" charset="0"/>
                <a:ea typeface="MS PGothic" charset="0"/>
                <a:cs typeface="MS PGothic" charset="0"/>
              </a:defRPr>
            </a:lvl6pPr>
            <a:lvl7pPr marL="2743200" algn="l" defTabSz="914400" rtl="0" eaLnBrk="0" latinLnBrk="0" hangingPunct="0">
              <a:defRPr sz="2000" kern="1200">
                <a:solidFill>
                  <a:schemeClr val="tx1"/>
                </a:solidFill>
                <a:latin typeface="Arial" charset="0"/>
                <a:ea typeface="MS PGothic" charset="0"/>
                <a:cs typeface="MS PGothic" charset="0"/>
              </a:defRPr>
            </a:lvl7pPr>
            <a:lvl8pPr marL="3200400" algn="l" defTabSz="914400" rtl="0" eaLnBrk="0" latinLnBrk="0" hangingPunct="0">
              <a:defRPr sz="2000" kern="1200">
                <a:solidFill>
                  <a:schemeClr val="tx1"/>
                </a:solidFill>
                <a:latin typeface="Arial" charset="0"/>
                <a:ea typeface="MS PGothic" charset="0"/>
                <a:cs typeface="MS PGothic" charset="0"/>
              </a:defRPr>
            </a:lvl8pPr>
            <a:lvl9pPr marL="3657600" algn="l" defTabSz="914400" rtl="0" eaLnBrk="0" latinLnBrk="0" hangingPunct="0">
              <a:defRPr sz="2000" kern="1200">
                <a:solidFill>
                  <a:schemeClr val="tx1"/>
                </a:solidFill>
                <a:latin typeface="Arial" charset="0"/>
                <a:ea typeface="MS PGothic" charset="0"/>
                <a:cs typeface="MS PGothic" charset="0"/>
              </a:defRPr>
            </a:lvl9pPr>
          </a:lstStyle>
          <a:p>
            <a:pPr algn="l">
              <a:defRPr/>
            </a:pPr>
            <a:r>
              <a:rPr lang="it-IT" sz="1000" dirty="0" smtClean="0">
                <a:solidFill>
                  <a:srgbClr val="000000"/>
                </a:solidFill>
                <a:latin typeface="+mj-lt"/>
                <a:cs typeface="Verdana" charset="0"/>
              </a:rPr>
              <a:t>DC Entrate e Recupero Crediti</a:t>
            </a:r>
          </a:p>
        </p:txBody>
      </p:sp>
      <p:pic>
        <p:nvPicPr>
          <p:cNvPr id="12" name="Picture 2" descr="https://upload.wikimedia.org/wikipedia/commons/5/5b/INPS_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295931" y="6353185"/>
            <a:ext cx="292502" cy="406528"/>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1"/>
          <p:cNvSpPr>
            <a:spLocks noGrp="1"/>
          </p:cNvSpPr>
          <p:nvPr userDrawn="1">
            <p:ph type="title"/>
          </p:nvPr>
        </p:nvSpPr>
        <p:spPr>
          <a:xfrm>
            <a:off x="609918" y="201600"/>
            <a:ext cx="10978515" cy="842400"/>
          </a:xfrm>
          <a:prstGeom prst="rect">
            <a:avLst/>
          </a:prstGeom>
        </p:spPr>
        <p:txBody>
          <a:bodyPr/>
          <a:lstStyle>
            <a:lvl1pPr>
              <a:defRPr>
                <a:solidFill>
                  <a:schemeClr val="tx1"/>
                </a:solidFill>
              </a:defRPr>
            </a:lvl1pPr>
          </a:lstStyle>
          <a:p>
            <a:r>
              <a:rPr lang="en-US" dirty="0"/>
              <a:t>Click to edit Master title style</a:t>
            </a:r>
            <a:endParaRPr lang="en-GB" dirty="0"/>
          </a:p>
        </p:txBody>
      </p:sp>
      <p:sp>
        <p:nvSpPr>
          <p:cNvPr id="2" name="Rectangle 1"/>
          <p:cNvSpPr/>
          <p:nvPr userDrawn="1"/>
        </p:nvSpPr>
        <p:spPr>
          <a:xfrm>
            <a:off x="3932580" y="6444374"/>
            <a:ext cx="4326840" cy="223200"/>
          </a:xfrm>
          <a:prstGeom prst="rect">
            <a:avLst/>
          </a:prstGeom>
        </p:spPr>
        <p:txBody>
          <a:bodyPr lIns="36000" tIns="36000" rIns="36000" bIns="36000" anchor="ctr"/>
          <a:lstStyle/>
          <a:p>
            <a:pPr lvl="0" algn="ctr"/>
            <a:r>
              <a:rPr lang="it-IT" sz="1000" dirty="0" smtClean="0">
                <a:solidFill>
                  <a:srgbClr val="000000"/>
                </a:solidFill>
                <a:latin typeface="+mj-lt"/>
                <a:ea typeface="MS PGothic" charset="0"/>
                <a:cs typeface="Verdana" charset="0"/>
              </a:rPr>
              <a:t>Esonero Strutturale Legge di Bilancio 2018 (</a:t>
            </a:r>
            <a:r>
              <a:rPr lang="it-IT" altLang="it-IT" sz="1000" dirty="0" smtClean="0">
                <a:solidFill>
                  <a:srgbClr val="000000"/>
                </a:solidFill>
                <a:latin typeface="+mj-lt"/>
                <a:ea typeface="MS PGothic" charset="0"/>
                <a:cs typeface="Verdana" charset="0"/>
              </a:rPr>
              <a:t>Circolare n. 40/2018)</a:t>
            </a:r>
            <a:endParaRPr lang="it-IT" sz="1000" dirty="0" smtClean="0">
              <a:solidFill>
                <a:srgbClr val="000000"/>
              </a:solidFill>
              <a:latin typeface="+mj-lt"/>
              <a:ea typeface="MS PGothic" charset="0"/>
              <a:cs typeface="Verdana" charset="0"/>
            </a:endParaRPr>
          </a:p>
        </p:txBody>
      </p:sp>
    </p:spTree>
    <p:extLst>
      <p:ext uri="{BB962C8B-B14F-4D97-AF65-F5344CB8AC3E}">
        <p14:creationId xmlns:p14="http://schemas.microsoft.com/office/powerpoint/2010/main" val="2794804881"/>
      </p:ext>
    </p:extLst>
  </p:cSld>
  <p:clrMapOvr>
    <a:masterClrMapping/>
  </p:clrMapOvr>
  <p:timing>
    <p:tnLst>
      <p:par>
        <p:cTn id="1" dur="indefinite" restart="never" nodeType="tmRoot"/>
      </p:par>
    </p:tnLst>
  </p:timing>
  <p:hf hdr="0" ftr="0" dt="0"/>
  <p:extLst mod="1">
    <p:ext uri="{DCECCB84-F9BA-43D5-87BE-67443E8EF086}">
      <p15:sldGuideLst xmlns:p15="http://schemas.microsoft.com/office/powerpoint/2012/main">
        <p15:guide id="1" pos="370" userDrawn="1">
          <p15:clr>
            <a:srgbClr val="FBAE40"/>
          </p15:clr>
        </p15:guide>
        <p15:guide id="2" pos="7310" userDrawn="1">
          <p15:clr>
            <a:srgbClr val="FBAE40"/>
          </p15:clr>
        </p15:guide>
        <p15:guide id="3" orient="horz" pos="2296" userDrawn="1">
          <p15:clr>
            <a:srgbClr val="FBAE40"/>
          </p15:clr>
        </p15:guide>
        <p15:guide id="4"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2_Blank">
    <p:spTree>
      <p:nvGrpSpPr>
        <p:cNvPr id="1" name=""/>
        <p:cNvGrpSpPr/>
        <p:nvPr/>
      </p:nvGrpSpPr>
      <p:grpSpPr>
        <a:xfrm>
          <a:off x="0" y="0"/>
          <a:ext cx="0" cy="0"/>
          <a:chOff x="0" y="0"/>
          <a:chExt cx="0" cy="0"/>
        </a:xfrm>
      </p:grpSpPr>
      <p:pic>
        <p:nvPicPr>
          <p:cNvPr id="16" name="Picture 2" descr="https://upload.wikimedia.org/wikipedia/commons/5/5b/INPS_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703670" y="5462580"/>
            <a:ext cx="743564" cy="1033426"/>
          </a:xfrm>
          <a:prstGeom prst="rect">
            <a:avLst/>
          </a:prstGeom>
          <a:noFill/>
          <a:extLst>
            <a:ext uri="{909E8E84-426E-40DD-AFC4-6F175D3DCCD1}">
              <a14:hiddenFill xmlns:a14="http://schemas.microsoft.com/office/drawing/2010/main">
                <a:solidFill>
                  <a:srgbClr val="FFFFFF"/>
                </a:solidFill>
              </a14:hiddenFill>
            </a:ext>
          </a:extLst>
        </p:spPr>
      </p:pic>
      <p:sp>
        <p:nvSpPr>
          <p:cNvPr id="17" name="Title 1"/>
          <p:cNvSpPr>
            <a:spLocks noGrp="1"/>
          </p:cNvSpPr>
          <p:nvPr>
            <p:ph type="title"/>
          </p:nvPr>
        </p:nvSpPr>
        <p:spPr>
          <a:xfrm>
            <a:off x="609918" y="201600"/>
            <a:ext cx="10978515" cy="842400"/>
          </a:xfrm>
          <a:prstGeom prst="rect">
            <a:avLst/>
          </a:prstGeom>
        </p:spPr>
        <p:txBody>
          <a:bodyPr/>
          <a:lstStyle>
            <a:lvl1pPr>
              <a:defRPr>
                <a:solidFill>
                  <a:schemeClr val="tx1"/>
                </a:solidFill>
              </a:defRPr>
            </a:lvl1pPr>
          </a:lstStyle>
          <a:p>
            <a:r>
              <a:rPr lang="en-US" dirty="0"/>
              <a:t>Click to edit Master title style</a:t>
            </a:r>
            <a:endParaRPr lang="en-GB" dirty="0"/>
          </a:p>
        </p:txBody>
      </p:sp>
    </p:spTree>
    <p:extLst>
      <p:ext uri="{BB962C8B-B14F-4D97-AF65-F5344CB8AC3E}">
        <p14:creationId xmlns:p14="http://schemas.microsoft.com/office/powerpoint/2010/main" val="4099534061"/>
      </p:ext>
    </p:extLst>
  </p:cSld>
  <p:clrMapOvr>
    <a:masterClrMapping/>
  </p:clrMapOvr>
  <p:timing>
    <p:tnLst>
      <p:par>
        <p:cTn id="1" dur="indefinite" restart="never" nodeType="tmRoot"/>
      </p:par>
    </p:tnLst>
  </p:timing>
  <p:hf hdr="0" ftr="0" dt="0"/>
  <p:extLst mod="1">
    <p:ext uri="{DCECCB84-F9BA-43D5-87BE-67443E8EF086}">
      <p15:sldGuideLst xmlns:p15="http://schemas.microsoft.com/office/powerpoint/2012/main">
        <p15:guide id="1" pos="393">
          <p15:clr>
            <a:srgbClr val="FBAE40"/>
          </p15:clr>
        </p15:guide>
        <p15:guide id="2" pos="7287">
          <p15:clr>
            <a:srgbClr val="FBAE40"/>
          </p15:clr>
        </p15:guide>
        <p15:guide id="3" orient="horz" pos="2296">
          <p15:clr>
            <a:srgbClr val="FBAE40"/>
          </p15:clr>
        </p15:guide>
        <p15:guide id="4"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pPr lvl="0"/>
            <a:fld id="{DEDE6AA1-A8E2-40DF-A576-7FA02EB341CF}" type="datetime1">
              <a:rPr lang="it-IT" smtClean="0"/>
              <a:pPr lvl="0"/>
              <a:t>09/05/2018</a:t>
            </a:fld>
            <a:endParaRPr lang="it-IT"/>
          </a:p>
        </p:txBody>
      </p:sp>
      <p:sp>
        <p:nvSpPr>
          <p:cNvPr id="3" name="Segnaposto piè di pagina 2"/>
          <p:cNvSpPr>
            <a:spLocks noGrp="1"/>
          </p:cNvSpPr>
          <p:nvPr>
            <p:ph type="ftr" sz="quarter" idx="11"/>
          </p:nvPr>
        </p:nvSpPr>
        <p:spPr/>
        <p:txBody>
          <a:bodyPr/>
          <a:lstStyle/>
          <a:p>
            <a:pPr lvl="0"/>
            <a:endParaRPr lang="it-IT"/>
          </a:p>
        </p:txBody>
      </p:sp>
      <p:sp>
        <p:nvSpPr>
          <p:cNvPr id="4" name="Segnaposto numero diapositiva 3"/>
          <p:cNvSpPr>
            <a:spLocks noGrp="1"/>
          </p:cNvSpPr>
          <p:nvPr>
            <p:ph type="sldNum" sz="quarter" idx="12"/>
          </p:nvPr>
        </p:nvSpPr>
        <p:spPr/>
        <p:txBody>
          <a:bodyPr/>
          <a:lstStyle/>
          <a:p>
            <a:pPr lvl="0"/>
            <a:fld id="{7BE66163-BDFA-444C-A8D3-EFE970ED6198}" type="slidenum">
              <a:t>‹N›</a:t>
            </a:fld>
            <a:endParaRPr lang="it-IT"/>
          </a:p>
        </p:txBody>
      </p:sp>
    </p:spTree>
    <p:extLst>
      <p:ext uri="{BB962C8B-B14F-4D97-AF65-F5344CB8AC3E}">
        <p14:creationId xmlns:p14="http://schemas.microsoft.com/office/powerpoint/2010/main" val="136024968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cSld name="Diapositiva titolo">
    <p:spTree>
      <p:nvGrpSpPr>
        <p:cNvPr id="1" name=""/>
        <p:cNvGrpSpPr/>
        <p:nvPr/>
      </p:nvGrpSpPr>
      <p:grpSpPr>
        <a:xfrm>
          <a:off x="0" y="0"/>
          <a:ext cx="0" cy="0"/>
          <a:chOff x="0" y="0"/>
          <a:chExt cx="0" cy="0"/>
        </a:xfrm>
      </p:grpSpPr>
      <p:sp>
        <p:nvSpPr>
          <p:cNvPr id="15" name="Rettangolo arrotondato 14"/>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ttangolo arrotondato 9"/>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5" name="Titolo 4"/>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it-IT" smtClean="0"/>
              <a:t>Fare clic per modificare lo stile del titolo</a:t>
            </a:r>
            <a:endParaRPr kumimoji="0" lang="en-US"/>
          </a:p>
        </p:txBody>
      </p:sp>
      <p:sp>
        <p:nvSpPr>
          <p:cNvPr id="20" name="Sottotitolo 19"/>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sp>
        <p:nvSpPr>
          <p:cNvPr id="19" name="Segnaposto data 18"/>
          <p:cNvSpPr>
            <a:spLocks noGrp="1"/>
          </p:cNvSpPr>
          <p:nvPr>
            <p:ph type="dt" sz="half" idx="10"/>
          </p:nvPr>
        </p:nvSpPr>
        <p:spPr/>
        <p:txBody>
          <a:bodyPr/>
          <a:lstStyle/>
          <a:p>
            <a:pPr>
              <a:defRPr/>
            </a:pPr>
            <a:r>
              <a:rPr lang="it-IT" smtClean="0">
                <a:solidFill>
                  <a:srgbClr val="000000"/>
                </a:solidFill>
              </a:rPr>
              <a:t>23/04/2018</a:t>
            </a:r>
            <a:endParaRPr lang="it-IT">
              <a:solidFill>
                <a:srgbClr val="000000"/>
              </a:solidFill>
            </a:endParaRPr>
          </a:p>
        </p:txBody>
      </p:sp>
      <p:sp>
        <p:nvSpPr>
          <p:cNvPr id="8" name="Segnaposto piè di pagina 7"/>
          <p:cNvSpPr>
            <a:spLocks noGrp="1"/>
          </p:cNvSpPr>
          <p:nvPr>
            <p:ph type="ftr" sz="quarter" idx="11"/>
          </p:nvPr>
        </p:nvSpPr>
        <p:spPr/>
        <p:txBody>
          <a:bodyPr/>
          <a:lstStyle/>
          <a:p>
            <a:pPr>
              <a:defRPr/>
            </a:pPr>
            <a:r>
              <a:rPr lang="it-IT" smtClean="0">
                <a:solidFill>
                  <a:srgbClr val="000000"/>
                </a:solidFill>
              </a:rPr>
              <a:t>    Direzione Provinciale di Firenze</a:t>
            </a:r>
            <a:endParaRPr lang="it-IT">
              <a:solidFill>
                <a:srgbClr val="000000"/>
              </a:solidFill>
            </a:endParaRPr>
          </a:p>
        </p:txBody>
      </p:sp>
      <p:sp>
        <p:nvSpPr>
          <p:cNvPr id="11" name="Segnaposto numero diapositiva 10"/>
          <p:cNvSpPr>
            <a:spLocks noGrp="1"/>
          </p:cNvSpPr>
          <p:nvPr>
            <p:ph type="sldNum" sz="quarter" idx="12"/>
          </p:nvPr>
        </p:nvSpPr>
        <p:spPr/>
        <p:txBody>
          <a:bodyPr/>
          <a:lstStyle/>
          <a:p>
            <a:pPr>
              <a:defRPr/>
            </a:pPr>
            <a:fld id="{635478FD-05A0-466A-A0C6-7EBC131F605B}" type="slidenum">
              <a:rPr lang="it-IT" smtClean="0">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3653877408"/>
      </p:ext>
    </p:extLst>
  </p:cSld>
  <p:clrMapOvr>
    <a:masterClrMapping/>
  </p:clrMapOvr>
  <p:transition spd="slow">
    <p:random/>
    <p:sndAc>
      <p:stSnd>
        <p:snd r:embed="rId1" name="click.wav"/>
      </p:stSnd>
    </p:sndAc>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670560" y="4983480"/>
            <a:ext cx="10911840" cy="1051560"/>
          </a:xfrm>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a:xfrm>
            <a:off x="670560" y="530352"/>
            <a:ext cx="10911840" cy="418795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pPr>
              <a:defRPr/>
            </a:pPr>
            <a:r>
              <a:rPr lang="it-IT" smtClean="0">
                <a:solidFill>
                  <a:srgbClr val="000000"/>
                </a:solidFill>
              </a:rPr>
              <a:t>23/04/2018</a:t>
            </a:r>
            <a:endParaRPr lang="it-IT">
              <a:solidFill>
                <a:srgbClr val="000000"/>
              </a:solidFill>
            </a:endParaRPr>
          </a:p>
        </p:txBody>
      </p:sp>
      <p:sp>
        <p:nvSpPr>
          <p:cNvPr id="5" name="Segnaposto piè di pagina 4"/>
          <p:cNvSpPr>
            <a:spLocks noGrp="1"/>
          </p:cNvSpPr>
          <p:nvPr>
            <p:ph type="ftr" sz="quarter" idx="11"/>
          </p:nvPr>
        </p:nvSpPr>
        <p:spPr/>
        <p:txBody>
          <a:bodyPr/>
          <a:lstStyle/>
          <a:p>
            <a:pPr>
              <a:defRPr/>
            </a:pPr>
            <a:r>
              <a:rPr lang="it-IT" smtClean="0">
                <a:solidFill>
                  <a:srgbClr val="000000"/>
                </a:solidFill>
              </a:rPr>
              <a:t>    Direzione Provinciale di Firenze</a:t>
            </a:r>
            <a:endParaRPr lang="it-IT">
              <a:solidFill>
                <a:srgbClr val="000000"/>
              </a:solidFill>
            </a:endParaRPr>
          </a:p>
        </p:txBody>
      </p:sp>
      <p:sp>
        <p:nvSpPr>
          <p:cNvPr id="6" name="Segnaposto numero diapositiva 5"/>
          <p:cNvSpPr>
            <a:spLocks noGrp="1"/>
          </p:cNvSpPr>
          <p:nvPr>
            <p:ph type="sldNum" sz="quarter" idx="12"/>
          </p:nvPr>
        </p:nvSpPr>
        <p:spPr/>
        <p:txBody>
          <a:bodyPr/>
          <a:lstStyle/>
          <a:p>
            <a:pPr>
              <a:defRPr/>
            </a:pPr>
            <a:fld id="{234B5D6F-8819-4CD8-8777-D4C5696C86EA}" type="slidenum">
              <a:rPr lang="it-IT" smtClean="0">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4064886100"/>
      </p:ext>
    </p:extLst>
  </p:cSld>
  <p:clrMapOvr>
    <a:masterClrMapping/>
  </p:clrMapOvr>
  <p:transition spd="slow">
    <p:random/>
    <p:sndAc>
      <p:stSnd>
        <p:snd r:embed="rId1" name="click.wav"/>
      </p:stSnd>
    </p:sndAc>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9"/>
            </p:custDataLs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spid="_x0000_s5914" name="think-cell Slide" r:id="rId10" imgW="270" imgH="270" progId="TCLayout.ActiveDocument.1">
                  <p:embed/>
                </p:oleObj>
              </mc:Choice>
              <mc:Fallback>
                <p:oleObj name="think-cell Slide" r:id="rId10" imgW="270" imgH="270" progId="TCLayout.ActiveDocument.1">
                  <p:embed/>
                  <p:pic>
                    <p:nvPicPr>
                      <p:cNvPr id="0" name=""/>
                      <p:cNvPicPr/>
                      <p:nvPr/>
                    </p:nvPicPr>
                    <p:blipFill>
                      <a:blip r:embed="rId11"/>
                      <a:stretch>
                        <a:fillRect/>
                      </a:stretch>
                    </p:blipFill>
                    <p:spPr>
                      <a:xfrm>
                        <a:off x="2118" y="1589"/>
                        <a:ext cx="2116" cy="1587"/>
                      </a:xfrm>
                      <a:prstGeom prst="rect">
                        <a:avLst/>
                      </a:prstGeom>
                    </p:spPr>
                  </p:pic>
                </p:oleObj>
              </mc:Fallback>
            </mc:AlternateContent>
          </a:graphicData>
        </a:graphic>
      </p:graphicFrame>
    </p:spTree>
    <p:extLst>
      <p:ext uri="{BB962C8B-B14F-4D97-AF65-F5344CB8AC3E}">
        <p14:creationId xmlns:p14="http://schemas.microsoft.com/office/powerpoint/2010/main" val="198381560"/>
      </p:ext>
    </p:extLst>
  </p:cSld>
  <p:clrMap bg1="lt1" tx1="dk1" bg2="lt2" tx2="dk2" accent1="accent1" accent2="accent2" accent3="accent3" accent4="accent4" accent5="accent5" accent6="accent6" hlink="hlink" folHlink="folHlink"/>
  <p:sldLayoutIdLst>
    <p:sldLayoutId id="2147483675" r:id="rId1"/>
    <p:sldLayoutId id="2147483674" r:id="rId2"/>
    <p:sldLayoutId id="2147483676" r:id="rId3"/>
    <p:sldLayoutId id="2147483677" r:id="rId4"/>
    <p:sldLayoutId id="2147483678" r:id="rId5"/>
    <p:sldLayoutId id="2147483679" r:id="rId6"/>
  </p:sldLayoutIdLst>
  <p:timing>
    <p:tnLst>
      <p:par>
        <p:cTn id="1" dur="indefinite" restart="never" nodeType="tmRoot"/>
      </p:par>
    </p:tnLst>
  </p:timing>
  <p:hf hdr="0" ftr="0" dt="0"/>
  <p:txStyles>
    <p:titleStyle>
      <a:lvl1pPr algn="l" defTabSz="914239" rtl="0" eaLnBrk="1" latinLnBrk="0" hangingPunct="1">
        <a:lnSpc>
          <a:spcPct val="85000"/>
        </a:lnSpc>
        <a:spcBef>
          <a:spcPct val="0"/>
        </a:spcBef>
        <a:buNone/>
        <a:defRPr sz="3000" b="1"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p:titleStyle>
    <p:bodyStyle>
      <a:lvl1pPr marL="342839" indent="-342839" algn="l" defTabSz="914239" rtl="0" eaLnBrk="1" latinLnBrk="0" hangingPunct="1">
        <a:spcBef>
          <a:spcPct val="20000"/>
        </a:spcBef>
        <a:buClr>
          <a:schemeClr val="accent2"/>
        </a:buClr>
        <a:buSzPct val="70000"/>
        <a:buFont typeface="Arial" pitchFamily="34" charset="0"/>
        <a:buChar char="►"/>
        <a:defRPr sz="240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709488" indent="-353951" algn="l" defTabSz="914239" rtl="0" eaLnBrk="1" latinLnBrk="0" hangingPunct="1">
        <a:spcBef>
          <a:spcPct val="20000"/>
        </a:spcBef>
        <a:buClr>
          <a:schemeClr val="accent2"/>
        </a:buClr>
        <a:buSzPct val="70000"/>
        <a:buFont typeface="Arial" pitchFamily="34" charset="0"/>
        <a:buChar char="►"/>
        <a:defRPr sz="2000" kern="12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1077722" indent="-353951" algn="l" defTabSz="914239" rtl="0" eaLnBrk="1" latinLnBrk="0" hangingPunct="1">
        <a:spcBef>
          <a:spcPct val="20000"/>
        </a:spcBef>
        <a:buClr>
          <a:schemeClr val="accent2"/>
        </a:buClr>
        <a:buSzPct val="70000"/>
        <a:buFont typeface="Arial" pitchFamily="34" charset="0"/>
        <a:buChar char="►"/>
        <a:defRPr sz="1800" kern="12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433260" indent="-355537" algn="l" defTabSz="914239" rtl="0" eaLnBrk="1" latinLnBrk="0" hangingPunct="1">
        <a:spcBef>
          <a:spcPct val="20000"/>
        </a:spcBef>
        <a:buClr>
          <a:schemeClr val="accent2"/>
        </a:buClr>
        <a:buSzPct val="70000"/>
        <a:buFont typeface="Arial" pitchFamily="34" charset="0"/>
        <a:buChar char="►"/>
        <a:defRPr sz="1600" kern="120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1787210" indent="-353951" algn="l" defTabSz="914239" rtl="0" eaLnBrk="1" latinLnBrk="0" hangingPunct="1">
        <a:spcBef>
          <a:spcPct val="20000"/>
        </a:spcBef>
        <a:buClr>
          <a:schemeClr val="accent2"/>
        </a:buClr>
        <a:buSzPct val="70000"/>
        <a:buFont typeface="Arial" pitchFamily="34" charset="0"/>
        <a:buChar char="►"/>
        <a:defRPr sz="1600" kern="1200">
          <a:solidFill>
            <a:schemeClr val="bg1"/>
          </a:solidFill>
          <a:latin typeface="Verdana" panose="020B0604030504040204" pitchFamily="34" charset="0"/>
          <a:ea typeface="Verdana" panose="020B0604030504040204" pitchFamily="34" charset="0"/>
          <a:cs typeface="Verdana" panose="020B0604030504040204" pitchFamily="34" charset="0"/>
        </a:defRPr>
      </a:lvl5pPr>
      <a:lvl6pPr marL="2514156"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275"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395"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14"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39" rtl="0" eaLnBrk="1" latinLnBrk="0" hangingPunct="1">
        <a:defRPr sz="1800" kern="1200">
          <a:solidFill>
            <a:schemeClr val="tx1"/>
          </a:solidFill>
          <a:latin typeface="+mn-lt"/>
          <a:ea typeface="+mn-ea"/>
          <a:cs typeface="+mn-cs"/>
        </a:defRPr>
      </a:lvl1pPr>
      <a:lvl2pPr marL="457119" algn="l" defTabSz="914239" rtl="0" eaLnBrk="1" latinLnBrk="0" hangingPunct="1">
        <a:defRPr sz="1800" kern="1200">
          <a:solidFill>
            <a:schemeClr val="tx1"/>
          </a:solidFill>
          <a:latin typeface="+mn-lt"/>
          <a:ea typeface="+mn-ea"/>
          <a:cs typeface="+mn-cs"/>
        </a:defRPr>
      </a:lvl2pPr>
      <a:lvl3pPr marL="914239" algn="l" defTabSz="914239" rtl="0" eaLnBrk="1" latinLnBrk="0" hangingPunct="1">
        <a:defRPr sz="1800" kern="1200">
          <a:solidFill>
            <a:schemeClr val="tx1"/>
          </a:solidFill>
          <a:latin typeface="+mn-lt"/>
          <a:ea typeface="+mn-ea"/>
          <a:cs typeface="+mn-cs"/>
        </a:defRPr>
      </a:lvl3pPr>
      <a:lvl4pPr marL="1371358" algn="l" defTabSz="914239" rtl="0" eaLnBrk="1" latinLnBrk="0" hangingPunct="1">
        <a:defRPr sz="1800" kern="1200">
          <a:solidFill>
            <a:schemeClr val="tx1"/>
          </a:solidFill>
          <a:latin typeface="+mn-lt"/>
          <a:ea typeface="+mn-ea"/>
          <a:cs typeface="+mn-cs"/>
        </a:defRPr>
      </a:lvl4pPr>
      <a:lvl5pPr marL="1828477" algn="l" defTabSz="914239" rtl="0" eaLnBrk="1" latinLnBrk="0" hangingPunct="1">
        <a:defRPr sz="1800" kern="1200">
          <a:solidFill>
            <a:schemeClr val="tx1"/>
          </a:solidFill>
          <a:latin typeface="+mn-lt"/>
          <a:ea typeface="+mn-ea"/>
          <a:cs typeface="+mn-cs"/>
        </a:defRPr>
      </a:lvl5pPr>
      <a:lvl6pPr marL="2285596" algn="l" defTabSz="914239" rtl="0" eaLnBrk="1" latinLnBrk="0" hangingPunct="1">
        <a:defRPr sz="1800" kern="1200">
          <a:solidFill>
            <a:schemeClr val="tx1"/>
          </a:solidFill>
          <a:latin typeface="+mn-lt"/>
          <a:ea typeface="+mn-ea"/>
          <a:cs typeface="+mn-cs"/>
        </a:defRPr>
      </a:lvl6pPr>
      <a:lvl7pPr marL="2742716" algn="l" defTabSz="914239" rtl="0" eaLnBrk="1" latinLnBrk="0" hangingPunct="1">
        <a:defRPr sz="1800" kern="1200">
          <a:solidFill>
            <a:schemeClr val="tx1"/>
          </a:solidFill>
          <a:latin typeface="+mn-lt"/>
          <a:ea typeface="+mn-ea"/>
          <a:cs typeface="+mn-cs"/>
        </a:defRPr>
      </a:lvl7pPr>
      <a:lvl8pPr marL="3199835" algn="l" defTabSz="914239" rtl="0" eaLnBrk="1" latinLnBrk="0" hangingPunct="1">
        <a:defRPr sz="1800" kern="1200">
          <a:solidFill>
            <a:schemeClr val="tx1"/>
          </a:solidFill>
          <a:latin typeface="+mn-lt"/>
          <a:ea typeface="+mn-ea"/>
          <a:cs typeface="+mn-cs"/>
        </a:defRPr>
      </a:lvl8pPr>
      <a:lvl9pPr marL="3656954" algn="l" defTabSz="91423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20.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23.png"/><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6.png"/><Relationship Id="rId4" Type="http://schemas.openxmlformats.org/officeDocument/2006/relationships/image" Target="../media/image25.png"/></Relationships>
</file>

<file path=ppt/slides/_rels/slide1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slide" Target="slide16.xml"/><Relationship Id="rId5" Type="http://schemas.openxmlformats.org/officeDocument/2006/relationships/slide" Target="slide5.xml"/><Relationship Id="rId4" Type="http://schemas.openxmlformats.org/officeDocument/2006/relationships/slide" Target="slide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0.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0.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3.xml"/><Relationship Id="rId1" Type="http://schemas.openxmlformats.org/officeDocument/2006/relationships/slideLayout" Target="../slideLayouts/slideLayout5.xml"/><Relationship Id="rId4" Type="http://schemas.openxmlformats.org/officeDocument/2006/relationships/image" Target="../media/image32.jpeg"/></Relationships>
</file>

<file path=ppt/slides/_rels/slide56.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3" Type="http://schemas.openxmlformats.org/officeDocument/2006/relationships/hyperlink" Target="../vademecum_operativo%20per%20anomali%20e%20provvisori.pdf" TargetMode="External"/><Relationship Id="rId2" Type="http://schemas.openxmlformats.org/officeDocument/2006/relationships/audio" Target="../media/audio1.wav"/><Relationship Id="rId1" Type="http://schemas.openxmlformats.org/officeDocument/2006/relationships/slideLayout" Target="../slideLayouts/slideLayout6.xml"/><Relationship Id="rId4" Type="http://schemas.openxmlformats.org/officeDocument/2006/relationships/image" Target="../media/image33.jpeg"/></Relationships>
</file>

<file path=ppt/slides/_rels/slide58.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60.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3" Type="http://schemas.openxmlformats.org/officeDocument/2006/relationships/hyperlink" Target="../Presentazione%20Variazione%20UniEMens%5b1%5d.pdf" TargetMode="External"/><Relationship Id="rId2" Type="http://schemas.openxmlformats.org/officeDocument/2006/relationships/audio" Target="../media/audio1.wav"/><Relationship Id="rId1" Type="http://schemas.openxmlformats.org/officeDocument/2006/relationships/slideLayout" Target="../slideLayouts/slideLayout6.xml"/><Relationship Id="rId4" Type="http://schemas.openxmlformats.org/officeDocument/2006/relationships/image" Target="../media/image33.jpeg"/></Relationships>
</file>

<file path=ppt/slides/_rels/slide62.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4.xml"/><Relationship Id="rId1" Type="http://schemas.openxmlformats.org/officeDocument/2006/relationships/slideLayout" Target="../slideLayouts/slideLayout6.xml"/><Relationship Id="rId4" Type="http://schemas.openxmlformats.org/officeDocument/2006/relationships/image" Target="../media/image33.jpeg"/></Relationships>
</file>

<file path=ppt/slides/_rels/slide66.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7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5.xml"/><Relationship Id="rId1" Type="http://schemas.openxmlformats.org/officeDocument/2006/relationships/slideLayout" Target="../slideLayouts/slideLayout6.xml"/><Relationship Id="rId4" Type="http://schemas.openxmlformats.org/officeDocument/2006/relationships/image" Target="../media/image33.jpeg"/></Relationships>
</file>

<file path=ppt/slides/_rels/slide71.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918945" y="1272603"/>
            <a:ext cx="7017741" cy="1318021"/>
          </a:xfrm>
        </p:spPr>
        <p:txBody>
          <a:bodyPr/>
          <a:lstStyle/>
          <a:p>
            <a:pPr>
              <a:lnSpc>
                <a:spcPct val="100000"/>
              </a:lnSpc>
            </a:pPr>
            <a:r>
              <a:rPr lang="it-IT" sz="2000" dirty="0"/>
              <a:t>Esonero contributivo per le nuove assunzioni di giovani con </a:t>
            </a:r>
            <a:r>
              <a:rPr lang="it-IT" sz="2000" dirty="0" smtClean="0"/>
              <a:t>contratto di </a:t>
            </a:r>
            <a:r>
              <a:rPr lang="it-IT" sz="2000" dirty="0"/>
              <a:t>lavoro a tempo indeterminato ai sensi </a:t>
            </a:r>
            <a:r>
              <a:rPr lang="it-IT" sz="2000" dirty="0" smtClean="0"/>
              <a:t>dell’art. </a:t>
            </a:r>
            <a:r>
              <a:rPr lang="it-IT" sz="2000" dirty="0"/>
              <a:t>1, </a:t>
            </a:r>
            <a:r>
              <a:rPr lang="it-IT" sz="2000" dirty="0" smtClean="0"/>
              <a:t>commi 100-108 </a:t>
            </a:r>
            <a:r>
              <a:rPr lang="it-IT" sz="2000" dirty="0"/>
              <a:t>e 113-114, della legge n. </a:t>
            </a:r>
            <a:r>
              <a:rPr lang="it-IT" sz="2000" dirty="0" smtClean="0"/>
              <a:t>205/2017 </a:t>
            </a:r>
            <a:endParaRPr lang="it-IT" sz="2800" dirty="0"/>
          </a:p>
        </p:txBody>
      </p:sp>
      <p:sp>
        <p:nvSpPr>
          <p:cNvPr id="4" name="Subtitle 3"/>
          <p:cNvSpPr>
            <a:spLocks noGrp="1"/>
          </p:cNvSpPr>
          <p:nvPr>
            <p:ph type="subTitle" idx="1"/>
          </p:nvPr>
        </p:nvSpPr>
        <p:spPr>
          <a:xfrm>
            <a:off x="918945" y="2575136"/>
            <a:ext cx="7017741" cy="479091"/>
          </a:xfrm>
        </p:spPr>
        <p:txBody>
          <a:bodyPr anchor="ctr"/>
          <a:lstStyle/>
          <a:p>
            <a:r>
              <a:rPr lang="it-IT" altLang="it-IT" dirty="0" smtClean="0">
                <a:latin typeface="Verdana" panose="020B0604030504040204" pitchFamily="34" charset="0"/>
              </a:rPr>
              <a:t>Circolare n. 40/2018</a:t>
            </a:r>
          </a:p>
        </p:txBody>
      </p:sp>
      <p:sp>
        <p:nvSpPr>
          <p:cNvPr id="6" name="Rectangle 5"/>
          <p:cNvSpPr/>
          <p:nvPr/>
        </p:nvSpPr>
        <p:spPr>
          <a:xfrm>
            <a:off x="918945" y="3038740"/>
            <a:ext cx="7017741" cy="479091"/>
          </a:xfrm>
          <a:prstGeom prst="rect">
            <a:avLst/>
          </a:prstGeom>
        </p:spPr>
        <p:txBody>
          <a:bodyPr anchor="ctr"/>
          <a:lstStyle/>
          <a:p>
            <a:pPr defTabSz="914239">
              <a:spcBef>
                <a:spcPct val="20000"/>
              </a:spcBef>
              <a:buClr>
                <a:schemeClr val="accent2"/>
              </a:buClr>
              <a:buSzPct val="70000"/>
              <a:buFont typeface="Arial" pitchFamily="34" charset="0"/>
              <a:buNone/>
            </a:pPr>
            <a:r>
              <a:rPr lang="it-IT" dirty="0" smtClean="0">
                <a:solidFill>
                  <a:schemeClr val="tx1"/>
                </a:solidFill>
                <a:latin typeface="Verdana" panose="020B0604030504040204" pitchFamily="34" charset="0"/>
                <a:ea typeface="Verdana" panose="020B0604030504040204" pitchFamily="34" charset="0"/>
                <a:cs typeface="Arial" pitchFamily="34" charset="0"/>
              </a:rPr>
              <a:t>Firenze, 23 aprile 2018</a:t>
            </a:r>
            <a:endParaRPr lang="it-IT" dirty="0">
              <a:solidFill>
                <a:schemeClr val="tx1"/>
              </a:solidFill>
              <a:latin typeface="Verdana" panose="020B0604030504040204" pitchFamily="34" charset="0"/>
              <a:ea typeface="Verdana" panose="020B0604030504040204" pitchFamily="34" charset="0"/>
              <a:cs typeface="Arial" pitchFamily="34" charset="0"/>
            </a:endParaRPr>
          </a:p>
        </p:txBody>
      </p:sp>
    </p:spTree>
    <p:extLst>
      <p:ext uri="{BB962C8B-B14F-4D97-AF65-F5344CB8AC3E}">
        <p14:creationId xmlns:p14="http://schemas.microsoft.com/office/powerpoint/2010/main" val="40017536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588000" y="1160463"/>
            <a:ext cx="11016000" cy="278669"/>
          </a:xfrm>
          <a:prstGeom prst="rect">
            <a:avLst/>
          </a:prstGeom>
          <a:solidFill>
            <a:schemeClr val="bg1"/>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it-IT" sz="1600" dirty="0" smtClean="0">
                <a:solidFill>
                  <a:schemeClr val="tx2"/>
                </a:solidFill>
              </a:rPr>
              <a:t>Non sono esonerabili</a:t>
            </a:r>
            <a:endParaRPr lang="it-IT" sz="1600" dirty="0">
              <a:solidFill>
                <a:schemeClr val="tx2"/>
              </a:solidFill>
            </a:endParaRPr>
          </a:p>
        </p:txBody>
      </p:sp>
      <p:sp>
        <p:nvSpPr>
          <p:cNvPr id="38" name="Rectangle 37"/>
          <p:cNvSpPr/>
          <p:nvPr/>
        </p:nvSpPr>
        <p:spPr>
          <a:xfrm>
            <a:off x="588000" y="2949334"/>
            <a:ext cx="11016000" cy="3143491"/>
          </a:xfrm>
          <a:prstGeom prst="rect">
            <a:avLst/>
          </a:prstGeom>
          <a:solidFill>
            <a:schemeClr val="tx2"/>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36000" rtlCol="0" anchor="ctr" anchorCtr="0"/>
          <a:lstStyle/>
          <a:p>
            <a:pPr lvl="0">
              <a:spcBef>
                <a:spcPts val="600"/>
              </a:spcBef>
              <a:spcAft>
                <a:spcPts val="600"/>
              </a:spcAft>
            </a:pPr>
            <a:r>
              <a:rPr lang="it-IT" sz="1400" dirty="0">
                <a:solidFill>
                  <a:srgbClr val="000000"/>
                </a:solidFill>
                <a:latin typeface="Verdana" panose="020B0604030504040204" pitchFamily="34" charset="0"/>
              </a:rPr>
              <a:t>Le contribuzioni che </a:t>
            </a:r>
            <a:r>
              <a:rPr lang="it-IT" sz="1400" b="1" dirty="0">
                <a:solidFill>
                  <a:srgbClr val="000000"/>
                </a:solidFill>
                <a:latin typeface="Verdana" panose="020B0604030504040204" pitchFamily="34" charset="0"/>
              </a:rPr>
              <a:t>non hanno natura previdenziale </a:t>
            </a:r>
            <a:r>
              <a:rPr lang="it-IT" sz="1400" dirty="0">
                <a:solidFill>
                  <a:srgbClr val="000000"/>
                </a:solidFill>
                <a:latin typeface="Verdana" panose="020B0604030504040204" pitchFamily="34" charset="0"/>
              </a:rPr>
              <a:t>e quelle concepite allo scopo di apportare </a:t>
            </a:r>
            <a:r>
              <a:rPr lang="it-IT" sz="1400" b="1" dirty="0">
                <a:solidFill>
                  <a:srgbClr val="000000"/>
                </a:solidFill>
                <a:latin typeface="Verdana" panose="020B0604030504040204" pitchFamily="34" charset="0"/>
              </a:rPr>
              <a:t>elementi di solidarietà </a:t>
            </a:r>
            <a:r>
              <a:rPr lang="it-IT" sz="1400" dirty="0">
                <a:solidFill>
                  <a:srgbClr val="000000"/>
                </a:solidFill>
                <a:latin typeface="Verdana" panose="020B0604030504040204" pitchFamily="34" charset="0"/>
              </a:rPr>
              <a:t>alle gestioni previdenziali di </a:t>
            </a:r>
            <a:r>
              <a:rPr lang="it-IT" sz="1400" dirty="0" smtClean="0">
                <a:solidFill>
                  <a:srgbClr val="000000"/>
                </a:solidFill>
                <a:latin typeface="Verdana" panose="020B0604030504040204" pitchFamily="34" charset="0"/>
              </a:rPr>
              <a:t>riferimento, di seguito elencate: </a:t>
            </a:r>
          </a:p>
          <a:p>
            <a:pPr marL="450850" lvl="0" indent="-285750">
              <a:spcBef>
                <a:spcPts val="600"/>
              </a:spcBef>
              <a:spcAft>
                <a:spcPts val="600"/>
              </a:spcAft>
              <a:buFont typeface="Arial" panose="020B0604020202020204" pitchFamily="34" charset="0"/>
              <a:buChar char="•"/>
            </a:pPr>
            <a:r>
              <a:rPr lang="it-IT" sz="1400" dirty="0">
                <a:solidFill>
                  <a:srgbClr val="000000"/>
                </a:solidFill>
                <a:latin typeface="+mj-lt"/>
              </a:rPr>
              <a:t>Il </a:t>
            </a:r>
            <a:r>
              <a:rPr lang="it-IT" sz="1400" b="1" dirty="0">
                <a:solidFill>
                  <a:srgbClr val="000000"/>
                </a:solidFill>
                <a:latin typeface="+mj-lt"/>
              </a:rPr>
              <a:t>contributo per la garanzia </a:t>
            </a:r>
            <a:r>
              <a:rPr lang="it-IT" sz="1400" dirty="0">
                <a:solidFill>
                  <a:srgbClr val="000000"/>
                </a:solidFill>
                <a:latin typeface="+mj-lt"/>
              </a:rPr>
              <a:t>sul finanziamento della </a:t>
            </a:r>
            <a:r>
              <a:rPr lang="it-IT" sz="1400" b="1" dirty="0" err="1">
                <a:solidFill>
                  <a:srgbClr val="000000"/>
                </a:solidFill>
                <a:latin typeface="+mj-lt"/>
              </a:rPr>
              <a:t>Qu.I.R</a:t>
            </a:r>
            <a:r>
              <a:rPr lang="it-IT" sz="1400" b="1" dirty="0">
                <a:solidFill>
                  <a:srgbClr val="000000"/>
                </a:solidFill>
                <a:latin typeface="+mj-lt"/>
              </a:rPr>
              <a:t>.</a:t>
            </a:r>
            <a:r>
              <a:rPr lang="it-IT" sz="1400" dirty="0">
                <a:solidFill>
                  <a:srgbClr val="000000"/>
                </a:solidFill>
                <a:latin typeface="+mj-lt"/>
              </a:rPr>
              <a:t>(legge n. 190/2014);</a:t>
            </a:r>
          </a:p>
          <a:p>
            <a:pPr marL="450850" lvl="0" indent="-285750">
              <a:spcAft>
                <a:spcPts val="600"/>
              </a:spcAft>
              <a:buFont typeface="Arial" panose="020B0604020202020204" pitchFamily="34" charset="0"/>
              <a:buChar char="•"/>
            </a:pPr>
            <a:r>
              <a:rPr lang="it-IT" sz="1400" dirty="0">
                <a:solidFill>
                  <a:srgbClr val="000000"/>
                </a:solidFill>
                <a:latin typeface="+mj-lt"/>
              </a:rPr>
              <a:t>Il contributo previsto dall’articolo 25, comma 4, della legge 21 dicembre 1978, n. 845, in misura pari allo </a:t>
            </a:r>
            <a:r>
              <a:rPr lang="it-IT" sz="1400" b="1" dirty="0">
                <a:solidFill>
                  <a:srgbClr val="000000"/>
                </a:solidFill>
                <a:latin typeface="+mj-lt"/>
              </a:rPr>
              <a:t>0,30%</a:t>
            </a:r>
            <a:r>
              <a:rPr lang="it-IT" sz="1400" dirty="0">
                <a:solidFill>
                  <a:srgbClr val="000000"/>
                </a:solidFill>
                <a:latin typeface="+mj-lt"/>
              </a:rPr>
              <a:t> della retribuzione imponibile, destinato - o comunque destinabile - al finanziamento dei fondi interprofessionali per la formazione continua </a:t>
            </a:r>
            <a:r>
              <a:rPr lang="it-IT" sz="1400" b="1" dirty="0" smtClean="0">
                <a:solidFill>
                  <a:srgbClr val="000000"/>
                </a:solidFill>
                <a:latin typeface="+mj-lt"/>
              </a:rPr>
              <a:t>(legge </a:t>
            </a:r>
            <a:r>
              <a:rPr lang="it-IT" sz="1400" b="1" dirty="0">
                <a:solidFill>
                  <a:srgbClr val="000000"/>
                </a:solidFill>
                <a:latin typeface="+mj-lt"/>
              </a:rPr>
              <a:t>n. </a:t>
            </a:r>
            <a:r>
              <a:rPr lang="it-IT" sz="1400" b="1" dirty="0" smtClean="0">
                <a:solidFill>
                  <a:srgbClr val="000000"/>
                </a:solidFill>
                <a:latin typeface="+mj-lt"/>
              </a:rPr>
              <a:t>388/2000)</a:t>
            </a:r>
            <a:r>
              <a:rPr lang="it-IT" sz="1400" dirty="0" smtClean="0">
                <a:solidFill>
                  <a:srgbClr val="000000"/>
                </a:solidFill>
                <a:latin typeface="+mj-lt"/>
              </a:rPr>
              <a:t>;</a:t>
            </a:r>
            <a:endParaRPr lang="it-IT" sz="1400" dirty="0">
              <a:solidFill>
                <a:srgbClr val="000000"/>
              </a:solidFill>
              <a:latin typeface="+mj-lt"/>
            </a:endParaRPr>
          </a:p>
          <a:p>
            <a:pPr marL="450850" lvl="0" indent="-285750">
              <a:spcAft>
                <a:spcPts val="600"/>
              </a:spcAft>
              <a:buFont typeface="Arial" panose="020B0604020202020204" pitchFamily="34" charset="0"/>
              <a:buChar char="•"/>
            </a:pPr>
            <a:r>
              <a:rPr lang="it-IT" sz="1400" dirty="0">
                <a:solidFill>
                  <a:srgbClr val="000000"/>
                </a:solidFill>
                <a:latin typeface="+mj-lt"/>
              </a:rPr>
              <a:t>Il </a:t>
            </a:r>
            <a:r>
              <a:rPr lang="it-IT" sz="1400" b="1" dirty="0">
                <a:solidFill>
                  <a:srgbClr val="000000"/>
                </a:solidFill>
                <a:latin typeface="+mj-lt"/>
              </a:rPr>
              <a:t>contributo di solidarietà </a:t>
            </a:r>
            <a:r>
              <a:rPr lang="it-IT" sz="1400" dirty="0">
                <a:solidFill>
                  <a:srgbClr val="000000"/>
                </a:solidFill>
                <a:latin typeface="+mj-lt"/>
              </a:rPr>
              <a:t>sui versamenti destinati alla previdenza complementare e/o ai fondi di assistenza </a:t>
            </a:r>
            <a:r>
              <a:rPr lang="it-IT" sz="1400" dirty="0" smtClean="0">
                <a:solidFill>
                  <a:srgbClr val="000000"/>
                </a:solidFill>
                <a:latin typeface="+mj-lt"/>
              </a:rPr>
              <a:t>sanitaria (</a:t>
            </a:r>
            <a:r>
              <a:rPr lang="it-IT" sz="1400" dirty="0">
                <a:solidFill>
                  <a:srgbClr val="000000"/>
                </a:solidFill>
                <a:latin typeface="+mj-lt"/>
              </a:rPr>
              <a:t>legge n. 166/1991);</a:t>
            </a:r>
          </a:p>
          <a:p>
            <a:pPr marL="450850" lvl="0" indent="-285750">
              <a:spcAft>
                <a:spcPts val="600"/>
              </a:spcAft>
              <a:buFont typeface="Arial" panose="020B0604020202020204" pitchFamily="34" charset="0"/>
              <a:buChar char="•"/>
            </a:pPr>
            <a:r>
              <a:rPr lang="it-IT" sz="1400" dirty="0">
                <a:solidFill>
                  <a:srgbClr val="000000"/>
                </a:solidFill>
                <a:latin typeface="+mj-lt"/>
              </a:rPr>
              <a:t>Il </a:t>
            </a:r>
            <a:r>
              <a:rPr lang="it-IT" sz="1400" b="1" dirty="0">
                <a:solidFill>
                  <a:srgbClr val="000000"/>
                </a:solidFill>
                <a:latin typeface="+mj-lt"/>
              </a:rPr>
              <a:t>contributo di solidarietà per i lavoratori dello </a:t>
            </a:r>
            <a:r>
              <a:rPr lang="it-IT" sz="1400" b="1" dirty="0" smtClean="0">
                <a:solidFill>
                  <a:srgbClr val="000000"/>
                </a:solidFill>
                <a:latin typeface="+mj-lt"/>
              </a:rPr>
              <a:t>spettacolo </a:t>
            </a:r>
            <a:r>
              <a:rPr lang="it-IT" sz="1400" b="1" dirty="0">
                <a:solidFill>
                  <a:srgbClr val="000000"/>
                </a:solidFill>
                <a:latin typeface="+mj-lt"/>
              </a:rPr>
              <a:t>(D. </a:t>
            </a:r>
            <a:r>
              <a:rPr lang="it-IT" sz="1400" b="1" dirty="0" err="1">
                <a:solidFill>
                  <a:srgbClr val="000000"/>
                </a:solidFill>
                <a:latin typeface="+mj-lt"/>
              </a:rPr>
              <a:t>Lgs</a:t>
            </a:r>
            <a:r>
              <a:rPr lang="it-IT" sz="1400" b="1" dirty="0">
                <a:solidFill>
                  <a:srgbClr val="000000"/>
                </a:solidFill>
                <a:latin typeface="+mj-lt"/>
              </a:rPr>
              <a:t>. n. 182/1997)</a:t>
            </a:r>
            <a:r>
              <a:rPr lang="it-IT" sz="1400" dirty="0">
                <a:solidFill>
                  <a:srgbClr val="000000"/>
                </a:solidFill>
                <a:latin typeface="+mj-lt"/>
              </a:rPr>
              <a:t>;</a:t>
            </a:r>
          </a:p>
          <a:p>
            <a:pPr marL="450850" lvl="0" indent="-285750">
              <a:spcAft>
                <a:spcPts val="600"/>
              </a:spcAft>
              <a:buFont typeface="Arial" panose="020B0604020202020204" pitchFamily="34" charset="0"/>
              <a:buChar char="•"/>
            </a:pPr>
            <a:r>
              <a:rPr lang="it-IT" sz="1400" dirty="0">
                <a:solidFill>
                  <a:srgbClr val="000000"/>
                </a:solidFill>
                <a:latin typeface="+mj-lt"/>
              </a:rPr>
              <a:t>Il </a:t>
            </a:r>
            <a:r>
              <a:rPr lang="it-IT" sz="1400" b="1" dirty="0">
                <a:solidFill>
                  <a:srgbClr val="000000"/>
                </a:solidFill>
                <a:latin typeface="+mj-lt"/>
              </a:rPr>
              <a:t>contributo di solidarietà per gli sportivi professionisti (D. </a:t>
            </a:r>
            <a:r>
              <a:rPr lang="it-IT" sz="1400" b="1" dirty="0" err="1">
                <a:solidFill>
                  <a:srgbClr val="000000"/>
                </a:solidFill>
                <a:latin typeface="+mj-lt"/>
              </a:rPr>
              <a:t>Lgs</a:t>
            </a:r>
            <a:r>
              <a:rPr lang="it-IT" sz="1400" b="1" dirty="0">
                <a:solidFill>
                  <a:srgbClr val="000000"/>
                </a:solidFill>
                <a:latin typeface="+mj-lt"/>
              </a:rPr>
              <a:t>. n. 166/1997</a:t>
            </a:r>
            <a:r>
              <a:rPr lang="it-IT" sz="1400" b="1" dirty="0" smtClean="0">
                <a:solidFill>
                  <a:srgbClr val="000000"/>
                </a:solidFill>
                <a:latin typeface="+mj-lt"/>
              </a:rPr>
              <a:t>)</a:t>
            </a:r>
            <a:r>
              <a:rPr lang="it-IT" sz="1400" dirty="0" smtClean="0">
                <a:solidFill>
                  <a:srgbClr val="000000"/>
                </a:solidFill>
                <a:latin typeface="+mj-lt"/>
              </a:rPr>
              <a:t>.</a:t>
            </a:r>
            <a:endParaRPr lang="it-IT" sz="1400" b="1" dirty="0">
              <a:solidFill>
                <a:srgbClr val="000000"/>
              </a:solidFill>
            </a:endParaRPr>
          </a:p>
        </p:txBody>
      </p:sp>
      <p:sp>
        <p:nvSpPr>
          <p:cNvPr id="2" name="Title 1"/>
          <p:cNvSpPr>
            <a:spLocks noGrp="1"/>
          </p:cNvSpPr>
          <p:nvPr>
            <p:ph type="title"/>
          </p:nvPr>
        </p:nvSpPr>
        <p:spPr/>
        <p:txBody>
          <a:bodyPr/>
          <a:lstStyle/>
          <a:p>
            <a:r>
              <a:rPr lang="it-IT" altLang="it-IT" sz="2800" smtClean="0">
                <a:solidFill>
                  <a:srgbClr val="000000"/>
                </a:solidFill>
              </a:rPr>
              <a:t>Assetto e misura dell’incentivo</a:t>
            </a:r>
            <a:br>
              <a:rPr lang="it-IT" altLang="it-IT" sz="2800" smtClean="0">
                <a:solidFill>
                  <a:srgbClr val="000000"/>
                </a:solidFill>
              </a:rPr>
            </a:br>
            <a:endParaRPr lang="it-IT" sz="2800" dirty="0"/>
          </a:p>
        </p:txBody>
      </p:sp>
      <p:sp>
        <p:nvSpPr>
          <p:cNvPr id="11" name="Rectangle 10"/>
          <p:cNvSpPr/>
          <p:nvPr/>
        </p:nvSpPr>
        <p:spPr>
          <a:xfrm>
            <a:off x="588000" y="1572151"/>
            <a:ext cx="3468070" cy="1237411"/>
          </a:xfrm>
          <a:prstGeom prst="rect">
            <a:avLst/>
          </a:prstGeom>
          <a:solidFill>
            <a:schemeClr val="tx2"/>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08000" tIns="36000" rIns="108000" bIns="36000" rtlCol="0" anchor="ctr" anchorCtr="0"/>
          <a:lstStyle/>
          <a:p>
            <a:pPr lvl="0" algn="ctr"/>
            <a:r>
              <a:rPr lang="it-IT" sz="1400" b="1" dirty="0">
                <a:solidFill>
                  <a:srgbClr val="000000"/>
                </a:solidFill>
                <a:latin typeface="Verdana" panose="020B0604030504040204" pitchFamily="34" charset="0"/>
              </a:rPr>
              <a:t>Il contributo ai fondi di solidarietà </a:t>
            </a:r>
            <a:r>
              <a:rPr lang="it-IT" sz="1400" dirty="0">
                <a:solidFill>
                  <a:srgbClr val="000000"/>
                </a:solidFill>
                <a:latin typeface="Verdana" panose="020B0604030504040204" pitchFamily="34" charset="0"/>
              </a:rPr>
              <a:t>(artt. 26, 27, 28 e 29 del D. </a:t>
            </a:r>
            <a:r>
              <a:rPr lang="it-IT" sz="1400" dirty="0" err="1">
                <a:solidFill>
                  <a:srgbClr val="000000"/>
                </a:solidFill>
                <a:latin typeface="Verdana" panose="020B0604030504040204" pitchFamily="34" charset="0"/>
              </a:rPr>
              <a:t>Lgs</a:t>
            </a:r>
            <a:r>
              <a:rPr lang="it-IT" sz="1400" dirty="0">
                <a:solidFill>
                  <a:srgbClr val="000000"/>
                </a:solidFill>
                <a:latin typeface="Verdana" panose="020B0604030504040204" pitchFamily="34" charset="0"/>
              </a:rPr>
              <a:t>. n. 148/2015). </a:t>
            </a:r>
          </a:p>
        </p:txBody>
      </p:sp>
      <p:sp>
        <p:nvSpPr>
          <p:cNvPr id="32" name="Rectangle 31"/>
          <p:cNvSpPr/>
          <p:nvPr/>
        </p:nvSpPr>
        <p:spPr>
          <a:xfrm>
            <a:off x="4361965" y="1575527"/>
            <a:ext cx="3468070" cy="1237411"/>
          </a:xfrm>
          <a:prstGeom prst="rect">
            <a:avLst/>
          </a:prstGeom>
          <a:solidFill>
            <a:schemeClr val="tx2"/>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08000" tIns="36000" rIns="108000" bIns="36000" rtlCol="0" anchor="ctr" anchorCtr="0"/>
          <a:lstStyle/>
          <a:p>
            <a:pPr lvl="0" algn="ctr"/>
            <a:r>
              <a:rPr lang="it-IT" sz="1400">
                <a:solidFill>
                  <a:srgbClr val="000000"/>
                </a:solidFill>
                <a:latin typeface="Verdana" panose="020B0604030504040204" pitchFamily="34" charset="0"/>
              </a:rPr>
              <a:t>I </a:t>
            </a:r>
            <a:r>
              <a:rPr lang="it-IT" sz="1400" b="1">
                <a:solidFill>
                  <a:srgbClr val="000000"/>
                </a:solidFill>
                <a:latin typeface="Verdana" panose="020B0604030504040204" pitchFamily="34" charset="0"/>
              </a:rPr>
              <a:t>premi</a:t>
            </a:r>
            <a:r>
              <a:rPr lang="it-IT" sz="1400">
                <a:solidFill>
                  <a:srgbClr val="000000"/>
                </a:solidFill>
                <a:latin typeface="Verdana" panose="020B0604030504040204" pitchFamily="34" charset="0"/>
              </a:rPr>
              <a:t> e i </a:t>
            </a:r>
            <a:r>
              <a:rPr lang="it-IT" sz="1400" b="1">
                <a:solidFill>
                  <a:srgbClr val="000000"/>
                </a:solidFill>
                <a:latin typeface="Verdana" panose="020B0604030504040204" pitchFamily="34" charset="0"/>
              </a:rPr>
              <a:t>contributi</a:t>
            </a:r>
            <a:r>
              <a:rPr lang="it-IT" sz="1400">
                <a:solidFill>
                  <a:srgbClr val="000000"/>
                </a:solidFill>
                <a:latin typeface="Verdana" panose="020B0604030504040204" pitchFamily="34" charset="0"/>
              </a:rPr>
              <a:t> dovuti all’</a:t>
            </a:r>
            <a:r>
              <a:rPr lang="it-IT" sz="1400" b="1">
                <a:solidFill>
                  <a:srgbClr val="000000"/>
                </a:solidFill>
                <a:latin typeface="Verdana" panose="020B0604030504040204" pitchFamily="34" charset="0"/>
              </a:rPr>
              <a:t>INAIL</a:t>
            </a:r>
            <a:r>
              <a:rPr lang="it-IT" sz="1400">
                <a:solidFill>
                  <a:srgbClr val="000000"/>
                </a:solidFill>
                <a:latin typeface="Verdana" panose="020B0604030504040204" pitchFamily="34" charset="0"/>
              </a:rPr>
              <a:t>.</a:t>
            </a:r>
            <a:endParaRPr lang="it-IT" sz="1400" b="1" dirty="0">
              <a:solidFill>
                <a:srgbClr val="000000"/>
              </a:solidFill>
            </a:endParaRPr>
          </a:p>
        </p:txBody>
      </p:sp>
      <p:sp>
        <p:nvSpPr>
          <p:cNvPr id="35" name="Rectangle 34"/>
          <p:cNvSpPr/>
          <p:nvPr/>
        </p:nvSpPr>
        <p:spPr>
          <a:xfrm>
            <a:off x="8135930" y="1572151"/>
            <a:ext cx="3468070" cy="1237411"/>
          </a:xfrm>
          <a:prstGeom prst="rect">
            <a:avLst/>
          </a:prstGeom>
          <a:solidFill>
            <a:schemeClr val="tx2"/>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08000" tIns="36000" rIns="108000" bIns="36000" rtlCol="0" anchor="ctr" anchorCtr="0"/>
          <a:lstStyle/>
          <a:p>
            <a:pPr lvl="0" algn="ctr"/>
            <a:r>
              <a:rPr lang="it-IT" sz="1400" dirty="0">
                <a:solidFill>
                  <a:srgbClr val="000000"/>
                </a:solidFill>
                <a:latin typeface="Verdana" panose="020B0604030504040204" pitchFamily="34" charset="0"/>
              </a:rPr>
              <a:t>Il contributo al </a:t>
            </a:r>
            <a:r>
              <a:rPr lang="it-IT" sz="1400" b="1" dirty="0">
                <a:solidFill>
                  <a:srgbClr val="000000"/>
                </a:solidFill>
                <a:latin typeface="Verdana" panose="020B0604030504040204" pitchFamily="34" charset="0"/>
              </a:rPr>
              <a:t>Fondo di Tesoreria</a:t>
            </a:r>
            <a:r>
              <a:rPr lang="it-IT" sz="1400" dirty="0">
                <a:solidFill>
                  <a:srgbClr val="000000"/>
                </a:solidFill>
                <a:latin typeface="Verdana" panose="020B0604030504040204" pitchFamily="34" charset="0"/>
              </a:rPr>
              <a:t>.</a:t>
            </a:r>
            <a:endParaRPr lang="it-IT" sz="1400" b="1" dirty="0">
              <a:solidFill>
                <a:srgbClr val="000000"/>
              </a:solidFill>
              <a:latin typeface="Verdana" panose="020B0604030504040204" pitchFamily="34" charset="0"/>
            </a:endParaRPr>
          </a:p>
        </p:txBody>
      </p:sp>
      <p:sp>
        <p:nvSpPr>
          <p:cNvPr id="8" name="Rectangle 7"/>
          <p:cNvSpPr/>
          <p:nvPr/>
        </p:nvSpPr>
        <p:spPr>
          <a:xfrm>
            <a:off x="10297801" y="603683"/>
            <a:ext cx="1261222" cy="355107"/>
          </a:xfrm>
          <a:prstGeom prst="rect">
            <a:avLst/>
          </a:prstGeom>
        </p:spPr>
        <p:txBody>
          <a:bodyPr/>
          <a:lstStyle/>
          <a:p>
            <a:pPr algn="ctr" defTabSz="914239">
              <a:lnSpc>
                <a:spcPct val="85000"/>
              </a:lnSpc>
              <a:spcBef>
                <a:spcPct val="0"/>
              </a:spcBef>
            </a:pPr>
            <a:r>
              <a:rPr lang="it-IT" sz="2400" b="1" i="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(2/2)</a:t>
            </a:r>
            <a:endParaRPr lang="it-IT" sz="2400" b="1" i="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311414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198663" y="1756857"/>
            <a:ext cx="3794674" cy="3793622"/>
            <a:chOff x="4119956" y="1729939"/>
            <a:chExt cx="3794674" cy="3793622"/>
          </a:xfrm>
        </p:grpSpPr>
        <p:sp>
          <p:nvSpPr>
            <p:cNvPr id="34" name="Shape 2345">
              <a:extLst>
                <a:ext uri="{FF2B5EF4-FFF2-40B4-BE49-F238E27FC236}">
                  <a16:creationId xmlns:a16="http://schemas.microsoft.com/office/drawing/2014/main" id="{D5F82C31-134C-47AC-B67B-2E7D5A942D27}"/>
                </a:ext>
              </a:extLst>
            </p:cNvPr>
            <p:cNvSpPr/>
            <p:nvPr/>
          </p:nvSpPr>
          <p:spPr>
            <a:xfrm>
              <a:off x="4119956" y="2086305"/>
              <a:ext cx="1868923" cy="2989100"/>
            </a:xfrm>
            <a:custGeom>
              <a:avLst/>
              <a:gdLst/>
              <a:ahLst/>
              <a:cxnLst>
                <a:cxn ang="0">
                  <a:pos x="wd2" y="hd2"/>
                </a:cxn>
                <a:cxn ang="5400000">
                  <a:pos x="wd2" y="hd2"/>
                </a:cxn>
                <a:cxn ang="10800000">
                  <a:pos x="wd2" y="hd2"/>
                </a:cxn>
                <a:cxn ang="16200000">
                  <a:pos x="wd2" y="hd2"/>
                </a:cxn>
              </a:cxnLst>
              <a:rect l="0" t="0" r="r" b="b"/>
              <a:pathLst>
                <a:path w="20420" h="20860" extrusionOk="0">
                  <a:moveTo>
                    <a:pt x="11495" y="21"/>
                  </a:moveTo>
                  <a:cubicBezTo>
                    <a:pt x="14562" y="-155"/>
                    <a:pt x="17656" y="786"/>
                    <a:pt x="19314" y="2577"/>
                  </a:cubicBezTo>
                  <a:cubicBezTo>
                    <a:pt x="21600" y="5111"/>
                    <a:pt x="20228" y="8327"/>
                    <a:pt x="16265" y="9764"/>
                  </a:cubicBezTo>
                  <a:cubicBezTo>
                    <a:pt x="13255" y="10836"/>
                    <a:pt x="9673" y="10592"/>
                    <a:pt x="7120" y="9301"/>
                  </a:cubicBezTo>
                  <a:cubicBezTo>
                    <a:pt x="6320" y="8863"/>
                    <a:pt x="5176" y="8814"/>
                    <a:pt x="4262" y="9155"/>
                  </a:cubicBezTo>
                  <a:cubicBezTo>
                    <a:pt x="4262" y="9155"/>
                    <a:pt x="4262" y="9155"/>
                    <a:pt x="4224" y="9179"/>
                  </a:cubicBezTo>
                  <a:cubicBezTo>
                    <a:pt x="3652" y="9380"/>
                    <a:pt x="3231" y="9705"/>
                    <a:pt x="3007" y="10080"/>
                  </a:cubicBezTo>
                  <a:lnTo>
                    <a:pt x="2853" y="10468"/>
                  </a:lnTo>
                  <a:lnTo>
                    <a:pt x="2859" y="10468"/>
                  </a:lnTo>
                  <a:cubicBezTo>
                    <a:pt x="2820" y="10541"/>
                    <a:pt x="2820" y="10614"/>
                    <a:pt x="2820" y="10687"/>
                  </a:cubicBezTo>
                  <a:cubicBezTo>
                    <a:pt x="2820" y="11344"/>
                    <a:pt x="3392" y="11977"/>
                    <a:pt x="4307" y="12293"/>
                  </a:cubicBezTo>
                  <a:cubicBezTo>
                    <a:pt x="4307" y="12293"/>
                    <a:pt x="4307" y="12293"/>
                    <a:pt x="4841" y="12513"/>
                  </a:cubicBezTo>
                  <a:cubicBezTo>
                    <a:pt x="5717" y="12829"/>
                    <a:pt x="6822" y="12805"/>
                    <a:pt x="7661" y="12415"/>
                  </a:cubicBezTo>
                  <a:cubicBezTo>
                    <a:pt x="9986" y="11296"/>
                    <a:pt x="13264" y="11125"/>
                    <a:pt x="15932" y="12172"/>
                  </a:cubicBezTo>
                  <a:cubicBezTo>
                    <a:pt x="19476" y="13583"/>
                    <a:pt x="20506" y="16601"/>
                    <a:pt x="18142" y="18816"/>
                  </a:cubicBezTo>
                  <a:cubicBezTo>
                    <a:pt x="15970" y="20837"/>
                    <a:pt x="11739" y="21445"/>
                    <a:pt x="8423" y="20252"/>
                  </a:cubicBezTo>
                  <a:cubicBezTo>
                    <a:pt x="5793" y="19303"/>
                    <a:pt x="4421" y="17478"/>
                    <a:pt x="4726" y="15677"/>
                  </a:cubicBezTo>
                  <a:cubicBezTo>
                    <a:pt x="4841" y="15019"/>
                    <a:pt x="4307" y="14411"/>
                    <a:pt x="3430" y="14095"/>
                  </a:cubicBezTo>
                  <a:cubicBezTo>
                    <a:pt x="3430" y="14095"/>
                    <a:pt x="3430" y="14095"/>
                    <a:pt x="2820" y="13851"/>
                  </a:cubicBezTo>
                  <a:cubicBezTo>
                    <a:pt x="1029" y="13194"/>
                    <a:pt x="0" y="12026"/>
                    <a:pt x="0" y="10736"/>
                  </a:cubicBezTo>
                  <a:lnTo>
                    <a:pt x="38" y="10325"/>
                  </a:lnTo>
                  <a:lnTo>
                    <a:pt x="32" y="10324"/>
                  </a:lnTo>
                  <a:cubicBezTo>
                    <a:pt x="223" y="9179"/>
                    <a:pt x="1290" y="8156"/>
                    <a:pt x="2890" y="7571"/>
                  </a:cubicBezTo>
                  <a:cubicBezTo>
                    <a:pt x="3805" y="7230"/>
                    <a:pt x="4300" y="6597"/>
                    <a:pt x="4148" y="5915"/>
                  </a:cubicBezTo>
                  <a:cubicBezTo>
                    <a:pt x="3690" y="3819"/>
                    <a:pt x="5329" y="1627"/>
                    <a:pt x="8492" y="579"/>
                  </a:cubicBezTo>
                  <a:cubicBezTo>
                    <a:pt x="9454" y="262"/>
                    <a:pt x="10473" y="80"/>
                    <a:pt x="11495" y="21"/>
                  </a:cubicBezTo>
                  <a:close/>
                </a:path>
              </a:pathLst>
            </a:custGeom>
            <a:solidFill>
              <a:schemeClr val="accent3">
                <a:lumMod val="75000"/>
              </a:schemeClr>
            </a:solidFill>
            <a:ln w="12700" cap="flat">
              <a:noFill/>
              <a:miter lim="400000"/>
            </a:ln>
            <a:effectLst/>
          </p:spPr>
          <p:txBody>
            <a:bodyPr wrap="square" lIns="45719" tIns="45719" rIns="45719" bIns="45719" numCol="1"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a:lstStyle>
            <a:p>
              <a:endParaRPr/>
            </a:p>
          </p:txBody>
        </p:sp>
        <p:sp>
          <p:nvSpPr>
            <p:cNvPr id="35" name="Freeform: Shape 94">
              <a:extLst>
                <a:ext uri="{FF2B5EF4-FFF2-40B4-BE49-F238E27FC236}">
                  <a16:creationId xmlns:a16="http://schemas.microsoft.com/office/drawing/2014/main" id="{07AC88CA-4674-4E4D-9930-F39699CE85D5}"/>
                </a:ext>
              </a:extLst>
            </p:cNvPr>
            <p:cNvSpPr/>
            <p:nvPr/>
          </p:nvSpPr>
          <p:spPr>
            <a:xfrm>
              <a:off x="4567072" y="1729939"/>
              <a:ext cx="2989284" cy="1870407"/>
            </a:xfrm>
            <a:custGeom>
              <a:avLst/>
              <a:gdLst>
                <a:gd name="connsiteX0" fmla="*/ 1827059 w 3758018"/>
                <a:gd name="connsiteY0" fmla="*/ 0 h 2351406"/>
                <a:gd name="connsiteX1" fmla="*/ 1897269 w 3758018"/>
                <a:gd name="connsiteY1" fmla="*/ 4376 h 2351406"/>
                <a:gd name="connsiteX2" fmla="*/ 1897269 w 3758018"/>
                <a:gd name="connsiteY2" fmla="*/ 5642 h 2351406"/>
                <a:gd name="connsiteX3" fmla="*/ 1973206 w 3758018"/>
                <a:gd name="connsiteY3" fmla="*/ 18423 h 2351406"/>
                <a:gd name="connsiteX4" fmla="*/ 2397051 w 3758018"/>
                <a:gd name="connsiteY4" fmla="*/ 334384 h 2351406"/>
                <a:gd name="connsiteX5" fmla="*/ 2691008 w 3758018"/>
                <a:gd name="connsiteY5" fmla="*/ 479122 h 2351406"/>
                <a:gd name="connsiteX6" fmla="*/ 3651773 w 3758018"/>
                <a:gd name="connsiteY6" fmla="*/ 978855 h 2351406"/>
                <a:gd name="connsiteX7" fmla="*/ 3720366 w 3758018"/>
                <a:gd name="connsiteY7" fmla="*/ 1672177 h 2351406"/>
                <a:gd name="connsiteX8" fmla="*/ 3715280 w 3758018"/>
                <a:gd name="connsiteY8" fmla="*/ 1687055 h 2351406"/>
                <a:gd name="connsiteX9" fmla="*/ 3696411 w 3758018"/>
                <a:gd name="connsiteY9" fmla="*/ 1661345 h 2351406"/>
                <a:gd name="connsiteX10" fmla="*/ 3664603 w 3758018"/>
                <a:gd name="connsiteY10" fmla="*/ 1495620 h 2351406"/>
                <a:gd name="connsiteX11" fmla="*/ 3239261 w 3758018"/>
                <a:gd name="connsiteY11" fmla="*/ 670553 h 2351406"/>
                <a:gd name="connsiteX12" fmla="*/ 2783867 w 3758018"/>
                <a:gd name="connsiteY12" fmla="*/ 562020 h 2351406"/>
                <a:gd name="connsiteX13" fmla="*/ 2125359 w 3758018"/>
                <a:gd name="connsiteY13" fmla="*/ 929557 h 2351406"/>
                <a:gd name="connsiteX14" fmla="*/ 2375336 w 3758018"/>
                <a:gd name="connsiteY14" fmla="*/ 2127740 h 2351406"/>
                <a:gd name="connsiteX15" fmla="*/ 3331376 w 3758018"/>
                <a:gd name="connsiteY15" fmla="*/ 2083823 h 2351406"/>
                <a:gd name="connsiteX16" fmla="*/ 3488145 w 3758018"/>
                <a:gd name="connsiteY16" fmla="*/ 2027284 h 2351406"/>
                <a:gd name="connsiteX17" fmla="*/ 3519888 w 3758018"/>
                <a:gd name="connsiteY17" fmla="*/ 2030209 h 2351406"/>
                <a:gd name="connsiteX18" fmla="*/ 3440479 w 3758018"/>
                <a:gd name="connsiteY18" fmla="*/ 2115707 h 2351406"/>
                <a:gd name="connsiteX19" fmla="*/ 3292040 w 3758018"/>
                <a:gd name="connsiteY19" fmla="*/ 2224043 h 2351406"/>
                <a:gd name="connsiteX20" fmla="*/ 2002214 w 3758018"/>
                <a:gd name="connsiteY20" fmla="*/ 1873308 h 2351406"/>
                <a:gd name="connsiteX21" fmla="*/ 2085542 w 3758018"/>
                <a:gd name="connsiteY21" fmla="*/ 825481 h 2351406"/>
                <a:gd name="connsiteX22" fmla="*/ 2107343 w 3758018"/>
                <a:gd name="connsiteY22" fmla="*/ 492249 h 2351406"/>
                <a:gd name="connsiteX23" fmla="*/ 2107343 w 3758018"/>
                <a:gd name="connsiteY23" fmla="*/ 487873 h 2351406"/>
                <a:gd name="connsiteX24" fmla="*/ 1870478 w 3758018"/>
                <a:gd name="connsiteY24" fmla="*/ 330008 h 2351406"/>
                <a:gd name="connsiteX25" fmla="*/ 1870663 w 3758018"/>
                <a:gd name="connsiteY25" fmla="*/ 328857 h 2351406"/>
                <a:gd name="connsiteX26" fmla="*/ 1835928 w 3758018"/>
                <a:gd name="connsiteY26" fmla="*/ 324481 h 2351406"/>
                <a:gd name="connsiteX27" fmla="*/ 1542155 w 3758018"/>
                <a:gd name="connsiteY27" fmla="*/ 495588 h 2351406"/>
                <a:gd name="connsiteX28" fmla="*/ 1507050 w 3758018"/>
                <a:gd name="connsiteY28" fmla="*/ 556961 h 2351406"/>
                <a:gd name="connsiteX29" fmla="*/ 1524603 w 3758018"/>
                <a:gd name="connsiteY29" fmla="*/ 881442 h 2351406"/>
                <a:gd name="connsiteX30" fmla="*/ 1568392 w 3758018"/>
                <a:gd name="connsiteY30" fmla="*/ 1833123 h 2351406"/>
                <a:gd name="connsiteX31" fmla="*/ 367066 w 3758018"/>
                <a:gd name="connsiteY31" fmla="*/ 2087480 h 2351406"/>
                <a:gd name="connsiteX32" fmla="*/ 108399 w 3758018"/>
                <a:gd name="connsiteY32" fmla="*/ 973559 h 2351406"/>
                <a:gd name="connsiteX33" fmla="*/ 937058 w 3758018"/>
                <a:gd name="connsiteY33" fmla="*/ 548210 h 2351406"/>
                <a:gd name="connsiteX34" fmla="*/ 1222147 w 3758018"/>
                <a:gd name="connsiteY34" fmla="*/ 399096 h 2351406"/>
                <a:gd name="connsiteX35" fmla="*/ 1265935 w 3758018"/>
                <a:gd name="connsiteY35" fmla="*/ 324481 h 2351406"/>
                <a:gd name="connsiteX36" fmla="*/ 1827059 w 3758018"/>
                <a:gd name="connsiteY36" fmla="*/ 0 h 2351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758018" h="2351406">
                  <a:moveTo>
                    <a:pt x="1827059" y="0"/>
                  </a:moveTo>
                  <a:cubicBezTo>
                    <a:pt x="1849046" y="0"/>
                    <a:pt x="1875282" y="0"/>
                    <a:pt x="1897269" y="4376"/>
                  </a:cubicBezTo>
                  <a:lnTo>
                    <a:pt x="1897269" y="5642"/>
                  </a:lnTo>
                  <a:lnTo>
                    <a:pt x="1973206" y="18423"/>
                  </a:lnTo>
                  <a:cubicBezTo>
                    <a:pt x="2148915" y="59185"/>
                    <a:pt x="2304855" y="173295"/>
                    <a:pt x="2397051" y="334384"/>
                  </a:cubicBezTo>
                  <a:cubicBezTo>
                    <a:pt x="2453958" y="439627"/>
                    <a:pt x="2572575" y="496624"/>
                    <a:pt x="2691008" y="479122"/>
                  </a:cubicBezTo>
                  <a:cubicBezTo>
                    <a:pt x="3072727" y="430876"/>
                    <a:pt x="3463130" y="614994"/>
                    <a:pt x="3651773" y="978855"/>
                  </a:cubicBezTo>
                  <a:cubicBezTo>
                    <a:pt x="3768081" y="1200281"/>
                    <a:pt x="3785633" y="1448017"/>
                    <a:pt x="3720366" y="1672177"/>
                  </a:cubicBezTo>
                  <a:lnTo>
                    <a:pt x="3715280" y="1687055"/>
                  </a:lnTo>
                  <a:lnTo>
                    <a:pt x="3696411" y="1661345"/>
                  </a:lnTo>
                  <a:cubicBezTo>
                    <a:pt x="3670101" y="1611983"/>
                    <a:pt x="3658040" y="1554926"/>
                    <a:pt x="3664603" y="1495620"/>
                  </a:cubicBezTo>
                  <a:cubicBezTo>
                    <a:pt x="3699721" y="1170921"/>
                    <a:pt x="3541859" y="841722"/>
                    <a:pt x="3239261" y="670553"/>
                  </a:cubicBezTo>
                  <a:cubicBezTo>
                    <a:pt x="3096137" y="589918"/>
                    <a:pt x="2938275" y="555001"/>
                    <a:pt x="2783867" y="562020"/>
                  </a:cubicBezTo>
                  <a:cubicBezTo>
                    <a:pt x="2526520" y="573719"/>
                    <a:pt x="2278846" y="701871"/>
                    <a:pt x="2125359" y="929557"/>
                  </a:cubicBezTo>
                  <a:cubicBezTo>
                    <a:pt x="1849129" y="1328951"/>
                    <a:pt x="1967497" y="1873056"/>
                    <a:pt x="2375336" y="2127740"/>
                  </a:cubicBezTo>
                  <a:cubicBezTo>
                    <a:pt x="2682310" y="2316368"/>
                    <a:pt x="3059406" y="2285590"/>
                    <a:pt x="3331376" y="2083823"/>
                  </a:cubicBezTo>
                  <a:cubicBezTo>
                    <a:pt x="3377434" y="2048725"/>
                    <a:pt x="3432242" y="2030051"/>
                    <a:pt x="3488145" y="2027284"/>
                  </a:cubicBezTo>
                  <a:lnTo>
                    <a:pt x="3519888" y="2030209"/>
                  </a:lnTo>
                  <a:lnTo>
                    <a:pt x="3440479" y="2115707"/>
                  </a:lnTo>
                  <a:cubicBezTo>
                    <a:pt x="3395345" y="2155891"/>
                    <a:pt x="3345783" y="2192263"/>
                    <a:pt x="3292040" y="2224043"/>
                  </a:cubicBezTo>
                  <a:cubicBezTo>
                    <a:pt x="2840111" y="2487151"/>
                    <a:pt x="2256632" y="2329286"/>
                    <a:pt x="2002214" y="1873308"/>
                  </a:cubicBezTo>
                  <a:cubicBezTo>
                    <a:pt x="1804703" y="1526950"/>
                    <a:pt x="1852926" y="1114843"/>
                    <a:pt x="2085542" y="825481"/>
                  </a:cubicBezTo>
                  <a:cubicBezTo>
                    <a:pt x="2160001" y="728989"/>
                    <a:pt x="2168869" y="597492"/>
                    <a:pt x="2107343" y="492249"/>
                  </a:cubicBezTo>
                  <a:cubicBezTo>
                    <a:pt x="2107343" y="492249"/>
                    <a:pt x="2107343" y="492249"/>
                    <a:pt x="2107343" y="487873"/>
                  </a:cubicBezTo>
                  <a:cubicBezTo>
                    <a:pt x="2054871" y="400132"/>
                    <a:pt x="1971358" y="343135"/>
                    <a:pt x="1870478" y="330008"/>
                  </a:cubicBezTo>
                  <a:lnTo>
                    <a:pt x="1870663" y="328857"/>
                  </a:lnTo>
                  <a:lnTo>
                    <a:pt x="1835928" y="324481"/>
                  </a:lnTo>
                  <a:cubicBezTo>
                    <a:pt x="1713061" y="324481"/>
                    <a:pt x="1603496" y="390345"/>
                    <a:pt x="1542155" y="495588"/>
                  </a:cubicBezTo>
                  <a:cubicBezTo>
                    <a:pt x="1542155" y="495588"/>
                    <a:pt x="1542155" y="495588"/>
                    <a:pt x="1507050" y="556961"/>
                  </a:cubicBezTo>
                  <a:cubicBezTo>
                    <a:pt x="1450144" y="657829"/>
                    <a:pt x="1454393" y="784950"/>
                    <a:pt x="1524603" y="881442"/>
                  </a:cubicBezTo>
                  <a:cubicBezTo>
                    <a:pt x="1726363" y="1149041"/>
                    <a:pt x="1757034" y="1526144"/>
                    <a:pt x="1568392" y="1833123"/>
                  </a:cubicBezTo>
                  <a:cubicBezTo>
                    <a:pt x="1314158" y="2240969"/>
                    <a:pt x="770403" y="2359339"/>
                    <a:pt x="367066" y="2087480"/>
                  </a:cubicBezTo>
                  <a:cubicBezTo>
                    <a:pt x="7519" y="1841874"/>
                    <a:pt x="-106480" y="1350661"/>
                    <a:pt x="108399" y="973559"/>
                  </a:cubicBezTo>
                  <a:cubicBezTo>
                    <a:pt x="283738" y="666580"/>
                    <a:pt x="612615" y="513090"/>
                    <a:pt x="937058" y="548210"/>
                  </a:cubicBezTo>
                  <a:cubicBezTo>
                    <a:pt x="1051057" y="556961"/>
                    <a:pt x="1165055" y="499963"/>
                    <a:pt x="1222147" y="399096"/>
                  </a:cubicBezTo>
                  <a:cubicBezTo>
                    <a:pt x="1222147" y="399096"/>
                    <a:pt x="1222147" y="399096"/>
                    <a:pt x="1265935" y="324481"/>
                  </a:cubicBezTo>
                  <a:cubicBezTo>
                    <a:pt x="1384368" y="122746"/>
                    <a:pt x="1590378" y="0"/>
                    <a:pt x="1827059" y="0"/>
                  </a:cubicBezTo>
                  <a:close/>
                </a:path>
              </a:pathLst>
            </a:custGeom>
            <a:solidFill>
              <a:srgbClr val="4F81BD"/>
            </a:solidFill>
            <a:ln w="12700" cap="flat">
              <a:noFill/>
              <a:miter lim="400000"/>
            </a:ln>
            <a:effectLst/>
          </p:spPr>
          <p:txBody>
            <a:bodyPr wrap="square" lIns="45719" tIns="45719" rIns="45719" bIns="45719" numCol="1"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a:lstStyle>
            <a:p>
              <a:endParaRPr/>
            </a:p>
          </p:txBody>
        </p:sp>
        <p:sp>
          <p:nvSpPr>
            <p:cNvPr id="36" name="Shape 2347">
              <a:extLst>
                <a:ext uri="{FF2B5EF4-FFF2-40B4-BE49-F238E27FC236}">
                  <a16:creationId xmlns:a16="http://schemas.microsoft.com/office/drawing/2014/main" id="{4EFFDA7E-6AA4-4234-A9CF-D078F53FE2C6}"/>
                </a:ext>
              </a:extLst>
            </p:cNvPr>
            <p:cNvSpPr/>
            <p:nvPr/>
          </p:nvSpPr>
          <p:spPr>
            <a:xfrm>
              <a:off x="6045365" y="2176277"/>
              <a:ext cx="1869265" cy="2989111"/>
            </a:xfrm>
            <a:custGeom>
              <a:avLst/>
              <a:gdLst/>
              <a:ahLst/>
              <a:cxnLst>
                <a:cxn ang="0">
                  <a:pos x="wd2" y="hd2"/>
                </a:cxn>
                <a:cxn ang="5400000">
                  <a:pos x="wd2" y="hd2"/>
                </a:cxn>
                <a:cxn ang="10800000">
                  <a:pos x="wd2" y="hd2"/>
                </a:cxn>
                <a:cxn ang="16200000">
                  <a:pos x="wd2" y="hd2"/>
                </a:cxn>
              </a:cxnLst>
              <a:rect l="0" t="0" r="r" b="b"/>
              <a:pathLst>
                <a:path w="20409" h="20878" extrusionOk="0">
                  <a:moveTo>
                    <a:pt x="8037" y="5"/>
                  </a:moveTo>
                  <a:cubicBezTo>
                    <a:pt x="9378" y="-34"/>
                    <a:pt x="10749" y="160"/>
                    <a:pt x="11992" y="608"/>
                  </a:cubicBezTo>
                  <a:cubicBezTo>
                    <a:pt x="14620" y="1559"/>
                    <a:pt x="15991" y="3388"/>
                    <a:pt x="15686" y="5192"/>
                  </a:cubicBezTo>
                  <a:cubicBezTo>
                    <a:pt x="15572" y="5851"/>
                    <a:pt x="16105" y="6460"/>
                    <a:pt x="16981" y="6777"/>
                  </a:cubicBezTo>
                  <a:cubicBezTo>
                    <a:pt x="16981" y="6777"/>
                    <a:pt x="16981" y="6777"/>
                    <a:pt x="17591" y="7021"/>
                  </a:cubicBezTo>
                  <a:cubicBezTo>
                    <a:pt x="19381" y="7679"/>
                    <a:pt x="20409" y="8850"/>
                    <a:pt x="20409" y="10142"/>
                  </a:cubicBezTo>
                  <a:lnTo>
                    <a:pt x="20371" y="10554"/>
                  </a:lnTo>
                  <a:lnTo>
                    <a:pt x="20377" y="10554"/>
                  </a:lnTo>
                  <a:cubicBezTo>
                    <a:pt x="20186" y="11699"/>
                    <a:pt x="19119" y="12722"/>
                    <a:pt x="17519" y="13307"/>
                  </a:cubicBezTo>
                  <a:cubicBezTo>
                    <a:pt x="16642" y="13648"/>
                    <a:pt x="16109" y="14281"/>
                    <a:pt x="16261" y="14964"/>
                  </a:cubicBezTo>
                  <a:cubicBezTo>
                    <a:pt x="16719" y="17059"/>
                    <a:pt x="15080" y="19252"/>
                    <a:pt x="11917" y="20299"/>
                  </a:cubicBezTo>
                  <a:cubicBezTo>
                    <a:pt x="8069" y="21566"/>
                    <a:pt x="3305" y="20689"/>
                    <a:pt x="1133" y="18301"/>
                  </a:cubicBezTo>
                  <a:cubicBezTo>
                    <a:pt x="-1191" y="15768"/>
                    <a:pt x="181" y="12552"/>
                    <a:pt x="4144" y="11114"/>
                  </a:cubicBezTo>
                  <a:cubicBezTo>
                    <a:pt x="7154" y="10042"/>
                    <a:pt x="10774" y="10286"/>
                    <a:pt x="13289" y="11577"/>
                  </a:cubicBezTo>
                  <a:cubicBezTo>
                    <a:pt x="14089" y="12016"/>
                    <a:pt x="15271" y="12064"/>
                    <a:pt x="16185" y="11723"/>
                  </a:cubicBezTo>
                  <a:cubicBezTo>
                    <a:pt x="16185" y="11723"/>
                    <a:pt x="16185" y="11723"/>
                    <a:pt x="16185" y="11699"/>
                  </a:cubicBezTo>
                  <a:cubicBezTo>
                    <a:pt x="16757" y="11498"/>
                    <a:pt x="17178" y="11174"/>
                    <a:pt x="17402" y="10798"/>
                  </a:cubicBezTo>
                  <a:lnTo>
                    <a:pt x="17556" y="10411"/>
                  </a:lnTo>
                  <a:lnTo>
                    <a:pt x="17553" y="10410"/>
                  </a:lnTo>
                  <a:cubicBezTo>
                    <a:pt x="17591" y="10337"/>
                    <a:pt x="17591" y="10264"/>
                    <a:pt x="17591" y="10191"/>
                  </a:cubicBezTo>
                  <a:cubicBezTo>
                    <a:pt x="17629" y="9533"/>
                    <a:pt x="17019" y="8899"/>
                    <a:pt x="16143" y="8582"/>
                  </a:cubicBezTo>
                  <a:cubicBezTo>
                    <a:pt x="16143" y="8582"/>
                    <a:pt x="16143" y="8582"/>
                    <a:pt x="15572" y="8362"/>
                  </a:cubicBezTo>
                  <a:cubicBezTo>
                    <a:pt x="14696" y="8045"/>
                    <a:pt x="13592" y="8070"/>
                    <a:pt x="12792" y="8460"/>
                  </a:cubicBezTo>
                  <a:cubicBezTo>
                    <a:pt x="10430" y="9581"/>
                    <a:pt x="7155" y="9752"/>
                    <a:pt x="4489" y="8704"/>
                  </a:cubicBezTo>
                  <a:cubicBezTo>
                    <a:pt x="947" y="7289"/>
                    <a:pt x="-81" y="4266"/>
                    <a:pt x="2318" y="2047"/>
                  </a:cubicBezTo>
                  <a:cubicBezTo>
                    <a:pt x="3651" y="782"/>
                    <a:pt x="5802" y="70"/>
                    <a:pt x="8037" y="5"/>
                  </a:cubicBezTo>
                  <a:close/>
                </a:path>
              </a:pathLst>
            </a:custGeom>
            <a:solidFill>
              <a:schemeClr val="accent6">
                <a:lumMod val="40000"/>
                <a:lumOff val="60000"/>
              </a:schemeClr>
            </a:solidFill>
            <a:ln w="12700" cap="flat">
              <a:noFill/>
              <a:miter lim="400000"/>
            </a:ln>
            <a:effectLst/>
          </p:spPr>
          <p:txBody>
            <a:bodyPr wrap="square" lIns="45719" tIns="45719" rIns="45719" bIns="45719" numCol="1"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a:lstStyle>
            <a:p>
              <a:endParaRPr/>
            </a:p>
          </p:txBody>
        </p:sp>
        <p:sp>
          <p:nvSpPr>
            <p:cNvPr id="37" name="Freeform: Shape 80">
              <a:extLst>
                <a:ext uri="{FF2B5EF4-FFF2-40B4-BE49-F238E27FC236}">
                  <a16:creationId xmlns:a16="http://schemas.microsoft.com/office/drawing/2014/main" id="{07A06759-A941-402F-9A0C-5A7FE8262ECE}"/>
                </a:ext>
              </a:extLst>
            </p:cNvPr>
            <p:cNvSpPr/>
            <p:nvPr/>
          </p:nvSpPr>
          <p:spPr>
            <a:xfrm>
              <a:off x="4478147" y="3652788"/>
              <a:ext cx="2989429" cy="1870773"/>
            </a:xfrm>
            <a:custGeom>
              <a:avLst/>
              <a:gdLst>
                <a:gd name="connsiteX0" fmla="*/ 913523 w 3758201"/>
                <a:gd name="connsiteY0" fmla="*/ 282 h 2351866"/>
                <a:gd name="connsiteX1" fmla="*/ 1758793 w 3758201"/>
                <a:gd name="connsiteY1" fmla="*/ 478096 h 2351866"/>
                <a:gd name="connsiteX2" fmla="*/ 1671156 w 3758201"/>
                <a:gd name="connsiteY2" fmla="*/ 1525963 h 2351866"/>
                <a:gd name="connsiteX3" fmla="*/ 1649223 w 3758201"/>
                <a:gd name="connsiteY3" fmla="*/ 1859130 h 2351866"/>
                <a:gd name="connsiteX4" fmla="*/ 1649223 w 3758201"/>
                <a:gd name="connsiteY4" fmla="*/ 1863496 h 2351866"/>
                <a:gd name="connsiteX5" fmla="*/ 1885871 w 3758201"/>
                <a:gd name="connsiteY5" fmla="*/ 2021348 h 2351866"/>
                <a:gd name="connsiteX6" fmla="*/ 1887228 w 3758201"/>
                <a:gd name="connsiteY6" fmla="*/ 2022192 h 2351866"/>
                <a:gd name="connsiteX7" fmla="*/ 1926655 w 3758201"/>
                <a:gd name="connsiteY7" fmla="*/ 2026564 h 2351866"/>
                <a:gd name="connsiteX8" fmla="*/ 2215999 w 3758201"/>
                <a:gd name="connsiteY8" fmla="*/ 1855376 h 2351866"/>
                <a:gd name="connsiteX9" fmla="*/ 2251159 w 3758201"/>
                <a:gd name="connsiteY9" fmla="*/ 1793941 h 2351866"/>
                <a:gd name="connsiteX10" fmla="*/ 2233625 w 3758201"/>
                <a:gd name="connsiteY10" fmla="*/ 1469164 h 2351866"/>
                <a:gd name="connsiteX11" fmla="*/ 2189746 w 3758201"/>
                <a:gd name="connsiteY11" fmla="*/ 516806 h 2351866"/>
                <a:gd name="connsiteX12" fmla="*/ 2900771 w 3758201"/>
                <a:gd name="connsiteY12" fmla="*/ 115569 h 2351866"/>
                <a:gd name="connsiteX13" fmla="*/ 3391096 w 3758201"/>
                <a:gd name="connsiteY13" fmla="*/ 262210 h 2351866"/>
                <a:gd name="connsiteX14" fmla="*/ 3649827 w 3758201"/>
                <a:gd name="connsiteY14" fmla="*/ 1377011 h 2351866"/>
                <a:gd name="connsiteX15" fmla="*/ 2821127 w 3758201"/>
                <a:gd name="connsiteY15" fmla="*/ 1802686 h 2351866"/>
                <a:gd name="connsiteX16" fmla="*/ 2536143 w 3758201"/>
                <a:gd name="connsiteY16" fmla="*/ 1951902 h 2351866"/>
                <a:gd name="connsiteX17" fmla="*/ 2492264 w 3758201"/>
                <a:gd name="connsiteY17" fmla="*/ 2026564 h 2351866"/>
                <a:gd name="connsiteX18" fmla="*/ 1931015 w 3758201"/>
                <a:gd name="connsiteY18" fmla="*/ 2351341 h 2351866"/>
                <a:gd name="connsiteX19" fmla="*/ 1860882 w 3758201"/>
                <a:gd name="connsiteY19" fmla="*/ 2346968 h 2351866"/>
                <a:gd name="connsiteX20" fmla="*/ 1859609 w 3758201"/>
                <a:gd name="connsiteY20" fmla="*/ 2345783 h 2351866"/>
                <a:gd name="connsiteX21" fmla="*/ 1359858 w 3758201"/>
                <a:gd name="connsiteY21" fmla="*/ 2016982 h 2351866"/>
                <a:gd name="connsiteX22" fmla="*/ 1066164 w 3758201"/>
                <a:gd name="connsiteY22" fmla="*/ 1872227 h 2351866"/>
                <a:gd name="connsiteX23" fmla="*/ 106105 w 3758201"/>
                <a:gd name="connsiteY23" fmla="*/ 1372477 h 2351866"/>
                <a:gd name="connsiteX24" fmla="*/ 37624 w 3758201"/>
                <a:gd name="connsiteY24" fmla="*/ 679174 h 2351866"/>
                <a:gd name="connsiteX25" fmla="*/ 42933 w 3758201"/>
                <a:gd name="connsiteY25" fmla="*/ 663631 h 2351866"/>
                <a:gd name="connsiteX26" fmla="*/ 61717 w 3758201"/>
                <a:gd name="connsiteY26" fmla="*/ 689183 h 2351866"/>
                <a:gd name="connsiteX27" fmla="*/ 93474 w 3758201"/>
                <a:gd name="connsiteY27" fmla="*/ 854779 h 2351866"/>
                <a:gd name="connsiteX28" fmla="*/ 518854 w 3758201"/>
                <a:gd name="connsiteY28" fmla="*/ 1678934 h 2351866"/>
                <a:gd name="connsiteX29" fmla="*/ 1637130 w 3758201"/>
                <a:gd name="connsiteY29" fmla="*/ 1420249 h 2351866"/>
                <a:gd name="connsiteX30" fmla="*/ 1382845 w 3758201"/>
                <a:gd name="connsiteY30" fmla="*/ 223378 h 2351866"/>
                <a:gd name="connsiteX31" fmla="*/ 431177 w 3758201"/>
                <a:gd name="connsiteY31" fmla="*/ 267153 h 2351866"/>
                <a:gd name="connsiteX32" fmla="*/ 270538 w 3758201"/>
                <a:gd name="connsiteY32" fmla="*/ 323673 h 2351866"/>
                <a:gd name="connsiteX33" fmla="*/ 238354 w 3758201"/>
                <a:gd name="connsiteY33" fmla="*/ 320718 h 2351866"/>
                <a:gd name="connsiteX34" fmla="*/ 317274 w 3758201"/>
                <a:gd name="connsiteY34" fmla="*/ 235683 h 2351866"/>
                <a:gd name="connsiteX35" fmla="*/ 465598 w 3758201"/>
                <a:gd name="connsiteY35" fmla="*/ 127352 h 2351866"/>
                <a:gd name="connsiteX36" fmla="*/ 913523 w 3758201"/>
                <a:gd name="connsiteY36" fmla="*/ 282 h 2351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758201" h="2351866">
                  <a:moveTo>
                    <a:pt x="913523" y="282"/>
                  </a:moveTo>
                  <a:cubicBezTo>
                    <a:pt x="1249836" y="-7964"/>
                    <a:pt x="1580952" y="164610"/>
                    <a:pt x="1758793" y="478096"/>
                  </a:cubicBezTo>
                  <a:cubicBezTo>
                    <a:pt x="1951671" y="824475"/>
                    <a:pt x="1903475" y="1236567"/>
                    <a:pt x="1671156" y="1525963"/>
                  </a:cubicBezTo>
                  <a:cubicBezTo>
                    <a:pt x="1596602" y="1622352"/>
                    <a:pt x="1587848" y="1753895"/>
                    <a:pt x="1649223" y="1859130"/>
                  </a:cubicBezTo>
                  <a:lnTo>
                    <a:pt x="1649223" y="1863496"/>
                  </a:lnTo>
                  <a:cubicBezTo>
                    <a:pt x="1701843" y="1951153"/>
                    <a:pt x="1785055" y="2008136"/>
                    <a:pt x="1885871" y="2021348"/>
                  </a:cubicBezTo>
                  <a:lnTo>
                    <a:pt x="1887228" y="2022192"/>
                  </a:lnTo>
                  <a:cubicBezTo>
                    <a:pt x="1900309" y="2022192"/>
                    <a:pt x="1913501" y="2027270"/>
                    <a:pt x="1926655" y="2026564"/>
                  </a:cubicBezTo>
                  <a:cubicBezTo>
                    <a:pt x="2045027" y="2020214"/>
                    <a:pt x="2154680" y="1960756"/>
                    <a:pt x="2215999" y="1855376"/>
                  </a:cubicBezTo>
                  <a:lnTo>
                    <a:pt x="2251159" y="1793941"/>
                  </a:lnTo>
                  <a:cubicBezTo>
                    <a:pt x="2308118" y="1693042"/>
                    <a:pt x="2303758" y="1565690"/>
                    <a:pt x="2233625" y="1469164"/>
                  </a:cubicBezTo>
                  <a:cubicBezTo>
                    <a:pt x="2031854" y="1201450"/>
                    <a:pt x="2005601" y="823983"/>
                    <a:pt x="2189746" y="516806"/>
                  </a:cubicBezTo>
                  <a:cubicBezTo>
                    <a:pt x="2348670" y="261690"/>
                    <a:pt x="2620655" y="119734"/>
                    <a:pt x="2900771" y="115569"/>
                  </a:cubicBezTo>
                  <a:cubicBezTo>
                    <a:pt x="3068841" y="113070"/>
                    <a:pt x="3239837" y="160177"/>
                    <a:pt x="3391096" y="262210"/>
                  </a:cubicBezTo>
                  <a:cubicBezTo>
                    <a:pt x="3750666" y="508061"/>
                    <a:pt x="3864678" y="999544"/>
                    <a:pt x="3649827" y="1377011"/>
                  </a:cubicBezTo>
                  <a:cubicBezTo>
                    <a:pt x="3474402" y="1684188"/>
                    <a:pt x="3145631" y="1837886"/>
                    <a:pt x="2821127" y="1802686"/>
                  </a:cubicBezTo>
                  <a:cubicBezTo>
                    <a:pt x="2707115" y="1793941"/>
                    <a:pt x="2593103" y="1851003"/>
                    <a:pt x="2536143" y="1951902"/>
                  </a:cubicBezTo>
                  <a:lnTo>
                    <a:pt x="2492264" y="2026564"/>
                  </a:lnTo>
                  <a:cubicBezTo>
                    <a:pt x="2378251" y="2228470"/>
                    <a:pt x="2177378" y="2335466"/>
                    <a:pt x="1931015" y="2351341"/>
                  </a:cubicBezTo>
                  <a:cubicBezTo>
                    <a:pt x="1909167" y="2352749"/>
                    <a:pt x="1882776" y="2351341"/>
                    <a:pt x="1860882" y="2346968"/>
                  </a:cubicBezTo>
                  <a:lnTo>
                    <a:pt x="1859609" y="2345783"/>
                  </a:lnTo>
                  <a:cubicBezTo>
                    <a:pt x="1653552" y="2311140"/>
                    <a:pt x="1469428" y="2201143"/>
                    <a:pt x="1359858" y="2016982"/>
                  </a:cubicBezTo>
                  <a:cubicBezTo>
                    <a:pt x="1302909" y="1911747"/>
                    <a:pt x="1184488" y="1854764"/>
                    <a:pt x="1066164" y="1872227"/>
                  </a:cubicBezTo>
                  <a:cubicBezTo>
                    <a:pt x="684738" y="1920479"/>
                    <a:pt x="294653" y="1736318"/>
                    <a:pt x="106105" y="1372477"/>
                  </a:cubicBezTo>
                  <a:cubicBezTo>
                    <a:pt x="-10055" y="1151036"/>
                    <a:pt x="-27587" y="903315"/>
                    <a:pt x="37624" y="679174"/>
                  </a:cubicBezTo>
                  <a:lnTo>
                    <a:pt x="42933" y="663631"/>
                  </a:lnTo>
                  <a:lnTo>
                    <a:pt x="61717" y="689183"/>
                  </a:lnTo>
                  <a:cubicBezTo>
                    <a:pt x="88037" y="738497"/>
                    <a:pt x="100090" y="795512"/>
                    <a:pt x="93474" y="854779"/>
                  </a:cubicBezTo>
                  <a:cubicBezTo>
                    <a:pt x="58380" y="1179217"/>
                    <a:pt x="216244" y="1507978"/>
                    <a:pt x="518854" y="1678934"/>
                  </a:cubicBezTo>
                  <a:cubicBezTo>
                    <a:pt x="900395" y="1893845"/>
                    <a:pt x="1387218" y="1784318"/>
                    <a:pt x="1637130" y="1420249"/>
                  </a:cubicBezTo>
                  <a:cubicBezTo>
                    <a:pt x="1909133" y="1021232"/>
                    <a:pt x="1790621" y="477560"/>
                    <a:pt x="1382845" y="223378"/>
                  </a:cubicBezTo>
                  <a:cubicBezTo>
                    <a:pt x="1075863" y="34768"/>
                    <a:pt x="698694" y="65573"/>
                    <a:pt x="431177" y="267153"/>
                  </a:cubicBezTo>
                  <a:cubicBezTo>
                    <a:pt x="382909" y="302280"/>
                    <a:pt x="326990" y="320925"/>
                    <a:pt x="270538" y="323673"/>
                  </a:cubicBezTo>
                  <a:lnTo>
                    <a:pt x="238354" y="320718"/>
                  </a:lnTo>
                  <a:lnTo>
                    <a:pt x="317274" y="235683"/>
                  </a:lnTo>
                  <a:cubicBezTo>
                    <a:pt x="362371" y="195502"/>
                    <a:pt x="411896" y="159132"/>
                    <a:pt x="465598" y="127352"/>
                  </a:cubicBezTo>
                  <a:cubicBezTo>
                    <a:pt x="606709" y="45137"/>
                    <a:pt x="760653" y="4029"/>
                    <a:pt x="913523" y="282"/>
                  </a:cubicBezTo>
                  <a:close/>
                </a:path>
              </a:pathLst>
            </a:custGeom>
            <a:solidFill>
              <a:schemeClr val="accent3">
                <a:lumMod val="60000"/>
                <a:lumOff val="40000"/>
              </a:schemeClr>
            </a:solidFill>
            <a:ln w="12700" cap="flat">
              <a:noFill/>
              <a:miter lim="400000"/>
            </a:ln>
            <a:effectLst/>
          </p:spPr>
          <p:txBody>
            <a:bodyPr wrap="square" lIns="45719" tIns="45719" rIns="45719" bIns="45719" numCol="1"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a:lstStyle>
            <a:p>
              <a:endParaRPr/>
            </a:p>
          </p:txBody>
        </p:sp>
        <p:pic>
          <p:nvPicPr>
            <p:cNvPr id="87" name="Picture 86"/>
            <p:cNvPicPr>
              <a:picLocks noChangeAspect="1"/>
            </p:cNvPicPr>
            <p:nvPr/>
          </p:nvPicPr>
          <p:blipFill>
            <a:blip r:embed="rId2">
              <a:clrChange>
                <a:clrFrom>
                  <a:srgbClr val="FFFFFF"/>
                </a:clrFrom>
                <a:clrTo>
                  <a:srgbClr val="FFFFFF">
                    <a:alpha val="0"/>
                  </a:srgbClr>
                </a:clrTo>
              </a:clrChange>
            </a:blip>
            <a:stretch>
              <a:fillRect/>
            </a:stretch>
          </p:blipFill>
          <p:spPr>
            <a:xfrm>
              <a:off x="4808792" y="2447846"/>
              <a:ext cx="855258" cy="803230"/>
            </a:xfrm>
            <a:prstGeom prst="rect">
              <a:avLst/>
            </a:prstGeom>
          </p:spPr>
        </p:pic>
        <p:pic>
          <p:nvPicPr>
            <p:cNvPr id="88" name="Picture 87"/>
            <p:cNvPicPr>
              <a:picLocks noChangeAspect="1"/>
            </p:cNvPicPr>
            <p:nvPr/>
          </p:nvPicPr>
          <p:blipFill>
            <a:blip r:embed="rId3">
              <a:clrChange>
                <a:clrFrom>
                  <a:srgbClr val="FFFFFF"/>
                </a:clrFrom>
                <a:clrTo>
                  <a:srgbClr val="FFFFFF">
                    <a:alpha val="0"/>
                  </a:srgbClr>
                </a:clrTo>
              </a:clrChange>
            </a:blip>
            <a:stretch>
              <a:fillRect/>
            </a:stretch>
          </p:blipFill>
          <p:spPr>
            <a:xfrm>
              <a:off x="6629717" y="2487424"/>
              <a:ext cx="350280" cy="764246"/>
            </a:xfrm>
            <a:prstGeom prst="rect">
              <a:avLst/>
            </a:prstGeom>
          </p:spPr>
        </p:pic>
        <p:pic>
          <p:nvPicPr>
            <p:cNvPr id="90" name="Picture 89"/>
            <p:cNvPicPr>
              <a:picLocks noChangeAspect="1"/>
            </p:cNvPicPr>
            <p:nvPr/>
          </p:nvPicPr>
          <p:blipFill rotWithShape="1">
            <a:blip r:embed="rId4">
              <a:clrChange>
                <a:clrFrom>
                  <a:srgbClr val="FFFFFF"/>
                </a:clrFrom>
                <a:clrTo>
                  <a:srgbClr val="FFFFFF">
                    <a:alpha val="0"/>
                  </a:srgbClr>
                </a:clrTo>
              </a:clrChange>
            </a:blip>
            <a:srcRect l="18873" t="49641" r="12330"/>
            <a:stretch/>
          </p:blipFill>
          <p:spPr>
            <a:xfrm>
              <a:off x="6196832" y="4178040"/>
              <a:ext cx="1151570" cy="698779"/>
            </a:xfrm>
            <a:prstGeom prst="rect">
              <a:avLst/>
            </a:prstGeom>
          </p:spPr>
        </p:pic>
        <p:pic>
          <p:nvPicPr>
            <p:cNvPr id="89" name="Picture 88"/>
            <p:cNvPicPr>
              <a:picLocks noChangeAspect="1"/>
            </p:cNvPicPr>
            <p:nvPr/>
          </p:nvPicPr>
          <p:blipFill>
            <a:blip r:embed="rId5">
              <a:clrChange>
                <a:clrFrom>
                  <a:srgbClr val="FFFFFF"/>
                </a:clrFrom>
                <a:clrTo>
                  <a:srgbClr val="FFFFFF">
                    <a:alpha val="0"/>
                  </a:srgbClr>
                </a:clrTo>
              </a:clrChange>
            </a:blip>
            <a:stretch>
              <a:fillRect/>
            </a:stretch>
          </p:blipFill>
          <p:spPr>
            <a:xfrm>
              <a:off x="4721309" y="4011495"/>
              <a:ext cx="1037224" cy="705767"/>
            </a:xfrm>
            <a:prstGeom prst="rect">
              <a:avLst/>
            </a:prstGeom>
          </p:spPr>
        </p:pic>
      </p:grpSp>
      <p:sp>
        <p:nvSpPr>
          <p:cNvPr id="5" name="Rounded Rectangle 4"/>
          <p:cNvSpPr/>
          <p:nvPr/>
        </p:nvSpPr>
        <p:spPr>
          <a:xfrm>
            <a:off x="609918" y="1233488"/>
            <a:ext cx="3969821" cy="1431654"/>
          </a:xfrm>
          <a:prstGeom prst="roundRect">
            <a:avLst/>
          </a:prstGeom>
          <a:solidFill>
            <a:srgbClr val="4F81BD"/>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lvl="0" algn="ctr"/>
            <a:r>
              <a:rPr lang="it-IT" sz="1400">
                <a:solidFill>
                  <a:schemeClr val="tx2"/>
                </a:solidFill>
              </a:rPr>
              <a:t>L’incentivo per l’assunzione dei </a:t>
            </a:r>
            <a:r>
              <a:rPr lang="it-IT" sz="1400" b="1">
                <a:solidFill>
                  <a:schemeClr val="tx2"/>
                </a:solidFill>
              </a:rPr>
              <a:t>lavoratori disabili</a:t>
            </a:r>
            <a:endParaRPr lang="en-US" sz="1400" b="1" dirty="0">
              <a:solidFill>
                <a:schemeClr val="tx2"/>
              </a:solidFill>
              <a:latin typeface="Calibri" panose="020F0502020204030204"/>
            </a:endParaRPr>
          </a:p>
        </p:txBody>
      </p:sp>
      <p:sp>
        <p:nvSpPr>
          <p:cNvPr id="46" name="Rounded Rectangle 45"/>
          <p:cNvSpPr/>
          <p:nvPr/>
        </p:nvSpPr>
        <p:spPr>
          <a:xfrm>
            <a:off x="7634804" y="1233488"/>
            <a:ext cx="3969821" cy="1431654"/>
          </a:xfrm>
          <a:prstGeom prst="roundRect">
            <a:avLst/>
          </a:prstGeom>
          <a:solidFill>
            <a:srgbClr val="E6E6E6"/>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lvl="0" algn="ctr"/>
            <a:r>
              <a:rPr lang="it-IT" sz="1400" dirty="0">
                <a:solidFill>
                  <a:srgbClr val="000000"/>
                </a:solidFill>
              </a:rPr>
              <a:t>L’incentivo all’assunzione di </a:t>
            </a:r>
            <a:r>
              <a:rPr lang="it-IT" sz="1400" b="1" dirty="0">
                <a:solidFill>
                  <a:srgbClr val="000000"/>
                </a:solidFill>
              </a:rPr>
              <a:t>beneficiari del trattamento NASpI</a:t>
            </a:r>
          </a:p>
        </p:txBody>
      </p:sp>
      <p:sp>
        <p:nvSpPr>
          <p:cNvPr id="55" name="Rounded Rectangle 54"/>
          <p:cNvSpPr/>
          <p:nvPr/>
        </p:nvSpPr>
        <p:spPr>
          <a:xfrm>
            <a:off x="587375" y="4642194"/>
            <a:ext cx="3969821" cy="1431654"/>
          </a:xfrm>
          <a:prstGeom prst="roundRect">
            <a:avLst/>
          </a:prstGeom>
          <a:solidFill>
            <a:srgbClr val="8C8C8C"/>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lvl="0" algn="ctr"/>
            <a:r>
              <a:rPr lang="it-IT" sz="1400" dirty="0" smtClean="0">
                <a:solidFill>
                  <a:schemeClr val="tx2"/>
                </a:solidFill>
              </a:rPr>
              <a:t>L’incentivo per </a:t>
            </a:r>
            <a:r>
              <a:rPr lang="it-IT" sz="1400" b="1" dirty="0" smtClean="0">
                <a:solidFill>
                  <a:schemeClr val="tx2"/>
                </a:solidFill>
              </a:rPr>
              <a:t>«Occupazione NEET»</a:t>
            </a:r>
            <a:r>
              <a:rPr lang="it-IT" sz="1400" dirty="0" smtClean="0">
                <a:solidFill>
                  <a:schemeClr val="tx2"/>
                </a:solidFill>
              </a:rPr>
              <a:t>, applicabile </a:t>
            </a:r>
            <a:r>
              <a:rPr lang="it-IT" sz="1400" dirty="0">
                <a:solidFill>
                  <a:schemeClr val="tx2"/>
                </a:solidFill>
              </a:rPr>
              <a:t>alle sole assunzioni a tempo indeterminato effettuate nel corso dell’anno </a:t>
            </a:r>
            <a:r>
              <a:rPr lang="it-IT" sz="1400" dirty="0" smtClean="0">
                <a:solidFill>
                  <a:schemeClr val="tx2"/>
                </a:solidFill>
              </a:rPr>
              <a:t>2018 e per la sola parte residua </a:t>
            </a:r>
            <a:endParaRPr lang="it-IT" sz="1400" dirty="0">
              <a:solidFill>
                <a:schemeClr val="tx2"/>
              </a:solidFill>
            </a:endParaRPr>
          </a:p>
          <a:p>
            <a:pPr lvl="0" algn="ctr"/>
            <a:endParaRPr lang="en-US" sz="1400" b="1" dirty="0">
              <a:solidFill>
                <a:sysClr val="windowText" lastClr="000000"/>
              </a:solidFill>
              <a:latin typeface="Calibri" panose="020F0502020204030204"/>
            </a:endParaRPr>
          </a:p>
        </p:txBody>
      </p:sp>
      <p:sp>
        <p:nvSpPr>
          <p:cNvPr id="56" name="Rounded Rectangle 55"/>
          <p:cNvSpPr/>
          <p:nvPr/>
        </p:nvSpPr>
        <p:spPr>
          <a:xfrm>
            <a:off x="7634804" y="4642194"/>
            <a:ext cx="3969821" cy="1431654"/>
          </a:xfrm>
          <a:prstGeom prst="roundRect">
            <a:avLst/>
          </a:prstGeom>
          <a:solidFill>
            <a:srgbClr val="C2C2C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lvl="0" algn="ctr"/>
            <a:r>
              <a:rPr lang="it-IT" sz="1400" dirty="0" smtClean="0">
                <a:solidFill>
                  <a:srgbClr val="000000"/>
                </a:solidFill>
              </a:rPr>
              <a:t>L’incentivo per </a:t>
            </a:r>
            <a:r>
              <a:rPr lang="it-IT" sz="1400" b="1" dirty="0" smtClean="0">
                <a:solidFill>
                  <a:srgbClr val="000000"/>
                </a:solidFill>
              </a:rPr>
              <a:t>«Occupazione Mezzogiorno»</a:t>
            </a:r>
            <a:r>
              <a:rPr lang="it-IT" sz="1400" dirty="0" smtClean="0">
                <a:solidFill>
                  <a:srgbClr val="000000"/>
                </a:solidFill>
              </a:rPr>
              <a:t>,</a:t>
            </a:r>
            <a:r>
              <a:rPr lang="it-IT" sz="1400" b="1" dirty="0" smtClean="0">
                <a:solidFill>
                  <a:srgbClr val="000000"/>
                </a:solidFill>
              </a:rPr>
              <a:t> </a:t>
            </a:r>
            <a:r>
              <a:rPr lang="it-IT" sz="1400" dirty="0">
                <a:solidFill>
                  <a:srgbClr val="000000"/>
                </a:solidFill>
              </a:rPr>
              <a:t>applicabile alle sole assunzioni a tempo </a:t>
            </a:r>
            <a:r>
              <a:rPr lang="it-IT" sz="1400" dirty="0" smtClean="0">
                <a:solidFill>
                  <a:srgbClr val="000000"/>
                </a:solidFill>
              </a:rPr>
              <a:t>indeterminato </a:t>
            </a:r>
            <a:r>
              <a:rPr lang="it-IT" sz="1400" dirty="0">
                <a:solidFill>
                  <a:srgbClr val="000000"/>
                </a:solidFill>
              </a:rPr>
              <a:t>effettuate nel corso dell’anno 2018 </a:t>
            </a:r>
            <a:r>
              <a:rPr lang="it-IT" sz="1400" dirty="0" smtClean="0">
                <a:solidFill>
                  <a:srgbClr val="000000"/>
                </a:solidFill>
              </a:rPr>
              <a:t>e per </a:t>
            </a:r>
            <a:r>
              <a:rPr lang="it-IT" sz="1400" dirty="0">
                <a:solidFill>
                  <a:srgbClr val="000000"/>
                </a:solidFill>
              </a:rPr>
              <a:t>la sola parte residua </a:t>
            </a:r>
            <a:endParaRPr lang="en-US" sz="1400" dirty="0">
              <a:solidFill>
                <a:sysClr val="windowText" lastClr="000000"/>
              </a:solidFill>
              <a:latin typeface="Calibri" panose="020F0502020204030204"/>
            </a:endParaRPr>
          </a:p>
        </p:txBody>
      </p:sp>
      <p:sp>
        <p:nvSpPr>
          <p:cNvPr id="57" name="Title 1"/>
          <p:cNvSpPr>
            <a:spLocks noGrp="1"/>
          </p:cNvSpPr>
          <p:nvPr>
            <p:ph type="title"/>
          </p:nvPr>
        </p:nvSpPr>
        <p:spPr>
          <a:xfrm>
            <a:off x="609918" y="201600"/>
            <a:ext cx="10978515" cy="842400"/>
          </a:xfrm>
        </p:spPr>
        <p:txBody>
          <a:bodyPr/>
          <a:lstStyle/>
          <a:p>
            <a:r>
              <a:rPr lang="it-IT" altLang="it-IT" sz="2800" dirty="0" smtClean="0">
                <a:solidFill>
                  <a:srgbClr val="000000"/>
                </a:solidFill>
              </a:rPr>
              <a:t>Compatibilità con altre forme di incentivo all’occupazione</a:t>
            </a:r>
            <a:endParaRPr lang="it-IT" dirty="0"/>
          </a:p>
        </p:txBody>
      </p:sp>
    </p:spTree>
    <p:extLst>
      <p:ext uri="{BB962C8B-B14F-4D97-AF65-F5344CB8AC3E}">
        <p14:creationId xmlns:p14="http://schemas.microsoft.com/office/powerpoint/2010/main" val="17508638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ltLang="it-IT" sz="2800" dirty="0" smtClean="0">
                <a:solidFill>
                  <a:srgbClr val="000000"/>
                </a:solidFill>
              </a:rPr>
              <a:t>2. Condizioni </a:t>
            </a:r>
            <a:r>
              <a:rPr lang="it-IT" altLang="it-IT" sz="2800" dirty="0">
                <a:solidFill>
                  <a:srgbClr val="000000"/>
                </a:solidFill>
              </a:rPr>
              <a:t>di spettanza </a:t>
            </a:r>
            <a:r>
              <a:rPr lang="it-IT" altLang="it-IT" sz="2800" dirty="0" smtClean="0">
                <a:solidFill>
                  <a:srgbClr val="000000"/>
                </a:solidFill>
              </a:rPr>
              <a:t>dell’incentivo</a:t>
            </a:r>
            <a:r>
              <a:rPr lang="it-IT" altLang="it-IT" sz="2800" dirty="0">
                <a:solidFill>
                  <a:srgbClr val="000000"/>
                </a:solidFill>
              </a:rPr>
              <a:t/>
            </a:r>
            <a:br>
              <a:rPr lang="it-IT" altLang="it-IT" sz="2800" dirty="0">
                <a:solidFill>
                  <a:srgbClr val="000000"/>
                </a:solidFill>
              </a:rPr>
            </a:br>
            <a:r>
              <a:rPr lang="it-IT" sz="2800" dirty="0">
                <a:solidFill>
                  <a:srgbClr val="000000"/>
                </a:solidFill>
              </a:rPr>
              <a:t/>
            </a:r>
            <a:br>
              <a:rPr lang="it-IT" sz="2800" dirty="0">
                <a:solidFill>
                  <a:srgbClr val="000000"/>
                </a:solidFill>
              </a:rPr>
            </a:br>
            <a:r>
              <a:rPr lang="en-IN" dirty="0">
                <a:solidFill>
                  <a:srgbClr val="000000"/>
                </a:solidFill>
              </a:rPr>
              <a:t/>
            </a:r>
            <a:br>
              <a:rPr lang="en-IN" dirty="0">
                <a:solidFill>
                  <a:srgbClr val="000000"/>
                </a:solidFill>
              </a:rPr>
            </a:br>
            <a:endParaRPr lang="it-IT" sz="2600" b="0" dirty="0"/>
          </a:p>
        </p:txBody>
      </p:sp>
      <p:sp>
        <p:nvSpPr>
          <p:cNvPr id="21" name="Text Box 3"/>
          <p:cNvSpPr txBox="1">
            <a:spLocks noChangeArrowheads="1"/>
          </p:cNvSpPr>
          <p:nvPr/>
        </p:nvSpPr>
        <p:spPr bwMode="auto">
          <a:xfrm>
            <a:off x="623888" y="1136364"/>
            <a:ext cx="10964545" cy="4992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marL="342900" indent="-342900" eaLnBrk="0" hangingPunct="0">
              <a:defRPr sz="1400">
                <a:solidFill>
                  <a:schemeClr val="tx1"/>
                </a:solidFill>
                <a:latin typeface="Verdana" pitchFamily="34" charset="0"/>
                <a:ea typeface="MS PGothic" pitchFamily="34" charset="-128"/>
              </a:defRPr>
            </a:lvl1pPr>
            <a:lvl2pPr marL="742950" indent="-285750" eaLnBrk="0" hangingPunct="0">
              <a:defRPr sz="1400">
                <a:solidFill>
                  <a:schemeClr val="tx1"/>
                </a:solidFill>
                <a:latin typeface="Verdana" pitchFamily="34" charset="0"/>
                <a:ea typeface="MS PGothic" pitchFamily="34" charset="-128"/>
              </a:defRPr>
            </a:lvl2pPr>
            <a:lvl3pPr marL="1143000" indent="-228600" eaLnBrk="0" hangingPunct="0">
              <a:defRPr sz="1400">
                <a:solidFill>
                  <a:schemeClr val="tx1"/>
                </a:solidFill>
                <a:latin typeface="Verdana" pitchFamily="34" charset="0"/>
                <a:ea typeface="MS PGothic" pitchFamily="34" charset="-128"/>
              </a:defRPr>
            </a:lvl3pPr>
            <a:lvl4pPr marL="1600200" indent="-228600" eaLnBrk="0" hangingPunct="0">
              <a:defRPr sz="1400">
                <a:solidFill>
                  <a:schemeClr val="tx1"/>
                </a:solidFill>
                <a:latin typeface="Verdana" pitchFamily="34" charset="0"/>
                <a:ea typeface="MS PGothic" pitchFamily="34" charset="-128"/>
              </a:defRPr>
            </a:lvl4pPr>
            <a:lvl5pPr marL="2057400" indent="-228600" eaLnBrk="0" hangingPunct="0">
              <a:defRPr sz="1400">
                <a:solidFill>
                  <a:schemeClr val="tx1"/>
                </a:solidFill>
                <a:latin typeface="Verdana" pitchFamily="34" charset="0"/>
                <a:ea typeface="MS PGothic" pitchFamily="34" charset="-128"/>
              </a:defRPr>
            </a:lvl5pPr>
            <a:lvl6pPr marL="2514600" indent="-228600" eaLnBrk="0" fontAlgn="base" hangingPunct="0">
              <a:spcBef>
                <a:spcPct val="50000"/>
              </a:spcBef>
              <a:spcAft>
                <a:spcPct val="0"/>
              </a:spcAft>
              <a:defRPr sz="1400">
                <a:solidFill>
                  <a:schemeClr val="tx1"/>
                </a:solidFill>
                <a:latin typeface="Verdana" pitchFamily="34" charset="0"/>
                <a:ea typeface="MS PGothic" pitchFamily="34" charset="-128"/>
              </a:defRPr>
            </a:lvl6pPr>
            <a:lvl7pPr marL="2971800" indent="-228600" eaLnBrk="0" fontAlgn="base" hangingPunct="0">
              <a:spcBef>
                <a:spcPct val="50000"/>
              </a:spcBef>
              <a:spcAft>
                <a:spcPct val="0"/>
              </a:spcAft>
              <a:defRPr sz="1400">
                <a:solidFill>
                  <a:schemeClr val="tx1"/>
                </a:solidFill>
                <a:latin typeface="Verdana" pitchFamily="34" charset="0"/>
                <a:ea typeface="MS PGothic" pitchFamily="34" charset="-128"/>
              </a:defRPr>
            </a:lvl7pPr>
            <a:lvl8pPr marL="3429000" indent="-228600" eaLnBrk="0" fontAlgn="base" hangingPunct="0">
              <a:spcBef>
                <a:spcPct val="50000"/>
              </a:spcBef>
              <a:spcAft>
                <a:spcPct val="0"/>
              </a:spcAft>
              <a:defRPr sz="1400">
                <a:solidFill>
                  <a:schemeClr val="tx1"/>
                </a:solidFill>
                <a:latin typeface="Verdana" pitchFamily="34" charset="0"/>
                <a:ea typeface="MS PGothic" pitchFamily="34" charset="-128"/>
              </a:defRPr>
            </a:lvl8pPr>
            <a:lvl9pPr marL="3886200" indent="-228600" eaLnBrk="0" fontAlgn="base" hangingPunct="0">
              <a:spcBef>
                <a:spcPct val="50000"/>
              </a:spcBef>
              <a:spcAft>
                <a:spcPct val="0"/>
              </a:spcAft>
              <a:defRPr sz="1400">
                <a:solidFill>
                  <a:schemeClr val="tx1"/>
                </a:solidFill>
                <a:latin typeface="Verdana" pitchFamily="34" charset="0"/>
                <a:ea typeface="MS PGothic" pitchFamily="34" charset="-128"/>
              </a:defRPr>
            </a:lvl9pPr>
          </a:lstStyle>
          <a:p>
            <a:pPr marL="442913" indent="-442913" eaLnBrk="1" hangingPunct="1">
              <a:lnSpc>
                <a:spcPct val="150000"/>
              </a:lnSpc>
              <a:buFontTx/>
              <a:buAutoNum type="arabicPeriod"/>
              <a:defRPr/>
            </a:pPr>
            <a:r>
              <a:rPr lang="it-IT" sz="2000" i="1" dirty="0" smtClean="0">
                <a:solidFill>
                  <a:srgbClr val="000000"/>
                </a:solidFill>
              </a:rPr>
              <a:t>Condizioni </a:t>
            </a:r>
            <a:r>
              <a:rPr lang="it-IT" sz="2000" i="1" dirty="0">
                <a:solidFill>
                  <a:srgbClr val="000000"/>
                </a:solidFill>
              </a:rPr>
              <a:t>per il diritto all’esonero </a:t>
            </a:r>
            <a:r>
              <a:rPr lang="it-IT" sz="2000" i="1" dirty="0" smtClean="0">
                <a:solidFill>
                  <a:srgbClr val="000000"/>
                </a:solidFill>
              </a:rPr>
              <a:t>contributivo</a:t>
            </a:r>
            <a:endParaRPr lang="it-IT" altLang="it-IT" sz="2000" i="1" dirty="0">
              <a:solidFill>
                <a:srgbClr val="000000"/>
              </a:solidFill>
            </a:endParaRPr>
          </a:p>
          <a:p>
            <a:pPr marL="442913" indent="-442913" eaLnBrk="1" hangingPunct="1">
              <a:lnSpc>
                <a:spcPct val="150000"/>
              </a:lnSpc>
              <a:buFontTx/>
              <a:buAutoNum type="arabicPeriod"/>
              <a:defRPr/>
            </a:pPr>
            <a:r>
              <a:rPr lang="it-IT" altLang="it-IT" sz="2000" i="1" dirty="0" smtClean="0">
                <a:solidFill>
                  <a:srgbClr val="000000"/>
                </a:solidFill>
              </a:rPr>
              <a:t>Condizioni </a:t>
            </a:r>
            <a:r>
              <a:rPr lang="it-IT" altLang="it-IT" sz="2000" i="1" dirty="0">
                <a:solidFill>
                  <a:srgbClr val="000000"/>
                </a:solidFill>
              </a:rPr>
              <a:t>per il riconoscimento del diritto </a:t>
            </a:r>
            <a:r>
              <a:rPr lang="it-IT" altLang="it-IT" sz="2000" i="1" dirty="0" smtClean="0">
                <a:solidFill>
                  <a:srgbClr val="000000"/>
                </a:solidFill>
              </a:rPr>
              <a:t>all’incentivo: </a:t>
            </a:r>
            <a:r>
              <a:rPr lang="it-IT" altLang="it-IT" sz="2000" i="1" dirty="0">
                <a:solidFill>
                  <a:srgbClr val="000000"/>
                </a:solidFill>
              </a:rPr>
              <a:t>c</a:t>
            </a:r>
            <a:r>
              <a:rPr lang="it-IT" altLang="it-IT" sz="2000" i="1" dirty="0" smtClean="0">
                <a:solidFill>
                  <a:srgbClr val="000000"/>
                </a:solidFill>
              </a:rPr>
              <a:t>asi particolari</a:t>
            </a:r>
          </a:p>
          <a:p>
            <a:pPr marL="442913" indent="-442913" eaLnBrk="1" hangingPunct="1">
              <a:lnSpc>
                <a:spcPct val="150000"/>
              </a:lnSpc>
              <a:buFontTx/>
              <a:buAutoNum type="arabicPeriod"/>
              <a:defRPr/>
            </a:pPr>
            <a:r>
              <a:rPr lang="it-IT" altLang="it-IT" sz="2000" i="1" dirty="0">
                <a:solidFill>
                  <a:srgbClr val="000000"/>
                </a:solidFill>
              </a:rPr>
              <a:t>Condizioni per il riconoscimento del diritto all’incentivo: </a:t>
            </a:r>
            <a:r>
              <a:rPr lang="it-IT" altLang="it-IT" sz="2000" i="1" dirty="0"/>
              <a:t>r</a:t>
            </a:r>
            <a:r>
              <a:rPr lang="it-IT" sz="2000" i="1" dirty="0"/>
              <a:t>evoca del beneficio </a:t>
            </a:r>
            <a:endParaRPr lang="it-IT" altLang="it-IT" sz="2000" i="1" dirty="0">
              <a:solidFill>
                <a:srgbClr val="000000"/>
              </a:solidFill>
            </a:endParaRPr>
          </a:p>
        </p:txBody>
      </p:sp>
    </p:spTree>
    <p:extLst>
      <p:ext uri="{BB962C8B-B14F-4D97-AF65-F5344CB8AC3E}">
        <p14:creationId xmlns:p14="http://schemas.microsoft.com/office/powerpoint/2010/main" val="31586372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z="2800" dirty="0">
                <a:solidFill>
                  <a:srgbClr val="000000"/>
                </a:solidFill>
              </a:rPr>
              <a:t>Condizioni per il diritto </a:t>
            </a:r>
            <a:r>
              <a:rPr lang="it-IT" sz="2800" dirty="0" smtClean="0">
                <a:solidFill>
                  <a:srgbClr val="000000"/>
                </a:solidFill>
              </a:rPr>
              <a:t>all’esonero contributivo </a:t>
            </a:r>
            <a:endParaRPr lang="it-IT" sz="2800" dirty="0"/>
          </a:p>
        </p:txBody>
      </p:sp>
      <p:grpSp>
        <p:nvGrpSpPr>
          <p:cNvPr id="19" name="Group 18"/>
          <p:cNvGrpSpPr/>
          <p:nvPr/>
        </p:nvGrpSpPr>
        <p:grpSpPr>
          <a:xfrm>
            <a:off x="3822132" y="4049892"/>
            <a:ext cx="4481044" cy="1290144"/>
            <a:chOff x="3938486" y="4049892"/>
            <a:chExt cx="4481044" cy="1290144"/>
          </a:xfrm>
        </p:grpSpPr>
        <p:sp>
          <p:nvSpPr>
            <p:cNvPr id="8" name="Rectangle 7"/>
            <p:cNvSpPr/>
            <p:nvPr/>
          </p:nvSpPr>
          <p:spPr>
            <a:xfrm>
              <a:off x="4329487" y="4049892"/>
              <a:ext cx="4090043" cy="1290144"/>
            </a:xfrm>
            <a:prstGeom prst="rect">
              <a:avLst/>
            </a:prstGeom>
            <a:noFill/>
            <a:ln w="28575">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lIns="540000" tIns="36000" rIns="72000" bIns="36000" rtlCol="0" anchor="ctr" anchorCtr="0"/>
            <a:lstStyle/>
            <a:p>
              <a:r>
                <a:rPr lang="it-IT" sz="1600" dirty="0" smtClean="0">
                  <a:solidFill>
                    <a:schemeClr val="tx1"/>
                  </a:solidFill>
                </a:rPr>
                <a:t>Rispetto </a:t>
              </a:r>
              <a:r>
                <a:rPr lang="it-IT" sz="1600" dirty="0">
                  <a:solidFill>
                    <a:schemeClr val="tx1"/>
                  </a:solidFill>
                </a:rPr>
                <a:t>delle specifiche condizioni previste dalla </a:t>
              </a:r>
              <a:r>
                <a:rPr lang="it-IT" sz="1600" b="1" dirty="0" smtClean="0">
                  <a:solidFill>
                    <a:schemeClr val="tx1"/>
                  </a:solidFill>
                </a:rPr>
                <a:t>legge n. </a:t>
              </a:r>
              <a:r>
                <a:rPr lang="it-IT" sz="1600" b="1" dirty="0">
                  <a:solidFill>
                    <a:schemeClr val="tx1"/>
                  </a:solidFill>
                </a:rPr>
                <a:t>205/2017</a:t>
              </a:r>
            </a:p>
          </p:txBody>
        </p:sp>
        <p:sp>
          <p:nvSpPr>
            <p:cNvPr id="7" name="Rectangle 6"/>
            <p:cNvSpPr/>
            <p:nvPr/>
          </p:nvSpPr>
          <p:spPr>
            <a:xfrm>
              <a:off x="3938486" y="4287453"/>
              <a:ext cx="782002" cy="815022"/>
            </a:xfrm>
            <a:prstGeom prst="rect">
              <a:avLst/>
            </a:prstGeom>
            <a:solidFill>
              <a:schemeClr val="tx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0" rIns="0" bIns="36000" rtlCol="0" anchor="ctr" anchorCtr="0"/>
            <a:lstStyle/>
            <a:p>
              <a:r>
                <a:rPr lang="it-IT" sz="6600" dirty="0" smtClean="0">
                  <a:ln w="0"/>
                  <a:solidFill>
                    <a:schemeClr val="tx2">
                      <a:lumMod val="65000"/>
                    </a:schemeClr>
                  </a:solidFill>
                  <a:effectLst>
                    <a:outerShdw blurRad="38100" dist="38100" dir="2700000" algn="tl">
                      <a:srgbClr val="000000">
                        <a:alpha val="43137"/>
                      </a:srgbClr>
                    </a:outerShdw>
                  </a:effectLst>
                </a:rPr>
                <a:t>3</a:t>
              </a:r>
              <a:endParaRPr lang="it-IT" sz="6600" dirty="0">
                <a:ln w="0"/>
                <a:solidFill>
                  <a:schemeClr val="tx2">
                    <a:lumMod val="65000"/>
                  </a:schemeClr>
                </a:solidFill>
                <a:effectLst>
                  <a:outerShdw blurRad="38100" dist="38100" dir="2700000" algn="tl">
                    <a:srgbClr val="000000">
                      <a:alpha val="43137"/>
                    </a:srgbClr>
                  </a:outerShdw>
                </a:effectLst>
              </a:endParaRPr>
            </a:p>
          </p:txBody>
        </p:sp>
      </p:grpSp>
      <p:grpSp>
        <p:nvGrpSpPr>
          <p:cNvPr id="21" name="Group 20"/>
          <p:cNvGrpSpPr/>
          <p:nvPr/>
        </p:nvGrpSpPr>
        <p:grpSpPr>
          <a:xfrm>
            <a:off x="6734315" y="2306719"/>
            <a:ext cx="4476787" cy="1290144"/>
            <a:chOff x="6734315" y="2306719"/>
            <a:chExt cx="4476787" cy="1290144"/>
          </a:xfrm>
        </p:grpSpPr>
        <p:sp>
          <p:nvSpPr>
            <p:cNvPr id="11" name="Rectangle 10"/>
            <p:cNvSpPr/>
            <p:nvPr/>
          </p:nvSpPr>
          <p:spPr>
            <a:xfrm>
              <a:off x="7121059" y="2306719"/>
              <a:ext cx="4090043" cy="1290144"/>
            </a:xfrm>
            <a:prstGeom prst="rect">
              <a:avLst/>
            </a:prstGeom>
            <a:noFill/>
            <a:ln w="28575">
              <a:solidFill>
                <a:srgbClr val="7F7F7F"/>
              </a:solidFill>
            </a:ln>
          </p:spPr>
          <p:style>
            <a:lnRef idx="2">
              <a:schemeClr val="accent1">
                <a:shade val="50000"/>
              </a:schemeClr>
            </a:lnRef>
            <a:fillRef idx="1">
              <a:schemeClr val="accent1"/>
            </a:fillRef>
            <a:effectRef idx="0">
              <a:schemeClr val="accent1"/>
            </a:effectRef>
            <a:fontRef idx="minor">
              <a:schemeClr val="lt1"/>
            </a:fontRef>
          </p:style>
          <p:txBody>
            <a:bodyPr lIns="540000" tIns="36000" rIns="72000" bIns="36000" rtlCol="0" anchor="ctr" anchorCtr="0"/>
            <a:lstStyle/>
            <a:p>
              <a:r>
                <a:rPr lang="it-IT" sz="1600" dirty="0" smtClean="0">
                  <a:solidFill>
                    <a:schemeClr val="tx1"/>
                  </a:solidFill>
                </a:rPr>
                <a:t>Rispetto delle norme fondamentali in materia di condizioni di lavoro e di assicurazione sociale obbligatoria </a:t>
              </a:r>
              <a:r>
                <a:rPr lang="it-IT" sz="1600" b="1" dirty="0" smtClean="0">
                  <a:solidFill>
                    <a:schemeClr val="tx1"/>
                  </a:solidFill>
                </a:rPr>
                <a:t>(</a:t>
              </a:r>
              <a:r>
                <a:rPr lang="it-IT" sz="1600" b="1" dirty="0" smtClean="0">
                  <a:solidFill>
                    <a:schemeClr val="tx1"/>
                  </a:solidFill>
                  <a:latin typeface="Verdana" panose="020B0604030504040204" pitchFamily="34" charset="0"/>
                </a:rPr>
                <a:t>legge </a:t>
              </a:r>
              <a:r>
                <a:rPr lang="it-IT" sz="1600" b="1" dirty="0">
                  <a:solidFill>
                    <a:schemeClr val="tx1"/>
                  </a:solidFill>
                  <a:latin typeface="Verdana" panose="020B0604030504040204" pitchFamily="34" charset="0"/>
                </a:rPr>
                <a:t>n. 296/2006</a:t>
              </a:r>
              <a:r>
                <a:rPr lang="it-IT" sz="1600" b="1" dirty="0" smtClean="0">
                  <a:solidFill>
                    <a:schemeClr val="tx1"/>
                  </a:solidFill>
                  <a:latin typeface="Verdana" panose="020B0604030504040204" pitchFamily="34" charset="0"/>
                </a:rPr>
                <a:t>)</a:t>
              </a:r>
              <a:endParaRPr lang="it-IT" sz="1600" dirty="0">
                <a:solidFill>
                  <a:schemeClr val="tx1"/>
                </a:solidFill>
              </a:endParaRPr>
            </a:p>
          </p:txBody>
        </p:sp>
        <p:sp>
          <p:nvSpPr>
            <p:cNvPr id="6" name="Rectangle 5"/>
            <p:cNvSpPr/>
            <p:nvPr/>
          </p:nvSpPr>
          <p:spPr>
            <a:xfrm>
              <a:off x="6734315" y="2544280"/>
              <a:ext cx="782002" cy="815022"/>
            </a:xfrm>
            <a:prstGeom prst="rect">
              <a:avLst/>
            </a:prstGeom>
            <a:solidFill>
              <a:schemeClr val="tx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0" rIns="0" bIns="36000" rtlCol="0" anchor="ctr" anchorCtr="0"/>
            <a:lstStyle/>
            <a:p>
              <a:r>
                <a:rPr lang="it-IT" sz="6600" dirty="0">
                  <a:ln w="0"/>
                  <a:solidFill>
                    <a:schemeClr val="tx2">
                      <a:lumMod val="50000"/>
                    </a:schemeClr>
                  </a:solidFill>
                  <a:effectLst>
                    <a:outerShdw blurRad="38100" dist="38100" dir="2700000" algn="tl">
                      <a:srgbClr val="000000">
                        <a:alpha val="43137"/>
                      </a:srgbClr>
                    </a:outerShdw>
                  </a:effectLst>
                </a:rPr>
                <a:t>2</a:t>
              </a:r>
            </a:p>
          </p:txBody>
        </p:sp>
      </p:grpSp>
      <p:grpSp>
        <p:nvGrpSpPr>
          <p:cNvPr id="20" name="Group 19"/>
          <p:cNvGrpSpPr/>
          <p:nvPr/>
        </p:nvGrpSpPr>
        <p:grpSpPr>
          <a:xfrm>
            <a:off x="930098" y="2306719"/>
            <a:ext cx="4460896" cy="1290144"/>
            <a:chOff x="930098" y="2306719"/>
            <a:chExt cx="4460896" cy="1290144"/>
          </a:xfrm>
        </p:grpSpPr>
        <p:sp>
          <p:nvSpPr>
            <p:cNvPr id="12" name="Rectangle 11"/>
            <p:cNvSpPr/>
            <p:nvPr/>
          </p:nvSpPr>
          <p:spPr>
            <a:xfrm>
              <a:off x="1300951" y="2306719"/>
              <a:ext cx="4090043" cy="1290144"/>
            </a:xfrm>
            <a:prstGeom prst="rect">
              <a:avLst/>
            </a:prstGeom>
            <a:noFill/>
            <a:ln w="28575">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lIns="540000" tIns="36000" rIns="72000" bIns="36000" rtlCol="0" anchor="ctr" anchorCtr="0"/>
            <a:lstStyle/>
            <a:p>
              <a:r>
                <a:rPr lang="it-IT" sz="1600" dirty="0">
                  <a:solidFill>
                    <a:schemeClr val="tx1"/>
                  </a:solidFill>
                </a:rPr>
                <a:t>R</a:t>
              </a:r>
              <a:r>
                <a:rPr lang="it-IT" sz="1600" dirty="0" smtClean="0">
                  <a:solidFill>
                    <a:schemeClr val="tx1"/>
                  </a:solidFill>
                </a:rPr>
                <a:t>ispetto </a:t>
              </a:r>
              <a:r>
                <a:rPr lang="it-IT" sz="1600" dirty="0">
                  <a:solidFill>
                    <a:schemeClr val="tx1"/>
                  </a:solidFill>
                </a:rPr>
                <a:t>dei principi generali in materia di incentivi all’occupazione </a:t>
              </a:r>
              <a:r>
                <a:rPr lang="it-IT" sz="1600" b="1" dirty="0" smtClean="0">
                  <a:solidFill>
                    <a:schemeClr val="tx1"/>
                  </a:solidFill>
                </a:rPr>
                <a:t>(</a:t>
              </a:r>
              <a:r>
                <a:rPr lang="es-ES" sz="1600" b="1" dirty="0" smtClean="0">
                  <a:solidFill>
                    <a:schemeClr val="tx1"/>
                  </a:solidFill>
                </a:rPr>
                <a:t>D. </a:t>
              </a:r>
              <a:r>
                <a:rPr lang="es-ES" sz="1600" b="1" dirty="0" err="1" smtClean="0">
                  <a:solidFill>
                    <a:schemeClr val="tx1"/>
                  </a:solidFill>
                </a:rPr>
                <a:t>Lgs</a:t>
              </a:r>
              <a:r>
                <a:rPr lang="es-ES" sz="1600" b="1" dirty="0">
                  <a:solidFill>
                    <a:schemeClr val="tx1"/>
                  </a:solidFill>
                </a:rPr>
                <a:t>. n. 150 del 2015</a:t>
              </a:r>
              <a:r>
                <a:rPr lang="es-ES" sz="1600" b="1" dirty="0" smtClean="0">
                  <a:solidFill>
                    <a:schemeClr val="tx1"/>
                  </a:solidFill>
                </a:rPr>
                <a:t>)</a:t>
              </a:r>
              <a:endParaRPr lang="it-IT" sz="1600" b="1" dirty="0">
                <a:solidFill>
                  <a:schemeClr val="tx1"/>
                </a:solidFill>
              </a:endParaRPr>
            </a:p>
          </p:txBody>
        </p:sp>
        <p:sp>
          <p:nvSpPr>
            <p:cNvPr id="5" name="Rectangle 4"/>
            <p:cNvSpPr/>
            <p:nvPr/>
          </p:nvSpPr>
          <p:spPr>
            <a:xfrm>
              <a:off x="930098" y="2544280"/>
              <a:ext cx="782002" cy="815022"/>
            </a:xfrm>
            <a:prstGeom prst="rect">
              <a:avLst/>
            </a:prstGeom>
            <a:solidFill>
              <a:schemeClr val="tx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0" rIns="0" bIns="36000" rtlCol="0" anchor="ctr" anchorCtr="0"/>
            <a:lstStyle/>
            <a:p>
              <a:r>
                <a:rPr lang="it-IT" sz="6600" dirty="0" smtClean="0">
                  <a:ln w="0"/>
                  <a:solidFill>
                    <a:srgbClr val="4F81BD"/>
                  </a:solidFill>
                  <a:effectLst>
                    <a:outerShdw blurRad="38100" dist="38100" dir="2700000" algn="tl">
                      <a:srgbClr val="000000">
                        <a:alpha val="43137"/>
                      </a:srgbClr>
                    </a:outerShdw>
                  </a:effectLst>
                </a:rPr>
                <a:t>1</a:t>
              </a:r>
              <a:endParaRPr lang="it-IT" sz="6600" dirty="0">
                <a:ln w="0"/>
                <a:solidFill>
                  <a:srgbClr val="4F81BD"/>
                </a:solidFill>
                <a:effectLst>
                  <a:outerShdw blurRad="38100" dist="38100" dir="2700000" algn="tl">
                    <a:srgbClr val="000000">
                      <a:alpha val="43137"/>
                    </a:srgbClr>
                  </a:outerShdw>
                </a:effectLst>
              </a:endParaRPr>
            </a:p>
          </p:txBody>
        </p:sp>
      </p:grpSp>
      <p:sp>
        <p:nvSpPr>
          <p:cNvPr id="13" name="Rectangle 12"/>
          <p:cNvSpPr/>
          <p:nvPr/>
        </p:nvSpPr>
        <p:spPr>
          <a:xfrm>
            <a:off x="626110" y="1432199"/>
            <a:ext cx="10978515" cy="36000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it-IT" sz="1600" dirty="0" smtClean="0">
                <a:solidFill>
                  <a:schemeClr val="tx1"/>
                </a:solidFill>
              </a:rPr>
              <a:t>Il diritto alla legittima fruizione dell’esonero è subordinato al rispetto delle seguenti </a:t>
            </a:r>
            <a:r>
              <a:rPr lang="it-IT" sz="1600" b="1" dirty="0" smtClean="0">
                <a:solidFill>
                  <a:schemeClr val="tx1"/>
                </a:solidFill>
              </a:rPr>
              <a:t>condizioni: </a:t>
            </a:r>
          </a:p>
        </p:txBody>
      </p:sp>
      <p:sp>
        <p:nvSpPr>
          <p:cNvPr id="26" name="Rectangle 25"/>
          <p:cNvSpPr/>
          <p:nvPr/>
        </p:nvSpPr>
        <p:spPr>
          <a:xfrm>
            <a:off x="10297801" y="603683"/>
            <a:ext cx="1261222" cy="355107"/>
          </a:xfrm>
          <a:prstGeom prst="rect">
            <a:avLst/>
          </a:prstGeom>
        </p:spPr>
        <p:txBody>
          <a:bodyPr/>
          <a:lstStyle/>
          <a:p>
            <a:pPr algn="ctr" defTabSz="914239">
              <a:lnSpc>
                <a:spcPct val="85000"/>
              </a:lnSpc>
              <a:spcBef>
                <a:spcPct val="0"/>
              </a:spcBef>
            </a:pPr>
            <a:r>
              <a:rPr lang="it-IT" sz="2400" b="1" i="1" dirty="0">
                <a:solidFill>
                  <a:srgbClr val="000000"/>
                </a:solidFill>
                <a:latin typeface="Verdana" panose="020B0604030504040204" pitchFamily="34" charset="0"/>
                <a:ea typeface="Verdana" panose="020B0604030504040204" pitchFamily="34" charset="0"/>
                <a:cs typeface="Verdana" panose="020B0604030504040204" pitchFamily="34" charset="0"/>
              </a:rPr>
              <a:t>(</a:t>
            </a:r>
            <a:r>
              <a:rPr lang="it-IT" sz="2400" b="1" i="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1/5)</a:t>
            </a:r>
            <a:endParaRPr lang="it-IT" sz="2400" b="1" i="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0410882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p:cNvCxnSpPr/>
          <p:nvPr/>
        </p:nvCxnSpPr>
        <p:spPr>
          <a:xfrm flipH="1">
            <a:off x="1018030" y="2399577"/>
            <a:ext cx="1" cy="2304000"/>
          </a:xfrm>
          <a:prstGeom prst="line">
            <a:avLst/>
          </a:prstGeom>
          <a:ln w="38100">
            <a:solidFill>
              <a:srgbClr val="6591C5"/>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it-IT" sz="2800" dirty="0" smtClean="0">
                <a:solidFill>
                  <a:srgbClr val="000000"/>
                </a:solidFill>
              </a:rPr>
              <a:t>Condizioni </a:t>
            </a:r>
            <a:r>
              <a:rPr lang="it-IT" sz="2800" dirty="0">
                <a:solidFill>
                  <a:srgbClr val="000000"/>
                </a:solidFill>
              </a:rPr>
              <a:t>per il diritto all’esonero </a:t>
            </a:r>
            <a:r>
              <a:rPr lang="it-IT" sz="2800" dirty="0" smtClean="0">
                <a:solidFill>
                  <a:srgbClr val="000000"/>
                </a:solidFill>
              </a:rPr>
              <a:t>contributivo </a:t>
            </a:r>
            <a:endParaRPr lang="it-IT" sz="2800" dirty="0">
              <a:solidFill>
                <a:srgbClr val="000000"/>
              </a:solidFill>
            </a:endParaRPr>
          </a:p>
        </p:txBody>
      </p:sp>
      <p:sp>
        <p:nvSpPr>
          <p:cNvPr id="12" name="Rectangle 1"/>
          <p:cNvSpPr>
            <a:spLocks noChangeArrowheads="1"/>
          </p:cNvSpPr>
          <p:nvPr/>
        </p:nvSpPr>
        <p:spPr bwMode="auto">
          <a:xfrm>
            <a:off x="1529155" y="5246440"/>
            <a:ext cx="10075470" cy="954107"/>
          </a:xfrm>
          <a:prstGeom prst="rect">
            <a:avLst/>
          </a:prstGeom>
          <a:noFill/>
          <a:ln>
            <a:noFill/>
          </a:ln>
          <a:effectLst/>
        </p:spPr>
        <p:txBody>
          <a:bodyPr vert="horz" wrap="square" lIns="91440" tIns="45720" rIns="91440" bIns="45720" numCol="1" anchor="ctr" anchorCtr="0" compatLnSpc="1">
            <a:prstTxWarp prst="textNoShape">
              <a:avLst/>
            </a:prstTxWarp>
            <a:spAutoFit/>
          </a:bodyPr>
          <a:lstStyle/>
          <a:p>
            <a:pPr lvl="0" algn="just" eaLnBrk="0" fontAlgn="base" hangingPunct="0">
              <a:spcBef>
                <a:spcPct val="0"/>
              </a:spcBef>
              <a:spcAft>
                <a:spcPct val="0"/>
              </a:spcAft>
            </a:pPr>
            <a:r>
              <a:rPr kumimoji="0" lang="it-IT" altLang="it-IT"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L’inoltro tardivo </a:t>
            </a:r>
            <a:r>
              <a:rPr kumimoji="0" lang="it-IT" altLang="it-IT" sz="1400" b="0"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delle comunicazioni telematiche obbligatorie inerenti l’instaurazione e la modifica di un rapporto di lavoro o di somministrazione produce la </a:t>
            </a:r>
            <a:r>
              <a:rPr kumimoji="0" lang="it-IT" altLang="it-IT"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perdita</a:t>
            </a:r>
            <a:r>
              <a:rPr kumimoji="0" lang="it-IT" altLang="it-IT" sz="1400" b="0"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 di quella parte dell’</a:t>
            </a:r>
            <a:r>
              <a:rPr kumimoji="0" lang="it-IT" altLang="it-IT"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incentivo</a:t>
            </a:r>
            <a:r>
              <a:rPr kumimoji="0" lang="it-IT" altLang="it-IT" sz="1400" b="0"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 relativa al periodo compreso tra la data di decorrenza del rapporto agevolato e la data della tardiva comunicazione </a:t>
            </a:r>
            <a:r>
              <a:rPr lang="it-IT" sz="1400" b="1" dirty="0"/>
              <a:t>(art. 31, comma 1, lettera </a:t>
            </a:r>
            <a:r>
              <a:rPr lang="it-IT" sz="1400" b="1" dirty="0" smtClean="0"/>
              <a:t>e, </a:t>
            </a:r>
            <a:r>
              <a:rPr lang="it-IT" sz="1400" b="1" dirty="0"/>
              <a:t>del D. </a:t>
            </a:r>
            <a:r>
              <a:rPr lang="it-IT" sz="1400" b="1" dirty="0" err="1"/>
              <a:t>Lgs</a:t>
            </a:r>
            <a:r>
              <a:rPr lang="it-IT" sz="1400" b="1" dirty="0" smtClean="0"/>
              <a:t>. </a:t>
            </a:r>
            <a:r>
              <a:rPr lang="it-IT" sz="1400" b="1" dirty="0"/>
              <a:t>n. 150 del 2015)</a:t>
            </a:r>
            <a:r>
              <a:rPr kumimoji="0" lang="it-IT" altLang="it-IT" sz="1400" b="0"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a:t>
            </a:r>
            <a:endParaRPr kumimoji="0" lang="it-IT" altLang="it-IT" sz="1400" b="0" i="0" u="none" strike="noStrike" cap="none" normalizeH="0" baseline="0" dirty="0" smtClean="0">
              <a:ln>
                <a:noFill/>
              </a:ln>
              <a:solidFill>
                <a:schemeClr val="tx1"/>
              </a:solidFill>
              <a:effectLst/>
              <a:latin typeface="Arial" panose="020B0604020202020204" pitchFamily="34" charset="0"/>
            </a:endParaRPr>
          </a:p>
        </p:txBody>
      </p:sp>
      <p:sp>
        <p:nvSpPr>
          <p:cNvPr id="14" name="Rectangle 13"/>
          <p:cNvSpPr/>
          <p:nvPr/>
        </p:nvSpPr>
        <p:spPr>
          <a:xfrm>
            <a:off x="1529155" y="2751570"/>
            <a:ext cx="10075470" cy="738664"/>
          </a:xfrm>
          <a:prstGeom prst="rect">
            <a:avLst/>
          </a:prstGeom>
        </p:spPr>
        <p:txBody>
          <a:bodyPr wrap="square">
            <a:spAutoFit/>
          </a:bodyPr>
          <a:lstStyle/>
          <a:p>
            <a:r>
              <a:rPr lang="it-IT" altLang="it-IT" sz="1400" dirty="0">
                <a:latin typeface="Verdana" panose="020B0604030504040204" pitchFamily="34" charset="0"/>
                <a:ea typeface="Calibri" panose="020F0502020204030204" pitchFamily="34" charset="0"/>
                <a:cs typeface="Times New Roman" panose="02020603050405020304" pitchFamily="18" charset="0"/>
              </a:rPr>
              <a:t>L</a:t>
            </a:r>
            <a:r>
              <a:rPr lang="it-IT" altLang="it-IT" sz="1400" dirty="0" smtClean="0">
                <a:latin typeface="Verdana" panose="020B0604030504040204" pitchFamily="34" charset="0"/>
                <a:ea typeface="Calibri" panose="020F0502020204030204" pitchFamily="34" charset="0"/>
                <a:cs typeface="Times New Roman" panose="02020603050405020304" pitchFamily="18" charset="0"/>
              </a:rPr>
              <a:t>’assunzione non deve violare il </a:t>
            </a:r>
            <a:r>
              <a:rPr lang="it-IT" altLang="it-IT" sz="1400" b="1" dirty="0" smtClean="0">
                <a:latin typeface="Verdana" panose="020B0604030504040204" pitchFamily="34" charset="0"/>
                <a:ea typeface="Calibri" panose="020F0502020204030204" pitchFamily="34" charset="0"/>
                <a:cs typeface="Times New Roman" panose="02020603050405020304" pitchFamily="18" charset="0"/>
              </a:rPr>
              <a:t>diritto di precedenza</a:t>
            </a:r>
            <a:r>
              <a:rPr lang="it-IT" altLang="it-IT" sz="1400" dirty="0" smtClean="0">
                <a:latin typeface="Verdana" panose="020B0604030504040204" pitchFamily="34" charset="0"/>
                <a:ea typeface="Calibri" panose="020F0502020204030204" pitchFamily="34" charset="0"/>
                <a:cs typeface="Times New Roman" panose="02020603050405020304" pitchFamily="18" charset="0"/>
              </a:rPr>
              <a:t>, </a:t>
            </a:r>
            <a:r>
              <a:rPr lang="it-IT" altLang="it-IT" sz="1400" dirty="0">
                <a:latin typeface="Verdana" panose="020B0604030504040204" pitchFamily="34" charset="0"/>
                <a:ea typeface="Calibri" panose="020F0502020204030204" pitchFamily="34" charset="0"/>
                <a:cs typeface="Times New Roman" panose="02020603050405020304" pitchFamily="18" charset="0"/>
              </a:rPr>
              <a:t>stabilito dalla legge o dal contratto collettivo, alla riassunzione di un altro lavoratore licenziato da un rapporto a tempo indeterminato o cessato da un rapporto a </a:t>
            </a:r>
            <a:r>
              <a:rPr lang="it-IT" altLang="it-IT" sz="1400" dirty="0" smtClean="0">
                <a:latin typeface="Verdana" panose="020B0604030504040204" pitchFamily="34" charset="0"/>
                <a:ea typeface="Calibri" panose="020F0502020204030204" pitchFamily="34" charset="0"/>
                <a:cs typeface="Times New Roman" panose="02020603050405020304" pitchFamily="18" charset="0"/>
              </a:rPr>
              <a:t>termine </a:t>
            </a:r>
            <a:r>
              <a:rPr lang="it-IT" altLang="it-IT" sz="1400" b="1" dirty="0" smtClean="0">
                <a:latin typeface="Verdana" panose="020B0604030504040204" pitchFamily="34" charset="0"/>
                <a:ea typeface="Calibri" panose="020F0502020204030204" pitchFamily="34" charset="0"/>
                <a:cs typeface="Times New Roman" panose="02020603050405020304" pitchFamily="18" charset="0"/>
              </a:rPr>
              <a:t>(</a:t>
            </a:r>
            <a:r>
              <a:rPr lang="it-IT" sz="1400" b="1" dirty="0"/>
              <a:t>art. </a:t>
            </a:r>
            <a:r>
              <a:rPr lang="it-IT" sz="1400" b="1" dirty="0" smtClean="0"/>
              <a:t>31, comma </a:t>
            </a:r>
            <a:r>
              <a:rPr lang="it-IT" sz="1400" b="1" dirty="0"/>
              <a:t>1, lettera </a:t>
            </a:r>
            <a:r>
              <a:rPr lang="it-IT" sz="1400" b="1" dirty="0" smtClean="0"/>
              <a:t>b, </a:t>
            </a:r>
            <a:r>
              <a:rPr lang="it-IT" sz="1400" b="1" dirty="0"/>
              <a:t>del </a:t>
            </a:r>
            <a:r>
              <a:rPr lang="it-IT" sz="1400" b="1" dirty="0" smtClean="0"/>
              <a:t>D. </a:t>
            </a:r>
            <a:r>
              <a:rPr lang="it-IT" sz="1400" b="1" dirty="0" err="1" smtClean="0"/>
              <a:t>Lgs</a:t>
            </a:r>
            <a:r>
              <a:rPr lang="it-IT" sz="1400" b="1" dirty="0"/>
              <a:t>. n. 150 del 2015)</a:t>
            </a:r>
            <a:r>
              <a:rPr lang="it-IT" altLang="it-IT" sz="1400" dirty="0" smtClean="0">
                <a:latin typeface="Verdana" panose="020B0604030504040204" pitchFamily="34" charset="0"/>
                <a:ea typeface="Calibri" panose="020F0502020204030204" pitchFamily="34" charset="0"/>
                <a:cs typeface="Times New Roman" panose="02020603050405020304" pitchFamily="18" charset="0"/>
              </a:rPr>
              <a:t>.</a:t>
            </a:r>
            <a:endParaRPr lang="it-IT" altLang="it-IT" sz="1400" dirty="0"/>
          </a:p>
        </p:txBody>
      </p:sp>
      <p:grpSp>
        <p:nvGrpSpPr>
          <p:cNvPr id="18" name="Group 17"/>
          <p:cNvGrpSpPr/>
          <p:nvPr/>
        </p:nvGrpSpPr>
        <p:grpSpPr>
          <a:xfrm>
            <a:off x="748030" y="2850902"/>
            <a:ext cx="540000" cy="545925"/>
            <a:chOff x="748030" y="2850902"/>
            <a:chExt cx="540000" cy="545925"/>
          </a:xfrm>
        </p:grpSpPr>
        <p:sp>
          <p:nvSpPr>
            <p:cNvPr id="21" name="Oval 20"/>
            <p:cNvSpPr/>
            <p:nvPr/>
          </p:nvSpPr>
          <p:spPr>
            <a:xfrm>
              <a:off x="748030" y="2850902"/>
              <a:ext cx="540000" cy="540000"/>
            </a:xfrm>
            <a:prstGeom prst="ellipse">
              <a:avLst/>
            </a:prstGeom>
            <a:solidFill>
              <a:schemeClr val="tx2"/>
            </a:solidFill>
            <a:ln w="19050">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pic>
          <p:nvPicPr>
            <p:cNvPr id="42" name="Picture 41"/>
            <p:cNvPicPr>
              <a:picLocks noChangeAspect="1"/>
            </p:cNvPicPr>
            <p:nvPr/>
          </p:nvPicPr>
          <p:blipFill rotWithShape="1">
            <a:blip r:embed="rId3">
              <a:clrChange>
                <a:clrFrom>
                  <a:srgbClr val="FFFFFF"/>
                </a:clrFrom>
                <a:clrTo>
                  <a:srgbClr val="FFFFFF">
                    <a:alpha val="0"/>
                  </a:srgbClr>
                </a:clrTo>
              </a:clrChange>
            </a:blip>
            <a:srcRect l="16897" t="7935" r="13613" b="4876"/>
            <a:stretch/>
          </p:blipFill>
          <p:spPr>
            <a:xfrm>
              <a:off x="843352" y="2932685"/>
              <a:ext cx="349356" cy="376435"/>
            </a:xfrm>
            <a:prstGeom prst="rect">
              <a:avLst/>
            </a:prstGeom>
          </p:spPr>
        </p:pic>
        <p:sp>
          <p:nvSpPr>
            <p:cNvPr id="15" name="TextBox 14"/>
            <p:cNvSpPr txBox="1"/>
            <p:nvPr/>
          </p:nvSpPr>
          <p:spPr>
            <a:xfrm>
              <a:off x="919675" y="3161378"/>
              <a:ext cx="196710" cy="235449"/>
            </a:xfrm>
            <a:prstGeom prst="rect">
              <a:avLst/>
            </a:prstGeom>
            <a:noFill/>
          </p:spPr>
          <p:txBody>
            <a:bodyPr wrap="square" lIns="0" tIns="0" rIns="0" bIns="0" rtlCol="0">
              <a:spAutoFit/>
            </a:bodyPr>
            <a:lstStyle/>
            <a:p>
              <a:pPr algn="ctr">
                <a:lnSpc>
                  <a:spcPct val="85000"/>
                </a:lnSpc>
                <a:spcAft>
                  <a:spcPts val="600"/>
                </a:spcAft>
                <a:buClr>
                  <a:schemeClr val="accent2"/>
                </a:buClr>
                <a:buSzPct val="70000"/>
              </a:pPr>
              <a:r>
                <a:rPr lang="it-IT" dirty="0" smtClean="0">
                  <a:solidFill>
                    <a:srgbClr val="FF0000"/>
                  </a:solidFill>
                </a:rPr>
                <a:t>x</a:t>
              </a:r>
            </a:p>
          </p:txBody>
        </p:sp>
      </p:grpSp>
      <p:pic>
        <p:nvPicPr>
          <p:cNvPr id="44" name="Picture 43"/>
          <p:cNvPicPr>
            <a:picLocks noChangeAspect="1"/>
          </p:cNvPicPr>
          <p:nvPr/>
        </p:nvPicPr>
        <p:blipFill>
          <a:blip r:embed="rId4">
            <a:clrChange>
              <a:clrFrom>
                <a:srgbClr val="FFFFFF"/>
              </a:clrFrom>
              <a:clrTo>
                <a:srgbClr val="FFFFFF">
                  <a:alpha val="0"/>
                </a:srgbClr>
              </a:clrTo>
            </a:clrChange>
          </a:blip>
          <a:stretch>
            <a:fillRect/>
          </a:stretch>
        </p:blipFill>
        <p:spPr>
          <a:xfrm>
            <a:off x="922043" y="5459281"/>
            <a:ext cx="558132" cy="558132"/>
          </a:xfrm>
          <a:prstGeom prst="rect">
            <a:avLst/>
          </a:prstGeom>
        </p:spPr>
      </p:pic>
      <p:sp>
        <p:nvSpPr>
          <p:cNvPr id="34" name="Rectangle 1"/>
          <p:cNvSpPr>
            <a:spLocks noChangeArrowheads="1"/>
          </p:cNvSpPr>
          <p:nvPr/>
        </p:nvSpPr>
        <p:spPr bwMode="auto">
          <a:xfrm>
            <a:off x="1529155" y="3886093"/>
            <a:ext cx="10075470" cy="1169551"/>
          </a:xfrm>
          <a:prstGeom prst="rect">
            <a:avLst/>
          </a:prstGeom>
          <a:noFill/>
          <a:ln>
            <a:noFill/>
          </a:ln>
          <a:effectLst/>
        </p:spPr>
        <p:txBody>
          <a:bodyPr vert="horz" wrap="square" lIns="91440" tIns="45720" rIns="91440" bIns="45720" numCol="1" anchor="ctr" anchorCtr="0" compatLnSpc="1">
            <a:prstTxWarp prst="textNoShape">
              <a:avLst/>
            </a:prstTxWarp>
            <a:spAutoFit/>
          </a:bodyPr>
          <a:lstStyle/>
          <a:p>
            <a:r>
              <a:rPr lang="it-IT" altLang="it-IT" sz="1400" dirty="0">
                <a:latin typeface="Verdana" panose="020B0604030504040204" pitchFamily="34" charset="0"/>
                <a:ea typeface="Calibri" panose="020F0502020204030204" pitchFamily="34" charset="0"/>
                <a:cs typeface="Times New Roman" panose="02020603050405020304" pitchFamily="18" charset="0"/>
              </a:rPr>
              <a:t>N</a:t>
            </a:r>
            <a:r>
              <a:rPr kumimoji="0" lang="it-IT" altLang="it-IT" sz="1400" b="0"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on devono essere in atto </a:t>
            </a:r>
            <a:r>
              <a:rPr kumimoji="0" lang="it-IT" altLang="it-IT"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sospensioni dal lavoro </a:t>
            </a:r>
            <a:r>
              <a:rPr kumimoji="0" lang="it-IT" altLang="it-IT" sz="1400" b="0"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connesse ad una </a:t>
            </a:r>
            <a:r>
              <a:rPr kumimoji="0" lang="it-IT" altLang="it-IT"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crisi o riorganizzazione aziendale</a:t>
            </a:r>
            <a:r>
              <a:rPr kumimoji="0" lang="it-IT" altLang="it-IT" sz="1400" b="0"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 salvi i casi in cui l’assunzione, la trasformazione o la somministrazione siano finalizzate all’assunzione di lavoratori inquadrati ad un livello diverso da quello posseduto dai lavoratori sospesi o da impiegare in unità produttive diverse da quelle interessate dalla sospensione </a:t>
            </a:r>
            <a:r>
              <a:rPr lang="it-IT" sz="1400" b="1" dirty="0">
                <a:latin typeface="+mj-lt"/>
              </a:rPr>
              <a:t>(art. 31, </a:t>
            </a:r>
            <a:r>
              <a:rPr lang="it-IT" sz="1400" b="1" dirty="0" smtClean="0">
                <a:latin typeface="+mj-lt"/>
              </a:rPr>
              <a:t>comma 1</a:t>
            </a:r>
            <a:r>
              <a:rPr lang="it-IT" sz="1400" b="1" dirty="0">
                <a:latin typeface="+mj-lt"/>
              </a:rPr>
              <a:t>, lettera </a:t>
            </a:r>
            <a:r>
              <a:rPr lang="it-IT" sz="1400" b="1" dirty="0" smtClean="0">
                <a:latin typeface="+mj-lt"/>
              </a:rPr>
              <a:t>c, </a:t>
            </a:r>
            <a:r>
              <a:rPr lang="it-IT" sz="1400" b="1" dirty="0">
                <a:latin typeface="+mj-lt"/>
              </a:rPr>
              <a:t>del D. </a:t>
            </a:r>
            <a:r>
              <a:rPr lang="it-IT" sz="1400" b="1" dirty="0" err="1">
                <a:latin typeface="+mj-lt"/>
              </a:rPr>
              <a:t>Lgs</a:t>
            </a:r>
            <a:r>
              <a:rPr lang="it-IT" sz="1400" b="1" dirty="0">
                <a:latin typeface="+mj-lt"/>
              </a:rPr>
              <a:t>. </a:t>
            </a:r>
            <a:r>
              <a:rPr lang="it-IT" sz="1400" b="1" dirty="0" smtClean="0">
                <a:latin typeface="+mj-lt"/>
              </a:rPr>
              <a:t>n</a:t>
            </a:r>
            <a:r>
              <a:rPr lang="it-IT" sz="1400" b="1" dirty="0">
                <a:latin typeface="+mj-lt"/>
              </a:rPr>
              <a:t>. 150 del 2015)</a:t>
            </a:r>
            <a:r>
              <a:rPr kumimoji="0" lang="it-IT" altLang="it-IT" sz="1400" i="0" u="none" strike="noStrike" cap="none" normalizeH="0" baseline="0" dirty="0" smtClean="0">
                <a:ln>
                  <a:noFill/>
                </a:ln>
                <a:solidFill>
                  <a:schemeClr val="tx1"/>
                </a:solidFill>
                <a:effectLst/>
                <a:latin typeface="+mj-lt"/>
                <a:ea typeface="Calibri" panose="020F0502020204030204" pitchFamily="34" charset="0"/>
                <a:cs typeface="Times New Roman" panose="02020603050405020304" pitchFamily="18" charset="0"/>
              </a:rPr>
              <a:t>.</a:t>
            </a:r>
            <a:endParaRPr kumimoji="0" lang="it-IT" altLang="it-IT" sz="1400" i="0" u="none" strike="noStrike" cap="none" normalizeH="0" baseline="0" dirty="0" smtClean="0">
              <a:ln>
                <a:noFill/>
              </a:ln>
              <a:solidFill>
                <a:schemeClr val="tx1"/>
              </a:solidFill>
              <a:effectLst/>
              <a:latin typeface="+mj-lt"/>
            </a:endParaRPr>
          </a:p>
        </p:txBody>
      </p:sp>
      <p:sp>
        <p:nvSpPr>
          <p:cNvPr id="20" name="Rectangle 19"/>
          <p:cNvSpPr/>
          <p:nvPr/>
        </p:nvSpPr>
        <p:spPr>
          <a:xfrm>
            <a:off x="1016103" y="1233488"/>
            <a:ext cx="6611615" cy="1078582"/>
          </a:xfrm>
          <a:prstGeom prst="rect">
            <a:avLst/>
          </a:prstGeom>
          <a:noFill/>
          <a:ln w="28575">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lIns="540000" tIns="36000" rIns="72000" bIns="36000" rtlCol="0" anchor="ctr" anchorCtr="0"/>
          <a:lstStyle/>
          <a:p>
            <a:r>
              <a:rPr lang="it-IT" sz="1600" dirty="0">
                <a:solidFill>
                  <a:schemeClr val="tx1"/>
                </a:solidFill>
              </a:rPr>
              <a:t>R</a:t>
            </a:r>
            <a:r>
              <a:rPr lang="it-IT" sz="1600" dirty="0" smtClean="0">
                <a:solidFill>
                  <a:schemeClr val="tx1"/>
                </a:solidFill>
              </a:rPr>
              <a:t>ispetto </a:t>
            </a:r>
            <a:r>
              <a:rPr lang="it-IT" sz="1600" dirty="0">
                <a:solidFill>
                  <a:schemeClr val="tx1"/>
                </a:solidFill>
              </a:rPr>
              <a:t>dei principi generali in materia di incentivi all’occupazione </a:t>
            </a:r>
            <a:r>
              <a:rPr lang="it-IT" sz="1600" b="1" dirty="0" smtClean="0">
                <a:solidFill>
                  <a:schemeClr val="tx1"/>
                </a:solidFill>
              </a:rPr>
              <a:t>(</a:t>
            </a:r>
            <a:r>
              <a:rPr lang="es-ES" sz="1600" b="1" dirty="0">
                <a:solidFill>
                  <a:schemeClr val="tx1"/>
                </a:solidFill>
              </a:rPr>
              <a:t>D. </a:t>
            </a:r>
            <a:r>
              <a:rPr lang="es-ES" sz="1600" b="1" dirty="0" err="1">
                <a:solidFill>
                  <a:schemeClr val="tx1"/>
                </a:solidFill>
              </a:rPr>
              <a:t>Lgs</a:t>
            </a:r>
            <a:r>
              <a:rPr lang="es-ES" sz="1600" b="1" dirty="0">
                <a:solidFill>
                  <a:schemeClr val="tx1"/>
                </a:solidFill>
              </a:rPr>
              <a:t>. </a:t>
            </a:r>
            <a:r>
              <a:rPr lang="es-ES" sz="1600" b="1" dirty="0" smtClean="0">
                <a:solidFill>
                  <a:schemeClr val="tx1"/>
                </a:solidFill>
              </a:rPr>
              <a:t>n</a:t>
            </a:r>
            <a:r>
              <a:rPr lang="es-ES" sz="1600" b="1" dirty="0">
                <a:solidFill>
                  <a:schemeClr val="tx1"/>
                </a:solidFill>
              </a:rPr>
              <a:t>. 150 del </a:t>
            </a:r>
            <a:r>
              <a:rPr lang="es-ES" sz="1600" b="1" dirty="0" smtClean="0">
                <a:solidFill>
                  <a:schemeClr val="tx1"/>
                </a:solidFill>
              </a:rPr>
              <a:t>2015)</a:t>
            </a:r>
            <a:endParaRPr lang="it-IT" sz="1600" b="1" dirty="0">
              <a:solidFill>
                <a:schemeClr val="tx1"/>
              </a:solidFill>
            </a:endParaRPr>
          </a:p>
        </p:txBody>
      </p:sp>
      <p:sp>
        <p:nvSpPr>
          <p:cNvPr id="22" name="Rectangle 21"/>
          <p:cNvSpPr/>
          <p:nvPr/>
        </p:nvSpPr>
        <p:spPr>
          <a:xfrm>
            <a:off x="645250" y="1365268"/>
            <a:ext cx="782002" cy="815022"/>
          </a:xfrm>
          <a:prstGeom prst="rect">
            <a:avLst/>
          </a:prstGeom>
          <a:solidFill>
            <a:schemeClr val="tx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0" rIns="0" bIns="36000" rtlCol="0" anchor="ctr" anchorCtr="0"/>
          <a:lstStyle/>
          <a:p>
            <a:r>
              <a:rPr lang="it-IT" sz="6600" dirty="0" smtClean="0">
                <a:ln w="0"/>
                <a:solidFill>
                  <a:srgbClr val="4F81BD"/>
                </a:solidFill>
                <a:effectLst>
                  <a:outerShdw blurRad="38100" dist="38100" dir="2700000" algn="tl">
                    <a:srgbClr val="000000">
                      <a:alpha val="43137"/>
                    </a:srgbClr>
                  </a:outerShdw>
                </a:effectLst>
              </a:rPr>
              <a:t>1</a:t>
            </a:r>
            <a:endParaRPr lang="it-IT" sz="6600" dirty="0">
              <a:ln w="0"/>
              <a:solidFill>
                <a:srgbClr val="4F81BD"/>
              </a:solidFill>
              <a:effectLst>
                <a:outerShdw blurRad="38100" dist="38100" dir="2700000" algn="tl">
                  <a:srgbClr val="000000">
                    <a:alpha val="43137"/>
                  </a:srgbClr>
                </a:outerShdw>
              </a:effectLst>
            </a:endParaRPr>
          </a:p>
        </p:txBody>
      </p:sp>
      <p:grpSp>
        <p:nvGrpSpPr>
          <p:cNvPr id="13" name="Group 12"/>
          <p:cNvGrpSpPr/>
          <p:nvPr/>
        </p:nvGrpSpPr>
        <p:grpSpPr>
          <a:xfrm>
            <a:off x="748030" y="4158054"/>
            <a:ext cx="540000" cy="540000"/>
            <a:chOff x="748030" y="4109429"/>
            <a:chExt cx="540000" cy="540000"/>
          </a:xfrm>
        </p:grpSpPr>
        <p:sp>
          <p:nvSpPr>
            <p:cNvPr id="45" name="Oval 44"/>
            <p:cNvSpPr/>
            <p:nvPr/>
          </p:nvSpPr>
          <p:spPr>
            <a:xfrm>
              <a:off x="748030" y="4109429"/>
              <a:ext cx="540000" cy="540000"/>
            </a:xfrm>
            <a:prstGeom prst="ellipse">
              <a:avLst/>
            </a:prstGeom>
            <a:solidFill>
              <a:schemeClr val="tx2"/>
            </a:solidFill>
            <a:ln w="19050">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pic>
          <p:nvPicPr>
            <p:cNvPr id="17" name="Picture 16"/>
            <p:cNvPicPr>
              <a:picLocks noChangeAspect="1"/>
            </p:cNvPicPr>
            <p:nvPr/>
          </p:nvPicPr>
          <p:blipFill rotWithShape="1">
            <a:blip r:embed="rId5">
              <a:clrChange>
                <a:clrFrom>
                  <a:srgbClr val="FFFFFF"/>
                </a:clrFrom>
                <a:clrTo>
                  <a:srgbClr val="FFFFFF">
                    <a:alpha val="0"/>
                  </a:srgbClr>
                </a:clrTo>
              </a:clrChange>
            </a:blip>
            <a:srcRect l="15489" t="5738" r="13952" b="8210"/>
            <a:stretch/>
          </p:blipFill>
          <p:spPr>
            <a:xfrm>
              <a:off x="844410" y="4201721"/>
              <a:ext cx="347240" cy="335892"/>
            </a:xfrm>
            <a:prstGeom prst="rect">
              <a:avLst/>
            </a:prstGeom>
          </p:spPr>
        </p:pic>
      </p:grpSp>
      <p:sp>
        <p:nvSpPr>
          <p:cNvPr id="32" name="Rectangle 31"/>
          <p:cNvSpPr/>
          <p:nvPr/>
        </p:nvSpPr>
        <p:spPr>
          <a:xfrm>
            <a:off x="10297801" y="603683"/>
            <a:ext cx="1261222" cy="355107"/>
          </a:xfrm>
          <a:prstGeom prst="rect">
            <a:avLst/>
          </a:prstGeom>
        </p:spPr>
        <p:txBody>
          <a:bodyPr/>
          <a:lstStyle/>
          <a:p>
            <a:pPr algn="ctr" defTabSz="914239">
              <a:lnSpc>
                <a:spcPct val="85000"/>
              </a:lnSpc>
              <a:spcBef>
                <a:spcPct val="0"/>
              </a:spcBef>
            </a:pPr>
            <a:r>
              <a:rPr lang="it-IT" sz="2400" b="1" i="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(2/5)</a:t>
            </a:r>
            <a:endParaRPr lang="it-IT" sz="2400" b="1" i="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5187046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Elbow Connector 12"/>
          <p:cNvCxnSpPr>
            <a:stCxn id="2" idx="2"/>
            <a:endCxn id="5" idx="1"/>
          </p:cNvCxnSpPr>
          <p:nvPr/>
        </p:nvCxnSpPr>
        <p:spPr>
          <a:xfrm rot="16200000" flipH="1">
            <a:off x="697419" y="1667159"/>
            <a:ext cx="879801" cy="789675"/>
          </a:xfrm>
          <a:prstGeom prst="bentConnector2">
            <a:avLst/>
          </a:prstGeom>
          <a:ln w="76200">
            <a:solidFill>
              <a:srgbClr val="739BCB"/>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4" name="Elbow Connector 13"/>
          <p:cNvCxnSpPr>
            <a:stCxn id="2" idx="2"/>
            <a:endCxn id="6" idx="1"/>
          </p:cNvCxnSpPr>
          <p:nvPr/>
        </p:nvCxnSpPr>
        <p:spPr>
          <a:xfrm rot="16200000" flipH="1">
            <a:off x="-80657" y="2445235"/>
            <a:ext cx="2435952" cy="789675"/>
          </a:xfrm>
          <a:prstGeom prst="bentConnector2">
            <a:avLst/>
          </a:prstGeom>
          <a:ln w="76200">
            <a:solidFill>
              <a:srgbClr val="739BCB"/>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5" name="Elbow Connector 14"/>
          <p:cNvCxnSpPr>
            <a:stCxn id="2" idx="2"/>
            <a:endCxn id="7" idx="1"/>
          </p:cNvCxnSpPr>
          <p:nvPr/>
        </p:nvCxnSpPr>
        <p:spPr>
          <a:xfrm rot="16200000" flipH="1">
            <a:off x="-858732" y="3223310"/>
            <a:ext cx="3992102" cy="789675"/>
          </a:xfrm>
          <a:prstGeom prst="bentConnector2">
            <a:avLst/>
          </a:prstGeom>
          <a:ln w="76200">
            <a:solidFill>
              <a:srgbClr val="739BCB"/>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335598" y="1283543"/>
            <a:ext cx="813768" cy="338554"/>
          </a:xfrm>
          <a:prstGeom prst="rect">
            <a:avLst/>
          </a:prstGeom>
          <a:solidFill>
            <a:schemeClr val="tx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sp>
        <p:nvSpPr>
          <p:cNvPr id="4" name="Title 1"/>
          <p:cNvSpPr>
            <a:spLocks noGrp="1"/>
          </p:cNvSpPr>
          <p:nvPr>
            <p:ph type="title"/>
          </p:nvPr>
        </p:nvSpPr>
        <p:spPr>
          <a:xfrm>
            <a:off x="609918" y="201600"/>
            <a:ext cx="10978515" cy="842400"/>
          </a:xfrm>
        </p:spPr>
        <p:txBody>
          <a:bodyPr/>
          <a:lstStyle/>
          <a:p>
            <a:r>
              <a:rPr lang="it-IT" sz="2800" dirty="0">
                <a:solidFill>
                  <a:srgbClr val="000000"/>
                </a:solidFill>
              </a:rPr>
              <a:t>Condizioni per il diritto all’esonero contributivo </a:t>
            </a:r>
            <a:endParaRPr lang="it-IT" sz="2800" dirty="0"/>
          </a:p>
        </p:txBody>
      </p:sp>
      <p:sp>
        <p:nvSpPr>
          <p:cNvPr id="5" name="Rectangle 4"/>
          <p:cNvSpPr/>
          <p:nvPr/>
        </p:nvSpPr>
        <p:spPr>
          <a:xfrm>
            <a:off x="1532157" y="2024844"/>
            <a:ext cx="10072468" cy="954107"/>
          </a:xfrm>
          <a:prstGeom prst="rect">
            <a:avLst/>
          </a:prstGeom>
          <a:solidFill>
            <a:schemeClr val="accent6">
              <a:lumMod val="40000"/>
              <a:lumOff val="60000"/>
            </a:schemeClr>
          </a:solidFill>
          <a:ln w="28575">
            <a:solidFill>
              <a:schemeClr val="tx2"/>
            </a:solidFill>
          </a:ln>
        </p:spPr>
        <p:txBody>
          <a:bodyPr wrap="square">
            <a:spAutoFit/>
          </a:bodyPr>
          <a:lstStyle/>
          <a:p>
            <a:pPr lvl="0" algn="just">
              <a:spcAft>
                <a:spcPts val="0"/>
              </a:spcAft>
            </a:pPr>
            <a:r>
              <a:rPr lang="it-IT" sz="1400" dirty="0" smtClean="0">
                <a:latin typeface="+mj-lt"/>
                <a:ea typeface="Calibri" panose="020F0502020204030204" pitchFamily="34" charset="0"/>
                <a:cs typeface="Times New Roman" panose="02020603050405020304" pitchFamily="18" charset="0"/>
              </a:rPr>
              <a:t>Gli </a:t>
            </a:r>
            <a:r>
              <a:rPr lang="it-IT" sz="1400" b="1" dirty="0">
                <a:latin typeface="+mj-lt"/>
                <a:ea typeface="Calibri" panose="020F0502020204030204" pitchFamily="34" charset="0"/>
                <a:cs typeface="Times New Roman" panose="02020603050405020304" pitchFamily="18" charset="0"/>
              </a:rPr>
              <a:t>incentivi all’occupazione </a:t>
            </a:r>
            <a:r>
              <a:rPr lang="it-IT" sz="1400" dirty="0">
                <a:latin typeface="+mj-lt"/>
                <a:ea typeface="Calibri" panose="020F0502020204030204" pitchFamily="34" charset="0"/>
                <a:cs typeface="Times New Roman" panose="02020603050405020304" pitchFamily="18" charset="0"/>
              </a:rPr>
              <a:t>non spettano se l’assunzione costituisce attuazione di un </a:t>
            </a:r>
            <a:r>
              <a:rPr lang="it-IT" sz="1400" b="1" dirty="0">
                <a:latin typeface="+mj-lt"/>
                <a:ea typeface="Calibri" panose="020F0502020204030204" pitchFamily="34" charset="0"/>
                <a:cs typeface="Times New Roman" panose="02020603050405020304" pitchFamily="18" charset="0"/>
              </a:rPr>
              <a:t>obbligo preesistente</a:t>
            </a:r>
            <a:r>
              <a:rPr lang="it-IT" sz="1400" dirty="0">
                <a:latin typeface="+mj-lt"/>
                <a:ea typeface="Calibri" panose="020F0502020204030204" pitchFamily="34" charset="0"/>
                <a:cs typeface="Times New Roman" panose="02020603050405020304" pitchFamily="18" charset="0"/>
              </a:rPr>
              <a:t>, stabilito da norme di legge o della contrattazione collettiva, anche nel caso in cui il lavoratore avente diritto all’assunzione viene utilizzato mediante contratto di </a:t>
            </a:r>
            <a:r>
              <a:rPr lang="it-IT" sz="1400" dirty="0" smtClean="0">
                <a:latin typeface="+mj-lt"/>
                <a:ea typeface="Calibri" panose="020F0502020204030204" pitchFamily="34" charset="0"/>
                <a:cs typeface="Times New Roman" panose="02020603050405020304" pitchFamily="18" charset="0"/>
              </a:rPr>
              <a:t>somministrazione </a:t>
            </a:r>
            <a:r>
              <a:rPr lang="it-IT" sz="1400" b="1" dirty="0" smtClean="0">
                <a:ea typeface="Calibri" panose="020F0502020204030204" pitchFamily="34" charset="0"/>
                <a:cs typeface="Times New Roman" panose="02020603050405020304" pitchFamily="18" charset="0"/>
              </a:rPr>
              <a:t>(art. </a:t>
            </a:r>
            <a:r>
              <a:rPr lang="it-IT" sz="1400" b="1" dirty="0">
                <a:ea typeface="Calibri" panose="020F0502020204030204" pitchFamily="34" charset="0"/>
                <a:cs typeface="Times New Roman" panose="02020603050405020304" pitchFamily="18" charset="0"/>
              </a:rPr>
              <a:t>31, comma 1, lettera a), del </a:t>
            </a:r>
            <a:r>
              <a:rPr lang="it-IT" sz="1400" b="1" dirty="0" smtClean="0">
                <a:ea typeface="Calibri" panose="020F0502020204030204" pitchFamily="34" charset="0"/>
                <a:cs typeface="Times New Roman" panose="02020603050405020304" pitchFamily="18" charset="0"/>
              </a:rPr>
              <a:t>D. </a:t>
            </a:r>
            <a:r>
              <a:rPr lang="it-IT" sz="1400" b="1" dirty="0" err="1" smtClean="0">
                <a:ea typeface="Calibri" panose="020F0502020204030204" pitchFamily="34" charset="0"/>
                <a:cs typeface="Times New Roman" panose="02020603050405020304" pitchFamily="18" charset="0"/>
              </a:rPr>
              <a:t>Lgs</a:t>
            </a:r>
            <a:r>
              <a:rPr lang="it-IT" sz="1400" b="1" dirty="0">
                <a:ea typeface="Calibri" panose="020F0502020204030204" pitchFamily="34" charset="0"/>
                <a:cs typeface="Times New Roman" panose="02020603050405020304" pitchFamily="18" charset="0"/>
              </a:rPr>
              <a:t>. n. </a:t>
            </a:r>
            <a:r>
              <a:rPr lang="it-IT" sz="1400" b="1" dirty="0" smtClean="0">
                <a:ea typeface="Calibri" panose="020F0502020204030204" pitchFamily="34" charset="0"/>
                <a:cs typeface="Times New Roman" panose="02020603050405020304" pitchFamily="18" charset="0"/>
              </a:rPr>
              <a:t>150/2015</a:t>
            </a:r>
            <a:r>
              <a:rPr lang="it-IT" sz="1400" b="1" dirty="0">
                <a:ea typeface="Calibri" panose="020F0502020204030204" pitchFamily="34" charset="0"/>
                <a:cs typeface="Times New Roman" panose="02020603050405020304" pitchFamily="18" charset="0"/>
              </a:rPr>
              <a:t>)</a:t>
            </a:r>
            <a:r>
              <a:rPr lang="it-IT" sz="1400" dirty="0" smtClean="0">
                <a:latin typeface="+mj-lt"/>
                <a:ea typeface="Calibri" panose="020F0502020204030204" pitchFamily="34" charset="0"/>
                <a:cs typeface="Times New Roman" panose="02020603050405020304" pitchFamily="18" charset="0"/>
              </a:rPr>
              <a:t>. </a:t>
            </a:r>
            <a:endParaRPr lang="it-IT" sz="1400" dirty="0">
              <a:latin typeface="+mj-lt"/>
              <a:ea typeface="Calibri" panose="020F0502020204030204" pitchFamily="34" charset="0"/>
              <a:cs typeface="Times New Roman" panose="02020603050405020304" pitchFamily="18" charset="0"/>
            </a:endParaRPr>
          </a:p>
        </p:txBody>
      </p:sp>
      <p:sp>
        <p:nvSpPr>
          <p:cNvPr id="6" name="Rectangle 5"/>
          <p:cNvSpPr/>
          <p:nvPr/>
        </p:nvSpPr>
        <p:spPr>
          <a:xfrm>
            <a:off x="1532157" y="3580995"/>
            <a:ext cx="10072468" cy="954107"/>
          </a:xfrm>
          <a:prstGeom prst="rect">
            <a:avLst/>
          </a:prstGeom>
          <a:solidFill>
            <a:schemeClr val="accent6">
              <a:lumMod val="40000"/>
              <a:lumOff val="60000"/>
            </a:schemeClr>
          </a:solidFill>
          <a:ln w="28575">
            <a:solidFill>
              <a:schemeClr val="tx2"/>
            </a:solidFill>
          </a:ln>
        </p:spPr>
        <p:txBody>
          <a:bodyPr wrap="square">
            <a:spAutoFit/>
          </a:bodyPr>
          <a:lstStyle/>
          <a:p>
            <a:pPr lvl="0" algn="just">
              <a:spcAft>
                <a:spcPts val="0"/>
              </a:spcAft>
            </a:pPr>
            <a:r>
              <a:rPr lang="it-IT" sz="1400" b="1" dirty="0" smtClean="0">
                <a:latin typeface="+mj-lt"/>
                <a:ea typeface="Calibri" panose="020F0502020204030204" pitchFamily="34" charset="0"/>
                <a:cs typeface="Times New Roman" panose="02020603050405020304" pitchFamily="18" charset="0"/>
              </a:rPr>
              <a:t>L’incentivo</a:t>
            </a:r>
            <a:r>
              <a:rPr lang="it-IT" sz="1400" dirty="0" smtClean="0">
                <a:latin typeface="+mj-lt"/>
                <a:ea typeface="Calibri" panose="020F0502020204030204" pitchFamily="34" charset="0"/>
                <a:cs typeface="Times New Roman" panose="02020603050405020304" pitchFamily="18" charset="0"/>
              </a:rPr>
              <a:t> </a:t>
            </a:r>
            <a:r>
              <a:rPr lang="it-IT" sz="1400" dirty="0">
                <a:latin typeface="+mj-lt"/>
                <a:ea typeface="Calibri" panose="020F0502020204030204" pitchFamily="34" charset="0"/>
                <a:cs typeface="Times New Roman" panose="02020603050405020304" pitchFamily="18" charset="0"/>
              </a:rPr>
              <a:t>non spetta qualora l’assunzione riguardi </a:t>
            </a:r>
            <a:r>
              <a:rPr lang="it-IT" sz="1400" b="1" dirty="0">
                <a:latin typeface="+mj-lt"/>
                <a:ea typeface="Calibri" panose="020F0502020204030204" pitchFamily="34" charset="0"/>
                <a:cs typeface="Times New Roman" panose="02020603050405020304" pitchFamily="18" charset="0"/>
              </a:rPr>
              <a:t>lavoratori licenziati</a:t>
            </a:r>
            <a:r>
              <a:rPr lang="it-IT" sz="1400" dirty="0">
                <a:latin typeface="+mj-lt"/>
                <a:ea typeface="Calibri" panose="020F0502020204030204" pitchFamily="34" charset="0"/>
                <a:cs typeface="Times New Roman" panose="02020603050405020304" pitchFamily="18" charset="0"/>
              </a:rPr>
              <a:t>, nei </a:t>
            </a:r>
            <a:r>
              <a:rPr lang="it-IT" sz="1400" b="1" dirty="0">
                <a:latin typeface="+mj-lt"/>
                <a:ea typeface="Calibri" panose="020F0502020204030204" pitchFamily="34" charset="0"/>
                <a:cs typeface="Times New Roman" panose="02020603050405020304" pitchFamily="18" charset="0"/>
              </a:rPr>
              <a:t>6</a:t>
            </a:r>
            <a:r>
              <a:rPr lang="it-IT" sz="1400" b="1" dirty="0" smtClean="0">
                <a:latin typeface="+mj-lt"/>
                <a:ea typeface="Calibri" panose="020F0502020204030204" pitchFamily="34" charset="0"/>
                <a:cs typeface="Times New Roman" panose="02020603050405020304" pitchFamily="18" charset="0"/>
              </a:rPr>
              <a:t> </a:t>
            </a:r>
            <a:r>
              <a:rPr lang="it-IT" sz="1400" b="1" dirty="0">
                <a:latin typeface="+mj-lt"/>
                <a:ea typeface="Calibri" panose="020F0502020204030204" pitchFamily="34" charset="0"/>
                <a:cs typeface="Times New Roman" panose="02020603050405020304" pitchFamily="18" charset="0"/>
              </a:rPr>
              <a:t>mesi precedenti</a:t>
            </a:r>
            <a:r>
              <a:rPr lang="it-IT" sz="1400" dirty="0">
                <a:latin typeface="+mj-lt"/>
                <a:ea typeface="Calibri" panose="020F0502020204030204" pitchFamily="34" charset="0"/>
                <a:cs typeface="Times New Roman" panose="02020603050405020304" pitchFamily="18" charset="0"/>
              </a:rPr>
              <a:t>, da parte di un datore di lavoro che, alla data del licenziamento, presentava elementi di relazione con il datore di lavoro che assume, sotto il profilo della sostanziale coincidenza degli assetti proprietari ovvero della sussistenza di rapporti di controllo o </a:t>
            </a:r>
            <a:r>
              <a:rPr lang="it-IT" sz="1400" dirty="0" smtClean="0">
                <a:latin typeface="+mj-lt"/>
                <a:ea typeface="Calibri" panose="020F0502020204030204" pitchFamily="34" charset="0"/>
                <a:cs typeface="Times New Roman" panose="02020603050405020304" pitchFamily="18" charset="0"/>
              </a:rPr>
              <a:t>collegamento </a:t>
            </a:r>
            <a:r>
              <a:rPr lang="it-IT" sz="1400" b="1" dirty="0" smtClean="0">
                <a:latin typeface="+mj-lt"/>
                <a:ea typeface="Calibri" panose="020F0502020204030204" pitchFamily="34" charset="0"/>
                <a:cs typeface="Times New Roman" panose="02020603050405020304" pitchFamily="18" charset="0"/>
              </a:rPr>
              <a:t>(a</a:t>
            </a:r>
            <a:r>
              <a:rPr lang="it-IT" sz="1400" b="1" dirty="0" smtClean="0">
                <a:ea typeface="Calibri" panose="020F0502020204030204" pitchFamily="34" charset="0"/>
                <a:cs typeface="Times New Roman" panose="02020603050405020304" pitchFamily="18" charset="0"/>
              </a:rPr>
              <a:t>rt. </a:t>
            </a:r>
            <a:r>
              <a:rPr lang="it-IT" sz="1400" b="1" dirty="0">
                <a:ea typeface="Calibri" panose="020F0502020204030204" pitchFamily="34" charset="0"/>
                <a:cs typeface="Times New Roman" panose="02020603050405020304" pitchFamily="18" charset="0"/>
              </a:rPr>
              <a:t>31, comma 1, lettera d), del D. </a:t>
            </a:r>
            <a:r>
              <a:rPr lang="it-IT" sz="1400" b="1" dirty="0" err="1">
                <a:ea typeface="Calibri" panose="020F0502020204030204" pitchFamily="34" charset="0"/>
                <a:cs typeface="Times New Roman" panose="02020603050405020304" pitchFamily="18" charset="0"/>
              </a:rPr>
              <a:t>Lgs</a:t>
            </a:r>
            <a:r>
              <a:rPr lang="it-IT" sz="1400" b="1" dirty="0">
                <a:ea typeface="Calibri" panose="020F0502020204030204" pitchFamily="34" charset="0"/>
                <a:cs typeface="Times New Roman" panose="02020603050405020304" pitchFamily="18" charset="0"/>
              </a:rPr>
              <a:t>. n. 150/2015)</a:t>
            </a:r>
            <a:r>
              <a:rPr lang="it-IT" sz="1400" dirty="0" smtClean="0">
                <a:ea typeface="Calibri" panose="020F0502020204030204" pitchFamily="34" charset="0"/>
                <a:cs typeface="Times New Roman" panose="02020603050405020304" pitchFamily="18" charset="0"/>
              </a:rPr>
              <a:t>.</a:t>
            </a:r>
            <a:endParaRPr lang="it-IT" sz="1400" dirty="0">
              <a:latin typeface="+mj-lt"/>
              <a:ea typeface="Calibri" panose="020F0502020204030204" pitchFamily="34" charset="0"/>
              <a:cs typeface="Times New Roman" panose="02020603050405020304" pitchFamily="18" charset="0"/>
            </a:endParaRPr>
          </a:p>
        </p:txBody>
      </p:sp>
      <p:sp>
        <p:nvSpPr>
          <p:cNvPr id="7" name="Rectangle 6"/>
          <p:cNvSpPr/>
          <p:nvPr/>
        </p:nvSpPr>
        <p:spPr>
          <a:xfrm>
            <a:off x="1532157" y="5137145"/>
            <a:ext cx="10072468" cy="954107"/>
          </a:xfrm>
          <a:prstGeom prst="rect">
            <a:avLst/>
          </a:prstGeom>
          <a:solidFill>
            <a:schemeClr val="accent6">
              <a:lumMod val="40000"/>
              <a:lumOff val="60000"/>
            </a:schemeClr>
          </a:solidFill>
          <a:ln w="28575">
            <a:solidFill>
              <a:schemeClr val="tx2"/>
            </a:solidFill>
          </a:ln>
        </p:spPr>
        <p:txBody>
          <a:bodyPr wrap="square">
            <a:spAutoFit/>
          </a:bodyPr>
          <a:lstStyle/>
          <a:p>
            <a:pPr lvl="0" algn="just">
              <a:spcAft>
                <a:spcPts val="0"/>
              </a:spcAft>
            </a:pPr>
            <a:r>
              <a:rPr lang="it-IT" sz="1400" b="1" dirty="0" smtClean="0">
                <a:latin typeface="+mj-lt"/>
                <a:ea typeface="Calibri" panose="020F0502020204030204" pitchFamily="34" charset="0"/>
                <a:cs typeface="Times New Roman" panose="02020603050405020304" pitchFamily="18" charset="0"/>
              </a:rPr>
              <a:t>Principio </a:t>
            </a:r>
            <a:r>
              <a:rPr lang="it-IT" sz="1400" b="1" dirty="0">
                <a:latin typeface="+mj-lt"/>
                <a:ea typeface="Calibri" panose="020F0502020204030204" pitchFamily="34" charset="0"/>
                <a:cs typeface="Times New Roman" panose="02020603050405020304" pitchFamily="18" charset="0"/>
              </a:rPr>
              <a:t>del cumulo delle </a:t>
            </a:r>
            <a:r>
              <a:rPr lang="it-IT" sz="1400" b="1" dirty="0" smtClean="0">
                <a:latin typeface="+mj-lt"/>
                <a:ea typeface="Calibri" panose="020F0502020204030204" pitchFamily="34" charset="0"/>
                <a:cs typeface="Times New Roman" panose="02020603050405020304" pitchFamily="18" charset="0"/>
              </a:rPr>
              <a:t>agevolazioni</a:t>
            </a:r>
            <a:r>
              <a:rPr lang="it-IT" sz="1400" dirty="0" smtClean="0">
                <a:latin typeface="+mj-lt"/>
                <a:ea typeface="Calibri" panose="020F0502020204030204" pitchFamily="34" charset="0"/>
                <a:cs typeface="Times New Roman" panose="02020603050405020304" pitchFamily="18" charset="0"/>
              </a:rPr>
              <a:t>, </a:t>
            </a:r>
            <a:r>
              <a:rPr lang="it-IT" sz="1400" dirty="0">
                <a:latin typeface="+mj-lt"/>
                <a:ea typeface="Calibri" panose="020F0502020204030204" pitchFamily="34" charset="0"/>
                <a:cs typeface="Times New Roman" panose="02020603050405020304" pitchFamily="18" charset="0"/>
              </a:rPr>
              <a:t>secondo il quale, ai fini della determinazione del diritto agli incentivi e della loro durata, si cumulano i periodi in cui il lavoratore ha prestato l’attività in favore dello stesso soggetto, a titolo di lavoro subordinato o </a:t>
            </a:r>
            <a:r>
              <a:rPr lang="it-IT" sz="1400" dirty="0" smtClean="0">
                <a:latin typeface="+mj-lt"/>
                <a:ea typeface="Calibri" panose="020F0502020204030204" pitchFamily="34" charset="0"/>
                <a:cs typeface="Times New Roman" panose="02020603050405020304" pitchFamily="18" charset="0"/>
              </a:rPr>
              <a:t>somministrato </a:t>
            </a:r>
            <a:r>
              <a:rPr lang="it-IT" sz="1400" b="1" dirty="0" smtClean="0">
                <a:latin typeface="+mj-lt"/>
                <a:ea typeface="Calibri" panose="020F0502020204030204" pitchFamily="34" charset="0"/>
                <a:cs typeface="Times New Roman" panose="02020603050405020304" pitchFamily="18" charset="0"/>
              </a:rPr>
              <a:t>(</a:t>
            </a:r>
            <a:r>
              <a:rPr lang="it-IT" sz="1400" b="1" dirty="0" smtClean="0">
                <a:ea typeface="Calibri" panose="020F0502020204030204" pitchFamily="34" charset="0"/>
                <a:cs typeface="Times New Roman" panose="02020603050405020304" pitchFamily="18" charset="0"/>
              </a:rPr>
              <a:t>art. </a:t>
            </a:r>
            <a:r>
              <a:rPr lang="it-IT" sz="1400" b="1" dirty="0">
                <a:ea typeface="Calibri" panose="020F0502020204030204" pitchFamily="34" charset="0"/>
                <a:cs typeface="Times New Roman" panose="02020603050405020304" pitchFamily="18" charset="0"/>
              </a:rPr>
              <a:t>31, comma </a:t>
            </a:r>
            <a:r>
              <a:rPr lang="it-IT" sz="1400" b="1" dirty="0" smtClean="0">
                <a:ea typeface="Calibri" panose="020F0502020204030204" pitchFamily="34" charset="0"/>
                <a:cs typeface="Times New Roman" panose="02020603050405020304" pitchFamily="18" charset="0"/>
              </a:rPr>
              <a:t>2, </a:t>
            </a:r>
            <a:r>
              <a:rPr lang="it-IT" sz="1400" b="1" dirty="0">
                <a:ea typeface="Calibri" panose="020F0502020204030204" pitchFamily="34" charset="0"/>
                <a:cs typeface="Times New Roman" panose="02020603050405020304" pitchFamily="18" charset="0"/>
              </a:rPr>
              <a:t>del </a:t>
            </a:r>
            <a:r>
              <a:rPr lang="it-IT" sz="1400" b="1" dirty="0" smtClean="0">
                <a:ea typeface="Calibri" panose="020F0502020204030204" pitchFamily="34" charset="0"/>
                <a:cs typeface="Times New Roman" panose="02020603050405020304" pitchFamily="18" charset="0"/>
              </a:rPr>
              <a:t>D. </a:t>
            </a:r>
            <a:r>
              <a:rPr lang="it-IT" sz="1400" b="1" dirty="0" err="1" smtClean="0">
                <a:ea typeface="Calibri" panose="020F0502020204030204" pitchFamily="34" charset="0"/>
                <a:cs typeface="Times New Roman" panose="02020603050405020304" pitchFamily="18" charset="0"/>
              </a:rPr>
              <a:t>Lgs</a:t>
            </a:r>
            <a:r>
              <a:rPr lang="it-IT" sz="1400" b="1" dirty="0">
                <a:ea typeface="Calibri" panose="020F0502020204030204" pitchFamily="34" charset="0"/>
                <a:cs typeface="Times New Roman" panose="02020603050405020304" pitchFamily="18" charset="0"/>
              </a:rPr>
              <a:t>. </a:t>
            </a:r>
            <a:r>
              <a:rPr lang="it-IT" sz="1400" b="1" dirty="0" smtClean="0">
                <a:ea typeface="Calibri" panose="020F0502020204030204" pitchFamily="34" charset="0"/>
                <a:cs typeface="Times New Roman" panose="02020603050405020304" pitchFamily="18" charset="0"/>
              </a:rPr>
              <a:t>n. 150/2015)</a:t>
            </a:r>
            <a:r>
              <a:rPr lang="it-IT" sz="1400" dirty="0" smtClean="0">
                <a:latin typeface="+mj-lt"/>
                <a:ea typeface="Calibri" panose="020F0502020204030204" pitchFamily="34" charset="0"/>
                <a:cs typeface="Times New Roman" panose="02020603050405020304" pitchFamily="18" charset="0"/>
              </a:rPr>
              <a:t>.</a:t>
            </a:r>
            <a:endParaRPr lang="it-IT" sz="1400" dirty="0">
              <a:effectLst/>
              <a:latin typeface="+mj-lt"/>
              <a:ea typeface="Calibri" panose="020F0502020204030204" pitchFamily="34" charset="0"/>
              <a:cs typeface="Times New Roman" panose="02020603050405020304" pitchFamily="18" charset="0"/>
            </a:endParaRPr>
          </a:p>
        </p:txBody>
      </p:sp>
      <p:sp>
        <p:nvSpPr>
          <p:cNvPr id="8" name="Rectangle 7"/>
          <p:cNvSpPr/>
          <p:nvPr/>
        </p:nvSpPr>
        <p:spPr>
          <a:xfrm>
            <a:off x="587375" y="1276213"/>
            <a:ext cx="9542145" cy="338554"/>
          </a:xfrm>
          <a:prstGeom prst="rect">
            <a:avLst/>
          </a:prstGeom>
          <a:solidFill>
            <a:srgbClr val="4F81BD"/>
          </a:solidFill>
        </p:spPr>
        <p:txBody>
          <a:bodyPr wrap="square">
            <a:spAutoFit/>
          </a:bodyPr>
          <a:lstStyle/>
          <a:p>
            <a:pPr algn="just">
              <a:spcAft>
                <a:spcPts val="0"/>
              </a:spcAft>
            </a:pPr>
            <a:r>
              <a:rPr lang="it-IT" sz="1600" dirty="0">
                <a:solidFill>
                  <a:schemeClr val="tx2"/>
                </a:solidFill>
                <a:ea typeface="Calibri" panose="020F0502020204030204" pitchFamily="34" charset="0"/>
                <a:cs typeface="Times New Roman" panose="02020603050405020304" pitchFamily="18" charset="0"/>
              </a:rPr>
              <a:t>Principi generali in materia di </a:t>
            </a:r>
            <a:r>
              <a:rPr lang="it-IT" sz="1600" b="1" dirty="0">
                <a:solidFill>
                  <a:schemeClr val="tx2"/>
                </a:solidFill>
                <a:ea typeface="Calibri" panose="020F0502020204030204" pitchFamily="34" charset="0"/>
                <a:cs typeface="Times New Roman" panose="02020603050405020304" pitchFamily="18" charset="0"/>
              </a:rPr>
              <a:t>incentivi all’occupazione </a:t>
            </a:r>
            <a:r>
              <a:rPr lang="it-IT" sz="1600" dirty="0">
                <a:solidFill>
                  <a:schemeClr val="tx2"/>
                </a:solidFill>
                <a:ea typeface="Calibri" panose="020F0502020204030204" pitchFamily="34" charset="0"/>
                <a:cs typeface="Times New Roman" panose="02020603050405020304" pitchFamily="18" charset="0"/>
              </a:rPr>
              <a:t>che </a:t>
            </a:r>
            <a:r>
              <a:rPr lang="it-IT" sz="1600" b="1" dirty="0">
                <a:solidFill>
                  <a:schemeClr val="tx2"/>
                </a:solidFill>
                <a:ea typeface="Calibri" panose="020F0502020204030204" pitchFamily="34" charset="0"/>
                <a:cs typeface="Times New Roman" panose="02020603050405020304" pitchFamily="18" charset="0"/>
              </a:rPr>
              <a:t>non trovano applicazione</a:t>
            </a:r>
            <a:r>
              <a:rPr lang="it-IT" sz="1600" dirty="0">
                <a:solidFill>
                  <a:schemeClr val="tx2"/>
                </a:solidFill>
                <a:ea typeface="Calibri" panose="020F0502020204030204" pitchFamily="34" charset="0"/>
                <a:cs typeface="Times New Roman" panose="02020603050405020304" pitchFamily="18" charset="0"/>
              </a:rPr>
              <a:t>:</a:t>
            </a:r>
          </a:p>
        </p:txBody>
      </p:sp>
      <p:sp>
        <p:nvSpPr>
          <p:cNvPr id="12" name="Rectangle 11"/>
          <p:cNvSpPr/>
          <p:nvPr/>
        </p:nvSpPr>
        <p:spPr>
          <a:xfrm>
            <a:off x="10297801" y="603683"/>
            <a:ext cx="1261222" cy="355107"/>
          </a:xfrm>
          <a:prstGeom prst="rect">
            <a:avLst/>
          </a:prstGeom>
        </p:spPr>
        <p:txBody>
          <a:bodyPr/>
          <a:lstStyle/>
          <a:p>
            <a:pPr algn="ctr" defTabSz="914239">
              <a:lnSpc>
                <a:spcPct val="85000"/>
              </a:lnSpc>
              <a:spcBef>
                <a:spcPct val="0"/>
              </a:spcBef>
            </a:pPr>
            <a:r>
              <a:rPr lang="it-IT" sz="2400" b="1" i="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a:t>
            </a:r>
            <a:r>
              <a:rPr lang="it-IT" sz="2400" b="1" i="1" dirty="0">
                <a:solidFill>
                  <a:srgbClr val="000000"/>
                </a:solidFill>
                <a:latin typeface="Verdana" panose="020B0604030504040204" pitchFamily="34" charset="0"/>
                <a:ea typeface="Verdana" panose="020B0604030504040204" pitchFamily="34" charset="0"/>
                <a:cs typeface="Verdana" panose="020B0604030504040204" pitchFamily="34" charset="0"/>
              </a:rPr>
              <a:t>3</a:t>
            </a:r>
            <a:r>
              <a:rPr lang="it-IT" sz="2400" b="1" i="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/5)</a:t>
            </a:r>
            <a:endParaRPr lang="it-IT" sz="2400" b="1" i="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6238243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 name="Straight Connector 30"/>
          <p:cNvCxnSpPr/>
          <p:nvPr/>
        </p:nvCxnSpPr>
        <p:spPr>
          <a:xfrm flipH="1">
            <a:off x="1018030" y="2399577"/>
            <a:ext cx="1" cy="3024000"/>
          </a:xfrm>
          <a:prstGeom prst="line">
            <a:avLst/>
          </a:prstGeom>
          <a:ln w="38100">
            <a:solidFill>
              <a:srgbClr val="7F7F7F"/>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it-IT" sz="2800" dirty="0" smtClean="0">
                <a:solidFill>
                  <a:srgbClr val="000000"/>
                </a:solidFill>
              </a:rPr>
              <a:t>Condizioni </a:t>
            </a:r>
            <a:r>
              <a:rPr lang="it-IT" sz="2800" dirty="0">
                <a:solidFill>
                  <a:srgbClr val="000000"/>
                </a:solidFill>
              </a:rPr>
              <a:t>per il diritto all’esonero </a:t>
            </a:r>
            <a:r>
              <a:rPr lang="it-IT" sz="2800" dirty="0" smtClean="0">
                <a:solidFill>
                  <a:srgbClr val="000000"/>
                </a:solidFill>
              </a:rPr>
              <a:t>contributivo </a:t>
            </a:r>
            <a:endParaRPr lang="it-IT" sz="2800" dirty="0">
              <a:solidFill>
                <a:srgbClr val="000000"/>
              </a:solidFill>
            </a:endParaRPr>
          </a:p>
        </p:txBody>
      </p:sp>
      <p:sp>
        <p:nvSpPr>
          <p:cNvPr id="9" name="Rectangle 8"/>
          <p:cNvSpPr/>
          <p:nvPr/>
        </p:nvSpPr>
        <p:spPr>
          <a:xfrm>
            <a:off x="1529155" y="5306267"/>
            <a:ext cx="10075470" cy="738664"/>
          </a:xfrm>
          <a:prstGeom prst="rect">
            <a:avLst/>
          </a:prstGeom>
        </p:spPr>
        <p:txBody>
          <a:bodyPr wrap="square">
            <a:spAutoFit/>
          </a:bodyPr>
          <a:lstStyle/>
          <a:p>
            <a:r>
              <a:rPr lang="it-IT" sz="1400" b="1" dirty="0" smtClean="0">
                <a:latin typeface="Verdana" panose="020B0604030504040204" pitchFamily="34" charset="0"/>
              </a:rPr>
              <a:t>Rispetto </a:t>
            </a:r>
            <a:r>
              <a:rPr lang="it-IT" sz="1400" b="1" dirty="0">
                <a:latin typeface="Verdana" panose="020B0604030504040204" pitchFamily="34" charset="0"/>
              </a:rPr>
              <a:t>degli accordi </a:t>
            </a:r>
            <a:r>
              <a:rPr lang="it-IT" sz="1400" dirty="0">
                <a:latin typeface="Verdana" panose="020B0604030504040204" pitchFamily="34" charset="0"/>
              </a:rPr>
              <a:t>e </a:t>
            </a:r>
            <a:r>
              <a:rPr lang="it-IT" sz="1400" b="1" dirty="0">
                <a:latin typeface="Verdana" panose="020B0604030504040204" pitchFamily="34" charset="0"/>
              </a:rPr>
              <a:t>contratti </a:t>
            </a:r>
            <a:r>
              <a:rPr lang="it-IT" sz="1400" b="1" dirty="0" smtClean="0">
                <a:latin typeface="Verdana" panose="020B0604030504040204" pitchFamily="34" charset="0"/>
              </a:rPr>
              <a:t>collettivi nazionali </a:t>
            </a:r>
            <a:r>
              <a:rPr lang="it-IT" sz="1400" dirty="0">
                <a:latin typeface="Verdana" panose="020B0604030504040204" pitchFamily="34" charset="0"/>
              </a:rPr>
              <a:t>nonché di quelli regionali, territoriali o aziendali, laddove sottoscritti </a:t>
            </a:r>
            <a:r>
              <a:rPr lang="it-IT" sz="1400" dirty="0" smtClean="0">
                <a:latin typeface="Verdana" panose="020B0604030504040204" pitchFamily="34" charset="0"/>
              </a:rPr>
              <a:t>dalle organizzazioni </a:t>
            </a:r>
            <a:r>
              <a:rPr lang="it-IT" sz="1400" dirty="0">
                <a:latin typeface="Verdana" panose="020B0604030504040204" pitchFamily="34" charset="0"/>
              </a:rPr>
              <a:t>sindacali dei datori di lavoro e dei lavoratori </a:t>
            </a:r>
            <a:r>
              <a:rPr lang="it-IT" sz="1400" dirty="0" smtClean="0">
                <a:latin typeface="Verdana" panose="020B0604030504040204" pitchFamily="34" charset="0"/>
              </a:rPr>
              <a:t>comparativamente più rappresentative </a:t>
            </a:r>
            <a:r>
              <a:rPr lang="it-IT" sz="1400" dirty="0">
                <a:latin typeface="Verdana" panose="020B0604030504040204" pitchFamily="34" charset="0"/>
              </a:rPr>
              <a:t>sul piano </a:t>
            </a:r>
            <a:r>
              <a:rPr lang="it-IT" sz="1400" dirty="0" smtClean="0">
                <a:latin typeface="Verdana" panose="020B0604030504040204" pitchFamily="34" charset="0"/>
              </a:rPr>
              <a:t>nazionale </a:t>
            </a:r>
            <a:r>
              <a:rPr lang="it-IT" sz="1400" b="1" dirty="0">
                <a:latin typeface="Verdana" panose="020B0604030504040204" pitchFamily="34" charset="0"/>
              </a:rPr>
              <a:t>(art. 1, comma 1175, della legge n. 296/2006</a:t>
            </a:r>
            <a:r>
              <a:rPr lang="it-IT" sz="1400" b="1" dirty="0" smtClean="0">
                <a:latin typeface="Verdana" panose="020B0604030504040204" pitchFamily="34" charset="0"/>
              </a:rPr>
              <a:t>)</a:t>
            </a:r>
            <a:r>
              <a:rPr lang="it-IT" sz="1400" dirty="0" smtClean="0">
                <a:latin typeface="Verdana" panose="020B0604030504040204" pitchFamily="34" charset="0"/>
              </a:rPr>
              <a:t>.</a:t>
            </a:r>
            <a:endParaRPr lang="it-IT" sz="1400" dirty="0"/>
          </a:p>
        </p:txBody>
      </p:sp>
      <p:sp>
        <p:nvSpPr>
          <p:cNvPr id="13" name="Rectangle 12"/>
          <p:cNvSpPr/>
          <p:nvPr/>
        </p:nvSpPr>
        <p:spPr>
          <a:xfrm>
            <a:off x="1529155" y="4152519"/>
            <a:ext cx="10075470" cy="523220"/>
          </a:xfrm>
          <a:prstGeom prst="rect">
            <a:avLst/>
          </a:prstGeom>
        </p:spPr>
        <p:txBody>
          <a:bodyPr wrap="square">
            <a:spAutoFit/>
          </a:bodyPr>
          <a:lstStyle/>
          <a:p>
            <a:r>
              <a:rPr lang="it-IT" sz="1400" b="1" dirty="0">
                <a:latin typeface="Verdana" panose="020B0604030504040204" pitchFamily="34" charset="0"/>
              </a:rPr>
              <a:t>A</a:t>
            </a:r>
            <a:r>
              <a:rPr lang="it-IT" sz="1400" b="1" dirty="0" smtClean="0">
                <a:latin typeface="Verdana" panose="020B0604030504040204" pitchFamily="34" charset="0"/>
              </a:rPr>
              <a:t>ssenza </a:t>
            </a:r>
            <a:r>
              <a:rPr lang="it-IT" sz="1400" b="1" dirty="0">
                <a:latin typeface="Verdana" panose="020B0604030504040204" pitchFamily="34" charset="0"/>
              </a:rPr>
              <a:t>di violazioni </a:t>
            </a:r>
            <a:r>
              <a:rPr lang="it-IT" sz="1400" dirty="0">
                <a:latin typeface="Verdana" panose="020B0604030504040204" pitchFamily="34" charset="0"/>
              </a:rPr>
              <a:t>delle norme fondamentali a tutela delle condizioni di </a:t>
            </a:r>
            <a:r>
              <a:rPr lang="it-IT" sz="1400" dirty="0" smtClean="0">
                <a:latin typeface="Verdana" panose="020B0604030504040204" pitchFamily="34" charset="0"/>
              </a:rPr>
              <a:t>lavoro </a:t>
            </a:r>
            <a:r>
              <a:rPr lang="it-IT" sz="1400" b="1" dirty="0">
                <a:latin typeface="Verdana" panose="020B0604030504040204" pitchFamily="34" charset="0"/>
              </a:rPr>
              <a:t>(art. 1, comma </a:t>
            </a:r>
            <a:r>
              <a:rPr lang="it-IT" sz="1400" b="1" dirty="0" smtClean="0">
                <a:latin typeface="Verdana" panose="020B0604030504040204" pitchFamily="34" charset="0"/>
              </a:rPr>
              <a:t>1176, </a:t>
            </a:r>
            <a:r>
              <a:rPr lang="it-IT" sz="1400" b="1" dirty="0">
                <a:latin typeface="Verdana" panose="020B0604030504040204" pitchFamily="34" charset="0"/>
              </a:rPr>
              <a:t>della legge n. 296/2006)</a:t>
            </a:r>
            <a:r>
              <a:rPr lang="it-IT" sz="1400" dirty="0" smtClean="0">
                <a:latin typeface="Verdana" panose="020B0604030504040204" pitchFamily="34" charset="0"/>
              </a:rPr>
              <a:t>.</a:t>
            </a:r>
            <a:endParaRPr lang="it-IT" sz="1400" dirty="0">
              <a:latin typeface="Verdana" panose="020B0604030504040204" pitchFamily="34" charset="0"/>
            </a:endParaRPr>
          </a:p>
        </p:txBody>
      </p:sp>
      <p:sp>
        <p:nvSpPr>
          <p:cNvPr id="52" name="Oval 51"/>
          <p:cNvSpPr/>
          <p:nvPr/>
        </p:nvSpPr>
        <p:spPr>
          <a:xfrm>
            <a:off x="748030" y="4158328"/>
            <a:ext cx="540000" cy="540000"/>
          </a:xfrm>
          <a:prstGeom prst="ellipse">
            <a:avLst/>
          </a:prstGeom>
          <a:solidFill>
            <a:schemeClr val="tx2"/>
          </a:solidFill>
          <a:ln w="19050">
            <a:solidFill>
              <a:srgbClr val="7F7F7F"/>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sp>
        <p:nvSpPr>
          <p:cNvPr id="34" name="Rectangle 33"/>
          <p:cNvSpPr/>
          <p:nvPr/>
        </p:nvSpPr>
        <p:spPr>
          <a:xfrm>
            <a:off x="1529155" y="2865934"/>
            <a:ext cx="10075470" cy="523220"/>
          </a:xfrm>
          <a:prstGeom prst="rect">
            <a:avLst/>
          </a:prstGeom>
        </p:spPr>
        <p:txBody>
          <a:bodyPr wrap="square">
            <a:spAutoFit/>
          </a:bodyPr>
          <a:lstStyle/>
          <a:p>
            <a:r>
              <a:rPr lang="it-IT" sz="1400" b="1" dirty="0" smtClean="0">
                <a:latin typeface="Verdana" panose="020B0604030504040204" pitchFamily="34" charset="0"/>
              </a:rPr>
              <a:t>Regolarità</a:t>
            </a:r>
            <a:r>
              <a:rPr lang="it-IT" sz="1400" dirty="0" smtClean="0">
                <a:latin typeface="Verdana" panose="020B0604030504040204" pitchFamily="34" charset="0"/>
              </a:rPr>
              <a:t> nell’assolvimento degli obblighi di </a:t>
            </a:r>
            <a:r>
              <a:rPr lang="it-IT" sz="1400" b="1" dirty="0">
                <a:latin typeface="Verdana" panose="020B0604030504040204" pitchFamily="34" charset="0"/>
              </a:rPr>
              <a:t>contribuzione previdenziale </a:t>
            </a:r>
            <a:r>
              <a:rPr lang="it-IT" sz="1400" b="1" dirty="0" smtClean="0">
                <a:latin typeface="Verdana" panose="020B0604030504040204" pitchFamily="34" charset="0"/>
              </a:rPr>
              <a:t>(art. 1, comma 1175, </a:t>
            </a:r>
            <a:r>
              <a:rPr lang="it-IT" sz="1400" b="1" dirty="0">
                <a:latin typeface="Verdana" panose="020B0604030504040204" pitchFamily="34" charset="0"/>
              </a:rPr>
              <a:t>della legge n. </a:t>
            </a:r>
            <a:r>
              <a:rPr lang="it-IT" sz="1400" b="1" dirty="0" smtClean="0">
                <a:latin typeface="Verdana" panose="020B0604030504040204" pitchFamily="34" charset="0"/>
              </a:rPr>
              <a:t>296/2006)</a:t>
            </a:r>
            <a:r>
              <a:rPr lang="it-IT" sz="1400" dirty="0" smtClean="0">
                <a:latin typeface="Verdana" panose="020B0604030504040204" pitchFamily="34" charset="0"/>
              </a:rPr>
              <a:t>.</a:t>
            </a:r>
            <a:endParaRPr lang="it-IT" sz="1400" b="1" dirty="0">
              <a:latin typeface="Verdana" panose="020B0604030504040204" pitchFamily="34" charset="0"/>
            </a:endParaRPr>
          </a:p>
        </p:txBody>
      </p:sp>
      <p:sp>
        <p:nvSpPr>
          <p:cNvPr id="15" name="Rectangle 14"/>
          <p:cNvSpPr/>
          <p:nvPr/>
        </p:nvSpPr>
        <p:spPr>
          <a:xfrm>
            <a:off x="10297801" y="603683"/>
            <a:ext cx="1261222" cy="355107"/>
          </a:xfrm>
          <a:prstGeom prst="rect">
            <a:avLst/>
          </a:prstGeom>
        </p:spPr>
        <p:txBody>
          <a:bodyPr/>
          <a:lstStyle/>
          <a:p>
            <a:pPr algn="ctr" defTabSz="914239">
              <a:lnSpc>
                <a:spcPct val="85000"/>
              </a:lnSpc>
              <a:spcBef>
                <a:spcPct val="0"/>
              </a:spcBef>
            </a:pPr>
            <a:r>
              <a:rPr lang="it-IT" sz="2400" b="1" i="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(4/5)</a:t>
            </a:r>
            <a:endParaRPr lang="it-IT" sz="2400" b="1" i="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grpSp>
        <p:nvGrpSpPr>
          <p:cNvPr id="25" name="Group 24"/>
          <p:cNvGrpSpPr/>
          <p:nvPr/>
        </p:nvGrpSpPr>
        <p:grpSpPr>
          <a:xfrm>
            <a:off x="645250" y="1233488"/>
            <a:ext cx="6979086" cy="1078582"/>
            <a:chOff x="6734315" y="2306719"/>
            <a:chExt cx="6979086" cy="1078582"/>
          </a:xfrm>
        </p:grpSpPr>
        <p:sp>
          <p:nvSpPr>
            <p:cNvPr id="27" name="Rectangle 26"/>
            <p:cNvSpPr/>
            <p:nvPr/>
          </p:nvSpPr>
          <p:spPr>
            <a:xfrm>
              <a:off x="7101786" y="2306719"/>
              <a:ext cx="6611615" cy="1078582"/>
            </a:xfrm>
            <a:prstGeom prst="rect">
              <a:avLst/>
            </a:prstGeom>
            <a:noFill/>
            <a:ln w="28575">
              <a:solidFill>
                <a:srgbClr val="7F7F7F"/>
              </a:solidFill>
            </a:ln>
          </p:spPr>
          <p:style>
            <a:lnRef idx="2">
              <a:schemeClr val="accent1">
                <a:shade val="50000"/>
              </a:schemeClr>
            </a:lnRef>
            <a:fillRef idx="1">
              <a:schemeClr val="accent1"/>
            </a:fillRef>
            <a:effectRef idx="0">
              <a:schemeClr val="accent1"/>
            </a:effectRef>
            <a:fontRef idx="minor">
              <a:schemeClr val="lt1"/>
            </a:fontRef>
          </p:style>
          <p:txBody>
            <a:bodyPr lIns="540000" tIns="36000" rIns="72000" bIns="36000" rtlCol="0" anchor="ctr" anchorCtr="0"/>
            <a:lstStyle/>
            <a:p>
              <a:pPr lvl="0"/>
              <a:r>
                <a:rPr lang="it-IT" sz="1600" dirty="0">
                  <a:solidFill>
                    <a:srgbClr val="000000"/>
                  </a:solidFill>
                </a:rPr>
                <a:t>Rispetto delle norme fondamentali in materia di condizioni di lavoro e di assicurazione sociale obbligatoria </a:t>
              </a:r>
              <a:r>
                <a:rPr lang="it-IT" sz="1600" b="1" dirty="0">
                  <a:solidFill>
                    <a:srgbClr val="000000"/>
                  </a:solidFill>
                </a:rPr>
                <a:t>(</a:t>
              </a:r>
              <a:r>
                <a:rPr lang="it-IT" sz="1600" b="1" dirty="0">
                  <a:solidFill>
                    <a:srgbClr val="000000"/>
                  </a:solidFill>
                  <a:latin typeface="Verdana" panose="020B0604030504040204" pitchFamily="34" charset="0"/>
                </a:rPr>
                <a:t>legge n. 296/2006)</a:t>
              </a:r>
              <a:endParaRPr lang="it-IT" sz="1600" dirty="0">
                <a:solidFill>
                  <a:srgbClr val="000000"/>
                </a:solidFill>
              </a:endParaRPr>
            </a:p>
          </p:txBody>
        </p:sp>
        <p:sp>
          <p:nvSpPr>
            <p:cNvPr id="29" name="Rectangle 28"/>
            <p:cNvSpPr/>
            <p:nvPr/>
          </p:nvSpPr>
          <p:spPr>
            <a:xfrm>
              <a:off x="6734315" y="2438499"/>
              <a:ext cx="782002" cy="815022"/>
            </a:xfrm>
            <a:prstGeom prst="rect">
              <a:avLst/>
            </a:prstGeom>
            <a:solidFill>
              <a:schemeClr val="tx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0" rIns="0" bIns="36000" rtlCol="0" anchor="ctr" anchorCtr="0"/>
            <a:lstStyle/>
            <a:p>
              <a:r>
                <a:rPr lang="it-IT" sz="6600" dirty="0">
                  <a:ln w="0"/>
                  <a:solidFill>
                    <a:schemeClr val="tx2">
                      <a:lumMod val="50000"/>
                    </a:schemeClr>
                  </a:solidFill>
                  <a:effectLst>
                    <a:outerShdw blurRad="38100" dist="38100" dir="2700000" algn="tl">
                      <a:srgbClr val="000000">
                        <a:alpha val="43137"/>
                      </a:srgbClr>
                    </a:outerShdw>
                  </a:effectLst>
                </a:rPr>
                <a:t>2</a:t>
              </a:r>
            </a:p>
          </p:txBody>
        </p:sp>
      </p:grpSp>
      <p:pic>
        <p:nvPicPr>
          <p:cNvPr id="26" name="Picture 25"/>
          <p:cNvPicPr>
            <a:picLocks noChangeAspect="1"/>
          </p:cNvPicPr>
          <p:nvPr/>
        </p:nvPicPr>
        <p:blipFill rotWithShape="1">
          <a:blip r:embed="rId3">
            <a:clrChange>
              <a:clrFrom>
                <a:srgbClr val="FFFFFF"/>
              </a:clrFrom>
              <a:clrTo>
                <a:srgbClr val="FFFFFF">
                  <a:alpha val="0"/>
                </a:srgbClr>
              </a:clrTo>
            </a:clrChange>
          </a:blip>
          <a:srcRect l="9723" r="7047"/>
          <a:stretch/>
        </p:blipFill>
        <p:spPr>
          <a:xfrm>
            <a:off x="819321" y="4246284"/>
            <a:ext cx="397418" cy="379604"/>
          </a:xfrm>
          <a:prstGeom prst="rect">
            <a:avLst/>
          </a:prstGeom>
        </p:spPr>
      </p:pic>
      <p:grpSp>
        <p:nvGrpSpPr>
          <p:cNvPr id="5" name="Group 4"/>
          <p:cNvGrpSpPr/>
          <p:nvPr/>
        </p:nvGrpSpPr>
        <p:grpSpPr>
          <a:xfrm>
            <a:off x="748030" y="2850902"/>
            <a:ext cx="540000" cy="540000"/>
            <a:chOff x="748030" y="3401557"/>
            <a:chExt cx="540000" cy="540000"/>
          </a:xfrm>
        </p:grpSpPr>
        <p:sp>
          <p:nvSpPr>
            <p:cNvPr id="28" name="Oval 27"/>
            <p:cNvSpPr/>
            <p:nvPr/>
          </p:nvSpPr>
          <p:spPr>
            <a:xfrm>
              <a:off x="748030" y="3401557"/>
              <a:ext cx="540000" cy="540000"/>
            </a:xfrm>
            <a:prstGeom prst="ellipse">
              <a:avLst/>
            </a:prstGeom>
            <a:solidFill>
              <a:schemeClr val="tx2"/>
            </a:solidFill>
            <a:ln w="19050">
              <a:solidFill>
                <a:srgbClr val="7F7F7F"/>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pic>
          <p:nvPicPr>
            <p:cNvPr id="30" name="Picture 29"/>
            <p:cNvPicPr>
              <a:picLocks noChangeAspect="1"/>
            </p:cNvPicPr>
            <p:nvPr/>
          </p:nvPicPr>
          <p:blipFill>
            <a:blip r:embed="rId4">
              <a:clrChange>
                <a:clrFrom>
                  <a:srgbClr val="FFFFFF"/>
                </a:clrFrom>
                <a:clrTo>
                  <a:srgbClr val="FFFFFF">
                    <a:alpha val="0"/>
                  </a:srgbClr>
                </a:clrTo>
              </a:clrChange>
            </a:blip>
            <a:stretch>
              <a:fillRect/>
            </a:stretch>
          </p:blipFill>
          <p:spPr>
            <a:xfrm>
              <a:off x="814758" y="3493031"/>
              <a:ext cx="406543" cy="357052"/>
            </a:xfrm>
            <a:prstGeom prst="rect">
              <a:avLst/>
            </a:prstGeom>
          </p:spPr>
        </p:pic>
      </p:grpSp>
      <p:grpSp>
        <p:nvGrpSpPr>
          <p:cNvPr id="7" name="Group 6"/>
          <p:cNvGrpSpPr/>
          <p:nvPr/>
        </p:nvGrpSpPr>
        <p:grpSpPr>
          <a:xfrm>
            <a:off x="748030" y="5405599"/>
            <a:ext cx="540000" cy="540000"/>
            <a:chOff x="748030" y="5405599"/>
            <a:chExt cx="540000" cy="540000"/>
          </a:xfrm>
        </p:grpSpPr>
        <p:sp>
          <p:nvSpPr>
            <p:cNvPr id="53" name="Oval 52"/>
            <p:cNvSpPr/>
            <p:nvPr/>
          </p:nvSpPr>
          <p:spPr>
            <a:xfrm>
              <a:off x="748030" y="5405599"/>
              <a:ext cx="540000" cy="540000"/>
            </a:xfrm>
            <a:prstGeom prst="ellipse">
              <a:avLst/>
            </a:prstGeom>
            <a:solidFill>
              <a:schemeClr val="tx2"/>
            </a:solidFill>
            <a:ln w="19050">
              <a:solidFill>
                <a:srgbClr val="7F7F7F"/>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pic>
          <p:nvPicPr>
            <p:cNvPr id="23" name="Picture 22"/>
            <p:cNvPicPr>
              <a:picLocks noChangeAspect="1"/>
            </p:cNvPicPr>
            <p:nvPr/>
          </p:nvPicPr>
          <p:blipFill>
            <a:blip r:embed="rId5">
              <a:clrChange>
                <a:clrFrom>
                  <a:srgbClr val="FFFFFF"/>
                </a:clrFrom>
                <a:clrTo>
                  <a:srgbClr val="FFFFFF">
                    <a:alpha val="0"/>
                  </a:srgbClr>
                </a:clrTo>
              </a:clrChange>
            </a:blip>
            <a:stretch>
              <a:fillRect/>
            </a:stretch>
          </p:blipFill>
          <p:spPr>
            <a:xfrm>
              <a:off x="789340" y="5500033"/>
              <a:ext cx="427399" cy="415871"/>
            </a:xfrm>
            <a:prstGeom prst="rect">
              <a:avLst/>
            </a:prstGeom>
          </p:spPr>
        </p:pic>
        <p:sp>
          <p:nvSpPr>
            <p:cNvPr id="24" name="Rectangle 23"/>
            <p:cNvSpPr/>
            <p:nvPr/>
          </p:nvSpPr>
          <p:spPr>
            <a:xfrm>
              <a:off x="1085564" y="5530964"/>
              <a:ext cx="97155" cy="10249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it-IT" sz="1200" dirty="0" smtClean="0">
                  <a:solidFill>
                    <a:schemeClr val="bg2"/>
                  </a:solidFill>
                </a:rPr>
                <a:t>X</a:t>
              </a:r>
              <a:endParaRPr lang="it-IT" sz="1200" dirty="0">
                <a:solidFill>
                  <a:schemeClr val="bg2"/>
                </a:solidFill>
              </a:endParaRPr>
            </a:p>
          </p:txBody>
        </p:sp>
      </p:grpSp>
    </p:spTree>
    <p:extLst>
      <p:ext uri="{BB962C8B-B14F-4D97-AF65-F5344CB8AC3E}">
        <p14:creationId xmlns:p14="http://schemas.microsoft.com/office/powerpoint/2010/main" val="10911423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z="2800" dirty="0" smtClean="0">
                <a:solidFill>
                  <a:srgbClr val="000000"/>
                </a:solidFill>
              </a:rPr>
              <a:t>Condizioni </a:t>
            </a:r>
            <a:r>
              <a:rPr lang="it-IT" sz="2800" dirty="0">
                <a:solidFill>
                  <a:srgbClr val="000000"/>
                </a:solidFill>
              </a:rPr>
              <a:t>per il diritto all’esonero </a:t>
            </a:r>
            <a:r>
              <a:rPr lang="it-IT" sz="2800" dirty="0" smtClean="0">
                <a:solidFill>
                  <a:srgbClr val="000000"/>
                </a:solidFill>
              </a:rPr>
              <a:t>contributivo </a:t>
            </a:r>
            <a:endParaRPr lang="it-IT" sz="2800" dirty="0">
              <a:solidFill>
                <a:srgbClr val="000000"/>
              </a:solidFill>
            </a:endParaRPr>
          </a:p>
        </p:txBody>
      </p:sp>
      <p:sp>
        <p:nvSpPr>
          <p:cNvPr id="29" name="Rectangle 28"/>
          <p:cNvSpPr/>
          <p:nvPr/>
        </p:nvSpPr>
        <p:spPr>
          <a:xfrm>
            <a:off x="1529155" y="2764091"/>
            <a:ext cx="10075470" cy="738664"/>
          </a:xfrm>
          <a:prstGeom prst="rect">
            <a:avLst/>
          </a:prstGeom>
        </p:spPr>
        <p:txBody>
          <a:bodyPr wrap="square">
            <a:spAutoFit/>
          </a:bodyPr>
          <a:lstStyle/>
          <a:p>
            <a:r>
              <a:rPr lang="it-IT" sz="1400" b="1" dirty="0">
                <a:latin typeface="Verdana" panose="020B0604030504040204" pitchFamily="34" charset="0"/>
              </a:rPr>
              <a:t>N</a:t>
            </a:r>
            <a:r>
              <a:rPr lang="it-IT" sz="1400" b="1" dirty="0" smtClean="0">
                <a:latin typeface="Verdana" panose="020B0604030504040204" pitchFamily="34" charset="0"/>
              </a:rPr>
              <a:t>ei </a:t>
            </a:r>
            <a:r>
              <a:rPr lang="it-IT" sz="1400" b="1" dirty="0">
                <a:latin typeface="Verdana" panose="020B0604030504040204" pitchFamily="34" charset="0"/>
              </a:rPr>
              <a:t>6</a:t>
            </a:r>
            <a:r>
              <a:rPr lang="it-IT" sz="1400" b="1" dirty="0" smtClean="0">
                <a:latin typeface="Verdana" panose="020B0604030504040204" pitchFamily="34" charset="0"/>
              </a:rPr>
              <a:t> mesi precedenti </a:t>
            </a:r>
            <a:r>
              <a:rPr lang="it-IT" sz="1400" dirty="0">
                <a:latin typeface="Verdana" panose="020B0604030504040204" pitchFamily="34" charset="0"/>
              </a:rPr>
              <a:t>l’assunzione, non </a:t>
            </a:r>
            <a:r>
              <a:rPr lang="it-IT" sz="1400" dirty="0" smtClean="0">
                <a:latin typeface="Verdana" panose="020B0604030504040204" pitchFamily="34" charset="0"/>
              </a:rPr>
              <a:t>devono essere stati fatti </a:t>
            </a:r>
            <a:r>
              <a:rPr lang="it-IT" sz="1400" b="1" dirty="0" smtClean="0">
                <a:latin typeface="Verdana" panose="020B0604030504040204" pitchFamily="34" charset="0"/>
              </a:rPr>
              <a:t>licenziamenti </a:t>
            </a:r>
            <a:r>
              <a:rPr lang="it-IT" sz="1400" b="1" dirty="0">
                <a:latin typeface="Verdana" panose="020B0604030504040204" pitchFamily="34" charset="0"/>
              </a:rPr>
              <a:t>individuali per </a:t>
            </a:r>
            <a:r>
              <a:rPr lang="it-IT" sz="1400" b="1" dirty="0" smtClean="0">
                <a:latin typeface="Verdana" panose="020B0604030504040204" pitchFamily="34" charset="0"/>
              </a:rPr>
              <a:t>giustificato motivo </a:t>
            </a:r>
            <a:r>
              <a:rPr lang="it-IT" sz="1400" b="1" dirty="0">
                <a:latin typeface="Verdana" panose="020B0604030504040204" pitchFamily="34" charset="0"/>
              </a:rPr>
              <a:t>oggettivo </a:t>
            </a:r>
            <a:r>
              <a:rPr lang="it-IT" sz="1400" dirty="0" smtClean="0">
                <a:latin typeface="Verdana" panose="020B0604030504040204" pitchFamily="34" charset="0"/>
              </a:rPr>
              <a:t>ovvero </a:t>
            </a:r>
            <a:r>
              <a:rPr lang="it-IT" sz="1400" b="1" dirty="0">
                <a:latin typeface="Verdana" panose="020B0604030504040204" pitchFamily="34" charset="0"/>
              </a:rPr>
              <a:t>licenziamenti collettivi</a:t>
            </a:r>
            <a:r>
              <a:rPr lang="it-IT" sz="1400" dirty="0">
                <a:latin typeface="Verdana" panose="020B0604030504040204" pitchFamily="34" charset="0"/>
              </a:rPr>
              <a:t>, </a:t>
            </a:r>
            <a:r>
              <a:rPr lang="it-IT" sz="1400" dirty="0" smtClean="0">
                <a:latin typeface="Verdana" panose="020B0604030504040204" pitchFamily="34" charset="0"/>
              </a:rPr>
              <a:t>nella </a:t>
            </a:r>
            <a:r>
              <a:rPr lang="it-IT" sz="1400" dirty="0">
                <a:latin typeface="Verdana" panose="020B0604030504040204" pitchFamily="34" charset="0"/>
              </a:rPr>
              <a:t>medesima </a:t>
            </a:r>
            <a:r>
              <a:rPr lang="it-IT" sz="1400" dirty="0" smtClean="0">
                <a:latin typeface="Verdana" panose="020B0604030504040204" pitchFamily="34" charset="0"/>
              </a:rPr>
              <a:t>unità produttiva</a:t>
            </a:r>
            <a:r>
              <a:rPr lang="it-IT" sz="1400" dirty="0"/>
              <a:t> </a:t>
            </a:r>
            <a:r>
              <a:rPr lang="it-IT" sz="1400" b="1" dirty="0" smtClean="0"/>
              <a:t>(art</a:t>
            </a:r>
            <a:r>
              <a:rPr lang="it-IT" sz="1400" b="1" dirty="0"/>
              <a:t>. 1, comma 104, della </a:t>
            </a:r>
            <a:r>
              <a:rPr lang="it-IT" sz="1400" b="1" dirty="0" smtClean="0"/>
              <a:t>legge n. 205/2017)</a:t>
            </a:r>
            <a:r>
              <a:rPr lang="it-IT" sz="1400" dirty="0" smtClean="0">
                <a:latin typeface="Verdana" panose="020B0604030504040204" pitchFamily="34" charset="0"/>
              </a:rPr>
              <a:t>.</a:t>
            </a:r>
            <a:endParaRPr lang="it-IT" sz="1400" b="1" dirty="0">
              <a:latin typeface="+mj-lt"/>
            </a:endParaRPr>
          </a:p>
        </p:txBody>
      </p:sp>
      <p:sp>
        <p:nvSpPr>
          <p:cNvPr id="57" name="Rectangle 56"/>
          <p:cNvSpPr/>
          <p:nvPr/>
        </p:nvSpPr>
        <p:spPr>
          <a:xfrm>
            <a:off x="1512963" y="3939866"/>
            <a:ext cx="10075470" cy="954107"/>
          </a:xfrm>
          <a:prstGeom prst="rect">
            <a:avLst/>
          </a:prstGeom>
        </p:spPr>
        <p:txBody>
          <a:bodyPr wrap="square">
            <a:spAutoFit/>
          </a:bodyPr>
          <a:lstStyle/>
          <a:p>
            <a:r>
              <a:rPr lang="it-IT" sz="1400" dirty="0" smtClean="0">
                <a:latin typeface="Verdana" panose="020B0604030504040204" pitchFamily="34" charset="0"/>
              </a:rPr>
              <a:t>Il datore di lavoro, </a:t>
            </a:r>
            <a:r>
              <a:rPr lang="it-IT" sz="1400" b="1" dirty="0" smtClean="0">
                <a:latin typeface="Verdana" panose="020B0604030504040204" pitchFamily="34" charset="0"/>
              </a:rPr>
              <a:t>nei </a:t>
            </a:r>
            <a:r>
              <a:rPr lang="it-IT" sz="1400" b="1" dirty="0">
                <a:latin typeface="Verdana" panose="020B0604030504040204" pitchFamily="34" charset="0"/>
              </a:rPr>
              <a:t>6</a:t>
            </a:r>
            <a:r>
              <a:rPr lang="it-IT" sz="1400" b="1" dirty="0" smtClean="0">
                <a:latin typeface="Verdana" panose="020B0604030504040204" pitchFamily="34" charset="0"/>
              </a:rPr>
              <a:t> </a:t>
            </a:r>
            <a:r>
              <a:rPr lang="it-IT" sz="1400" b="1" dirty="0">
                <a:latin typeface="Verdana" panose="020B0604030504040204" pitchFamily="34" charset="0"/>
              </a:rPr>
              <a:t>mesi successivi </a:t>
            </a:r>
            <a:r>
              <a:rPr lang="it-IT" sz="1400" dirty="0">
                <a:latin typeface="Verdana" panose="020B0604030504040204" pitchFamily="34" charset="0"/>
              </a:rPr>
              <a:t>all’assunzione incentivata, </a:t>
            </a:r>
            <a:r>
              <a:rPr lang="it-IT" sz="1400" b="1" dirty="0">
                <a:latin typeface="Verdana" panose="020B0604030504040204" pitchFamily="34" charset="0"/>
              </a:rPr>
              <a:t>non deve </a:t>
            </a:r>
            <a:r>
              <a:rPr lang="it-IT" sz="1400" b="1" dirty="0" smtClean="0">
                <a:latin typeface="Verdana" panose="020B0604030504040204" pitchFamily="34" charset="0"/>
              </a:rPr>
              <a:t>procedere al licenziamento del</a:t>
            </a:r>
            <a:r>
              <a:rPr lang="it-IT" sz="1400" dirty="0" smtClean="0">
                <a:latin typeface="Verdana" panose="020B0604030504040204" pitchFamily="34" charset="0"/>
              </a:rPr>
              <a:t> </a:t>
            </a:r>
            <a:r>
              <a:rPr lang="it-IT" sz="1400" b="1" dirty="0" smtClean="0">
                <a:latin typeface="Verdana" panose="020B0604030504040204" pitchFamily="34" charset="0"/>
              </a:rPr>
              <a:t>lavoratore assunto con incentivo </a:t>
            </a:r>
            <a:r>
              <a:rPr lang="it-IT" sz="1400" dirty="0" smtClean="0">
                <a:latin typeface="Verdana" panose="020B0604030504040204" pitchFamily="34" charset="0"/>
              </a:rPr>
              <a:t>né di </a:t>
            </a:r>
            <a:r>
              <a:rPr lang="it-IT" sz="1400" b="1" dirty="0" smtClean="0">
                <a:latin typeface="Verdana" panose="020B0604030504040204" pitchFamily="34" charset="0"/>
              </a:rPr>
              <a:t>qualsiasi altro lavoratore</a:t>
            </a:r>
            <a:r>
              <a:rPr lang="it-IT" sz="1400" dirty="0" smtClean="0">
                <a:latin typeface="Verdana" panose="020B0604030504040204" pitchFamily="34" charset="0"/>
              </a:rPr>
              <a:t> impiegato </a:t>
            </a:r>
            <a:r>
              <a:rPr lang="it-IT" sz="1400" dirty="0">
                <a:latin typeface="Verdana" panose="020B0604030504040204" pitchFamily="34" charset="0"/>
              </a:rPr>
              <a:t>nella </a:t>
            </a:r>
            <a:r>
              <a:rPr lang="it-IT" sz="1400" b="1" dirty="0">
                <a:latin typeface="Verdana" panose="020B0604030504040204" pitchFamily="34" charset="0"/>
              </a:rPr>
              <a:t>medesima unità produttiva </a:t>
            </a:r>
            <a:r>
              <a:rPr lang="it-IT" sz="1400" dirty="0">
                <a:latin typeface="Verdana" panose="020B0604030504040204" pitchFamily="34" charset="0"/>
              </a:rPr>
              <a:t>e </a:t>
            </a:r>
            <a:r>
              <a:rPr lang="it-IT" sz="1400" b="1" dirty="0">
                <a:latin typeface="Verdana" panose="020B0604030504040204" pitchFamily="34" charset="0"/>
              </a:rPr>
              <a:t>inquadrato con la medesima </a:t>
            </a:r>
            <a:r>
              <a:rPr lang="it-IT" sz="1400" b="1" dirty="0" smtClean="0">
                <a:latin typeface="Verdana" panose="020B0604030504040204" pitchFamily="34" charset="0"/>
              </a:rPr>
              <a:t>qualifica </a:t>
            </a:r>
            <a:r>
              <a:rPr lang="it-IT" sz="1400" b="1" dirty="0" smtClean="0"/>
              <a:t>(</a:t>
            </a:r>
            <a:r>
              <a:rPr lang="it-IT" sz="1400" b="1" dirty="0"/>
              <a:t>art. 1, comma </a:t>
            </a:r>
            <a:r>
              <a:rPr lang="it-IT" sz="1400" b="1" dirty="0" smtClean="0"/>
              <a:t>105, </a:t>
            </a:r>
            <a:r>
              <a:rPr lang="it-IT" sz="1400" b="1" dirty="0"/>
              <a:t>della </a:t>
            </a:r>
            <a:r>
              <a:rPr lang="it-IT" sz="1400" b="1" dirty="0" smtClean="0"/>
              <a:t>legge n. 205/2017</a:t>
            </a:r>
            <a:r>
              <a:rPr lang="it-IT" sz="1400" b="1" dirty="0"/>
              <a:t>)</a:t>
            </a:r>
            <a:r>
              <a:rPr lang="it-IT" sz="1400" dirty="0" smtClean="0">
                <a:latin typeface="Verdana" panose="020B0604030504040204" pitchFamily="34" charset="0"/>
              </a:rPr>
              <a:t>.</a:t>
            </a:r>
            <a:endParaRPr lang="it-IT" sz="1400" b="1" dirty="0"/>
          </a:p>
        </p:txBody>
      </p:sp>
      <p:sp>
        <p:nvSpPr>
          <p:cNvPr id="11" name="Rectangle 10"/>
          <p:cNvSpPr/>
          <p:nvPr/>
        </p:nvSpPr>
        <p:spPr>
          <a:xfrm>
            <a:off x="10297801" y="603683"/>
            <a:ext cx="1261222" cy="355107"/>
          </a:xfrm>
          <a:prstGeom prst="rect">
            <a:avLst/>
          </a:prstGeom>
        </p:spPr>
        <p:txBody>
          <a:bodyPr/>
          <a:lstStyle/>
          <a:p>
            <a:pPr algn="ctr" defTabSz="914239">
              <a:lnSpc>
                <a:spcPct val="85000"/>
              </a:lnSpc>
              <a:spcBef>
                <a:spcPct val="0"/>
              </a:spcBef>
            </a:pPr>
            <a:r>
              <a:rPr lang="it-IT" sz="2400" b="1" i="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a:t>
            </a:r>
            <a:r>
              <a:rPr lang="it-IT" sz="2400" b="1" i="1" dirty="0">
                <a:solidFill>
                  <a:srgbClr val="000000"/>
                </a:solidFill>
                <a:latin typeface="Verdana" panose="020B0604030504040204" pitchFamily="34" charset="0"/>
                <a:ea typeface="Verdana" panose="020B0604030504040204" pitchFamily="34" charset="0"/>
                <a:cs typeface="Verdana" panose="020B0604030504040204" pitchFamily="34" charset="0"/>
              </a:rPr>
              <a:t>5</a:t>
            </a:r>
            <a:r>
              <a:rPr lang="it-IT" sz="2400" b="1" i="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/5)</a:t>
            </a:r>
            <a:endParaRPr lang="it-IT" sz="2400" b="1" i="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13" name="Rectangle 12"/>
          <p:cNvSpPr/>
          <p:nvPr/>
        </p:nvSpPr>
        <p:spPr>
          <a:xfrm>
            <a:off x="1012721" y="1233488"/>
            <a:ext cx="6611615" cy="1078582"/>
          </a:xfrm>
          <a:prstGeom prst="rect">
            <a:avLst/>
          </a:prstGeom>
          <a:noFill/>
          <a:ln w="28575">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lIns="540000" tIns="36000" rIns="72000" bIns="36000" rtlCol="0" anchor="ctr" anchorCtr="0"/>
          <a:lstStyle/>
          <a:p>
            <a:r>
              <a:rPr lang="it-IT" sz="1600" dirty="0" smtClean="0">
                <a:solidFill>
                  <a:schemeClr val="tx1"/>
                </a:solidFill>
              </a:rPr>
              <a:t>Rispetto </a:t>
            </a:r>
            <a:r>
              <a:rPr lang="it-IT" sz="1600" dirty="0">
                <a:solidFill>
                  <a:schemeClr val="tx1"/>
                </a:solidFill>
              </a:rPr>
              <a:t>delle specifiche condizioni previste dalla </a:t>
            </a:r>
            <a:r>
              <a:rPr lang="it-IT" sz="1600" b="1" dirty="0" smtClean="0">
                <a:solidFill>
                  <a:schemeClr val="tx1"/>
                </a:solidFill>
              </a:rPr>
              <a:t>legge n. </a:t>
            </a:r>
            <a:r>
              <a:rPr lang="it-IT" sz="1600" b="1" dirty="0">
                <a:solidFill>
                  <a:schemeClr val="tx1"/>
                </a:solidFill>
              </a:rPr>
              <a:t>205/2017</a:t>
            </a:r>
          </a:p>
        </p:txBody>
      </p:sp>
      <p:sp>
        <p:nvSpPr>
          <p:cNvPr id="14" name="Rectangle 13"/>
          <p:cNvSpPr/>
          <p:nvPr/>
        </p:nvSpPr>
        <p:spPr>
          <a:xfrm>
            <a:off x="645250" y="1365268"/>
            <a:ext cx="782002" cy="815022"/>
          </a:xfrm>
          <a:prstGeom prst="rect">
            <a:avLst/>
          </a:prstGeom>
          <a:solidFill>
            <a:schemeClr val="tx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0" rIns="0" bIns="36000" rtlCol="0" anchor="ctr" anchorCtr="0"/>
          <a:lstStyle/>
          <a:p>
            <a:r>
              <a:rPr lang="it-IT" sz="6600" dirty="0" smtClean="0">
                <a:ln w="0"/>
                <a:solidFill>
                  <a:schemeClr val="tx2">
                    <a:lumMod val="65000"/>
                  </a:schemeClr>
                </a:solidFill>
                <a:effectLst>
                  <a:outerShdw blurRad="38100" dist="38100" dir="2700000" algn="tl">
                    <a:srgbClr val="000000">
                      <a:alpha val="43137"/>
                    </a:srgbClr>
                  </a:outerShdw>
                </a:effectLst>
              </a:rPr>
              <a:t>3</a:t>
            </a:r>
            <a:endParaRPr lang="it-IT" sz="6600" dirty="0">
              <a:ln w="0"/>
              <a:solidFill>
                <a:schemeClr val="tx2">
                  <a:lumMod val="65000"/>
                </a:schemeClr>
              </a:solidFill>
              <a:effectLst>
                <a:outerShdw blurRad="38100" dist="38100" dir="2700000" algn="tl">
                  <a:srgbClr val="000000">
                    <a:alpha val="43137"/>
                  </a:srgbClr>
                </a:outerShdw>
              </a:effectLst>
            </a:endParaRPr>
          </a:p>
        </p:txBody>
      </p:sp>
      <p:cxnSp>
        <p:nvCxnSpPr>
          <p:cNvPr id="19" name="Straight Connector 18"/>
          <p:cNvCxnSpPr/>
          <p:nvPr/>
        </p:nvCxnSpPr>
        <p:spPr>
          <a:xfrm flipH="1">
            <a:off x="1018030" y="2399577"/>
            <a:ext cx="1" cy="2016000"/>
          </a:xfrm>
          <a:prstGeom prst="line">
            <a:avLst/>
          </a:prstGeom>
          <a:ln w="38100">
            <a:solidFill>
              <a:srgbClr val="7F7F7F"/>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741468" y="4158328"/>
            <a:ext cx="540000" cy="540000"/>
          </a:xfrm>
          <a:prstGeom prst="ellipse">
            <a:avLst/>
          </a:prstGeom>
          <a:solidFill>
            <a:schemeClr val="tx2"/>
          </a:solidFill>
          <a:ln w="19050">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pic>
        <p:nvPicPr>
          <p:cNvPr id="32" name="Picture 31"/>
          <p:cNvPicPr>
            <a:picLocks noChangeAspect="1"/>
          </p:cNvPicPr>
          <p:nvPr/>
        </p:nvPicPr>
        <p:blipFill>
          <a:blip r:embed="rId3">
            <a:clrChange>
              <a:clrFrom>
                <a:srgbClr val="FFFFFF"/>
              </a:clrFrom>
              <a:clrTo>
                <a:srgbClr val="FFFFFF">
                  <a:alpha val="0"/>
                </a:srgbClr>
              </a:clrTo>
            </a:clrChange>
          </a:blip>
          <a:stretch>
            <a:fillRect/>
          </a:stretch>
        </p:blipFill>
        <p:spPr>
          <a:xfrm>
            <a:off x="815105" y="4216407"/>
            <a:ext cx="381669" cy="381669"/>
          </a:xfrm>
          <a:prstGeom prst="rect">
            <a:avLst/>
          </a:prstGeom>
        </p:spPr>
      </p:pic>
      <p:sp>
        <p:nvSpPr>
          <p:cNvPr id="54" name="Oval 53"/>
          <p:cNvSpPr/>
          <p:nvPr/>
        </p:nvSpPr>
        <p:spPr>
          <a:xfrm>
            <a:off x="748030" y="2850902"/>
            <a:ext cx="540000" cy="540000"/>
          </a:xfrm>
          <a:prstGeom prst="ellipse">
            <a:avLst/>
          </a:prstGeom>
          <a:solidFill>
            <a:schemeClr val="tx2"/>
          </a:solidFill>
          <a:ln w="19050">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pic>
        <p:nvPicPr>
          <p:cNvPr id="33" name="Picture 32"/>
          <p:cNvPicPr>
            <a:picLocks noChangeAspect="1"/>
          </p:cNvPicPr>
          <p:nvPr/>
        </p:nvPicPr>
        <p:blipFill rotWithShape="1">
          <a:blip r:embed="rId4">
            <a:clrChange>
              <a:clrFrom>
                <a:srgbClr val="FFFFFF"/>
              </a:clrFrom>
              <a:clrTo>
                <a:srgbClr val="FFFFFF">
                  <a:alpha val="0"/>
                </a:srgbClr>
              </a:clrTo>
            </a:clrChange>
          </a:blip>
          <a:srcRect l="16897" t="7935" r="13613" b="4876"/>
          <a:stretch/>
        </p:blipFill>
        <p:spPr>
          <a:xfrm>
            <a:off x="838043" y="2921941"/>
            <a:ext cx="349356" cy="376435"/>
          </a:xfrm>
          <a:prstGeom prst="rect">
            <a:avLst/>
          </a:prstGeom>
        </p:spPr>
      </p:pic>
    </p:spTree>
    <p:extLst>
      <p:ext uri="{BB962C8B-B14F-4D97-AF65-F5344CB8AC3E}">
        <p14:creationId xmlns:p14="http://schemas.microsoft.com/office/powerpoint/2010/main" val="6470995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reeform 26"/>
          <p:cNvSpPr/>
          <p:nvPr/>
        </p:nvSpPr>
        <p:spPr>
          <a:xfrm>
            <a:off x="620882" y="1236495"/>
            <a:ext cx="1217229" cy="1638823"/>
          </a:xfrm>
          <a:custGeom>
            <a:avLst/>
            <a:gdLst>
              <a:gd name="connsiteX0" fmla="*/ 0 w 1047750"/>
              <a:gd name="connsiteY0" fmla="*/ 38100 h 1297781"/>
              <a:gd name="connsiteX1" fmla="*/ 1026318 w 1047750"/>
              <a:gd name="connsiteY1" fmla="*/ 0 h 1297781"/>
              <a:gd name="connsiteX2" fmla="*/ 1047750 w 1047750"/>
              <a:gd name="connsiteY2" fmla="*/ 1297781 h 1297781"/>
              <a:gd name="connsiteX3" fmla="*/ 30956 w 1047750"/>
              <a:gd name="connsiteY3" fmla="*/ 1288256 h 1297781"/>
              <a:gd name="connsiteX4" fmla="*/ 0 w 1047750"/>
              <a:gd name="connsiteY4" fmla="*/ 38100 h 12977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7750" h="1297781">
                <a:moveTo>
                  <a:pt x="0" y="38100"/>
                </a:moveTo>
                <a:lnTo>
                  <a:pt x="1026318" y="0"/>
                </a:lnTo>
                <a:lnTo>
                  <a:pt x="1047750" y="1297781"/>
                </a:lnTo>
                <a:lnTo>
                  <a:pt x="30956" y="1288256"/>
                </a:lnTo>
                <a:lnTo>
                  <a:pt x="0" y="38100"/>
                </a:lnTo>
                <a:close/>
              </a:path>
            </a:pathLst>
          </a:custGeom>
          <a:solidFill>
            <a:srgbClr val="4F81BD"/>
          </a:solidFill>
          <a:ln w="95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rtlCol="0" anchor="ctr" anchorCtr="0"/>
          <a:lstStyle/>
          <a:p>
            <a:pPr algn="ctr"/>
            <a:endParaRPr lang="en-IN" sz="1200" dirty="0">
              <a:solidFill>
                <a:srgbClr val="000000"/>
              </a:solidFill>
              <a:latin typeface="+mj-lt"/>
            </a:endParaRPr>
          </a:p>
        </p:txBody>
      </p:sp>
      <p:sp>
        <p:nvSpPr>
          <p:cNvPr id="28" name="Freeform 27"/>
          <p:cNvSpPr/>
          <p:nvPr/>
        </p:nvSpPr>
        <p:spPr>
          <a:xfrm>
            <a:off x="665146" y="2869304"/>
            <a:ext cx="1195097" cy="1620780"/>
          </a:xfrm>
          <a:custGeom>
            <a:avLst/>
            <a:gdLst>
              <a:gd name="connsiteX0" fmla="*/ 0 w 1038225"/>
              <a:gd name="connsiteY0" fmla="*/ 0 h 1283493"/>
              <a:gd name="connsiteX1" fmla="*/ 1019175 w 1038225"/>
              <a:gd name="connsiteY1" fmla="*/ 9525 h 1283493"/>
              <a:gd name="connsiteX2" fmla="*/ 1038225 w 1038225"/>
              <a:gd name="connsiteY2" fmla="*/ 1283493 h 1283493"/>
              <a:gd name="connsiteX3" fmla="*/ 30956 w 1038225"/>
              <a:gd name="connsiteY3" fmla="*/ 1231106 h 1283493"/>
              <a:gd name="connsiteX4" fmla="*/ 0 w 1038225"/>
              <a:gd name="connsiteY4" fmla="*/ 0 h 1283493"/>
              <a:gd name="connsiteX0" fmla="*/ 0 w 1028700"/>
              <a:gd name="connsiteY0" fmla="*/ 0 h 1283493"/>
              <a:gd name="connsiteX1" fmla="*/ 1009650 w 1028700"/>
              <a:gd name="connsiteY1" fmla="*/ 9525 h 1283493"/>
              <a:gd name="connsiteX2" fmla="*/ 1028700 w 1028700"/>
              <a:gd name="connsiteY2" fmla="*/ 1283493 h 1283493"/>
              <a:gd name="connsiteX3" fmla="*/ 21431 w 1028700"/>
              <a:gd name="connsiteY3" fmla="*/ 1231106 h 1283493"/>
              <a:gd name="connsiteX4" fmla="*/ 0 w 1028700"/>
              <a:gd name="connsiteY4" fmla="*/ 0 h 1283493"/>
              <a:gd name="connsiteX0" fmla="*/ 0 w 1028700"/>
              <a:gd name="connsiteY0" fmla="*/ 0 h 1283493"/>
              <a:gd name="connsiteX1" fmla="*/ 1009650 w 1028700"/>
              <a:gd name="connsiteY1" fmla="*/ 9525 h 1283493"/>
              <a:gd name="connsiteX2" fmla="*/ 1028700 w 1028700"/>
              <a:gd name="connsiteY2" fmla="*/ 1283493 h 1283493"/>
              <a:gd name="connsiteX3" fmla="*/ 21431 w 1028700"/>
              <a:gd name="connsiteY3" fmla="*/ 1227931 h 1283493"/>
              <a:gd name="connsiteX4" fmla="*/ 0 w 1028700"/>
              <a:gd name="connsiteY4" fmla="*/ 0 h 1283493"/>
              <a:gd name="connsiteX0" fmla="*/ 0 w 1028700"/>
              <a:gd name="connsiteY0" fmla="*/ 0 h 1283493"/>
              <a:gd name="connsiteX1" fmla="*/ 1009650 w 1028700"/>
              <a:gd name="connsiteY1" fmla="*/ 9525 h 1283493"/>
              <a:gd name="connsiteX2" fmla="*/ 1028700 w 1028700"/>
              <a:gd name="connsiteY2" fmla="*/ 1283493 h 1283493"/>
              <a:gd name="connsiteX3" fmla="*/ 30956 w 1028700"/>
              <a:gd name="connsiteY3" fmla="*/ 1227931 h 1283493"/>
              <a:gd name="connsiteX4" fmla="*/ 0 w 1028700"/>
              <a:gd name="connsiteY4" fmla="*/ 0 h 1283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8700" h="1283493">
                <a:moveTo>
                  <a:pt x="0" y="0"/>
                </a:moveTo>
                <a:lnTo>
                  <a:pt x="1009650" y="9525"/>
                </a:lnTo>
                <a:lnTo>
                  <a:pt x="1028700" y="1283493"/>
                </a:lnTo>
                <a:lnTo>
                  <a:pt x="30956" y="1227931"/>
                </a:lnTo>
                <a:lnTo>
                  <a:pt x="0" y="0"/>
                </a:lnTo>
                <a:close/>
              </a:path>
            </a:pathLst>
          </a:custGeom>
          <a:solidFill>
            <a:srgbClr val="4F81BD"/>
          </a:solidFill>
          <a:ln w="95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rtlCol="0" anchor="ctr" anchorCtr="0"/>
          <a:lstStyle/>
          <a:p>
            <a:pPr algn="ctr"/>
            <a:endParaRPr lang="en-IN" sz="1200" dirty="0">
              <a:solidFill>
                <a:srgbClr val="000000"/>
              </a:solidFill>
              <a:latin typeface="+mj-lt"/>
            </a:endParaRPr>
          </a:p>
        </p:txBody>
      </p:sp>
      <p:sp>
        <p:nvSpPr>
          <p:cNvPr id="29" name="Freeform 28"/>
          <p:cNvSpPr/>
          <p:nvPr/>
        </p:nvSpPr>
        <p:spPr>
          <a:xfrm>
            <a:off x="690042" y="4420924"/>
            <a:ext cx="1195097" cy="1668893"/>
          </a:xfrm>
          <a:custGeom>
            <a:avLst/>
            <a:gdLst>
              <a:gd name="connsiteX0" fmla="*/ 0 w 1028700"/>
              <a:gd name="connsiteY0" fmla="*/ 0 h 1321593"/>
              <a:gd name="connsiteX1" fmla="*/ 1007269 w 1028700"/>
              <a:gd name="connsiteY1" fmla="*/ 54768 h 1321593"/>
              <a:gd name="connsiteX2" fmla="*/ 1028700 w 1028700"/>
              <a:gd name="connsiteY2" fmla="*/ 1321593 h 1321593"/>
              <a:gd name="connsiteX3" fmla="*/ 30956 w 1028700"/>
              <a:gd name="connsiteY3" fmla="*/ 1216818 h 1321593"/>
              <a:gd name="connsiteX4" fmla="*/ 0 w 1028700"/>
              <a:gd name="connsiteY4" fmla="*/ 0 h 13215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8700" h="1321593">
                <a:moveTo>
                  <a:pt x="0" y="0"/>
                </a:moveTo>
                <a:lnTo>
                  <a:pt x="1007269" y="54768"/>
                </a:lnTo>
                <a:lnTo>
                  <a:pt x="1028700" y="1321593"/>
                </a:lnTo>
                <a:lnTo>
                  <a:pt x="30956" y="1216818"/>
                </a:lnTo>
                <a:lnTo>
                  <a:pt x="0" y="0"/>
                </a:lnTo>
                <a:close/>
              </a:path>
            </a:pathLst>
          </a:custGeom>
          <a:solidFill>
            <a:srgbClr val="4F81BD"/>
          </a:solidFill>
          <a:ln w="95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rtlCol="0" anchor="ctr" anchorCtr="0"/>
          <a:lstStyle/>
          <a:p>
            <a:pPr algn="ctr"/>
            <a:endParaRPr lang="en-IN" sz="1200" dirty="0">
              <a:solidFill>
                <a:srgbClr val="000000"/>
              </a:solidFill>
              <a:latin typeface="+mj-lt"/>
            </a:endParaRPr>
          </a:p>
        </p:txBody>
      </p:sp>
      <p:sp>
        <p:nvSpPr>
          <p:cNvPr id="30" name="Freeform 29"/>
          <p:cNvSpPr/>
          <p:nvPr/>
        </p:nvSpPr>
        <p:spPr>
          <a:xfrm>
            <a:off x="1807680" y="1233488"/>
            <a:ext cx="962717" cy="1644837"/>
          </a:xfrm>
          <a:custGeom>
            <a:avLst/>
            <a:gdLst>
              <a:gd name="connsiteX0" fmla="*/ 0 w 828675"/>
              <a:gd name="connsiteY0" fmla="*/ 0 h 1302543"/>
              <a:gd name="connsiteX1" fmla="*/ 812006 w 828675"/>
              <a:gd name="connsiteY1" fmla="*/ 100012 h 1302543"/>
              <a:gd name="connsiteX2" fmla="*/ 828675 w 828675"/>
              <a:gd name="connsiteY2" fmla="*/ 1288256 h 1302543"/>
              <a:gd name="connsiteX3" fmla="*/ 28575 w 828675"/>
              <a:gd name="connsiteY3" fmla="*/ 1302543 h 1302543"/>
              <a:gd name="connsiteX4" fmla="*/ 0 w 828675"/>
              <a:gd name="connsiteY4" fmla="*/ 0 h 13025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675" h="1302543">
                <a:moveTo>
                  <a:pt x="0" y="0"/>
                </a:moveTo>
                <a:lnTo>
                  <a:pt x="812006" y="100012"/>
                </a:lnTo>
                <a:lnTo>
                  <a:pt x="828675" y="1288256"/>
                </a:lnTo>
                <a:lnTo>
                  <a:pt x="28575" y="1302543"/>
                </a:lnTo>
                <a:lnTo>
                  <a:pt x="0" y="0"/>
                </a:lnTo>
                <a:close/>
              </a:path>
            </a:pathLst>
          </a:custGeom>
          <a:solidFill>
            <a:srgbClr val="799FCD">
              <a:alpha val="85000"/>
            </a:srgbClr>
          </a:solidFill>
          <a:ln w="95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rtlCol="0" anchor="t" anchorCtr="0"/>
          <a:lstStyle/>
          <a:p>
            <a:pPr algn="ctr"/>
            <a:endParaRPr lang="en-IN" sz="1200" dirty="0">
              <a:solidFill>
                <a:srgbClr val="000000"/>
              </a:solidFill>
              <a:latin typeface="+mj-lt"/>
            </a:endParaRPr>
          </a:p>
        </p:txBody>
      </p:sp>
      <p:sp>
        <p:nvSpPr>
          <p:cNvPr id="31" name="Freeform 30"/>
          <p:cNvSpPr/>
          <p:nvPr/>
        </p:nvSpPr>
        <p:spPr>
          <a:xfrm>
            <a:off x="1843643" y="2860283"/>
            <a:ext cx="937820" cy="1632810"/>
          </a:xfrm>
          <a:custGeom>
            <a:avLst/>
            <a:gdLst>
              <a:gd name="connsiteX0" fmla="*/ 14288 w 807244"/>
              <a:gd name="connsiteY0" fmla="*/ 1293019 h 1293019"/>
              <a:gd name="connsiteX1" fmla="*/ 807244 w 807244"/>
              <a:gd name="connsiteY1" fmla="*/ 1169194 h 1293019"/>
              <a:gd name="connsiteX2" fmla="*/ 797719 w 807244"/>
              <a:gd name="connsiteY2" fmla="*/ 0 h 1293019"/>
              <a:gd name="connsiteX3" fmla="*/ 0 w 807244"/>
              <a:gd name="connsiteY3" fmla="*/ 21431 h 1293019"/>
              <a:gd name="connsiteX4" fmla="*/ 14288 w 807244"/>
              <a:gd name="connsiteY4" fmla="*/ 1293019 h 12930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7244" h="1293019">
                <a:moveTo>
                  <a:pt x="14288" y="1293019"/>
                </a:moveTo>
                <a:lnTo>
                  <a:pt x="807244" y="1169194"/>
                </a:lnTo>
                <a:lnTo>
                  <a:pt x="797719" y="0"/>
                </a:lnTo>
                <a:lnTo>
                  <a:pt x="0" y="21431"/>
                </a:lnTo>
                <a:lnTo>
                  <a:pt x="14288" y="1293019"/>
                </a:lnTo>
                <a:close/>
              </a:path>
            </a:pathLst>
          </a:custGeom>
          <a:solidFill>
            <a:srgbClr val="799FCD">
              <a:alpha val="85000"/>
            </a:srgbClr>
          </a:solidFill>
          <a:ln w="95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rtlCol="0" anchor="t" anchorCtr="0"/>
          <a:lstStyle/>
          <a:p>
            <a:pPr algn="ctr"/>
            <a:endParaRPr lang="en-IN" sz="1200" dirty="0">
              <a:solidFill>
                <a:srgbClr val="000000"/>
              </a:solidFill>
              <a:latin typeface="+mj-lt"/>
            </a:endParaRPr>
          </a:p>
        </p:txBody>
      </p:sp>
      <p:sp>
        <p:nvSpPr>
          <p:cNvPr id="32" name="Freeform 31"/>
          <p:cNvSpPr/>
          <p:nvPr/>
        </p:nvSpPr>
        <p:spPr>
          <a:xfrm>
            <a:off x="1863008" y="4345748"/>
            <a:ext cx="940586" cy="1747077"/>
          </a:xfrm>
          <a:custGeom>
            <a:avLst/>
            <a:gdLst>
              <a:gd name="connsiteX0" fmla="*/ 0 w 809625"/>
              <a:gd name="connsiteY0" fmla="*/ 119063 h 1383507"/>
              <a:gd name="connsiteX1" fmla="*/ 792956 w 809625"/>
              <a:gd name="connsiteY1" fmla="*/ 0 h 1383507"/>
              <a:gd name="connsiteX2" fmla="*/ 809625 w 809625"/>
              <a:gd name="connsiteY2" fmla="*/ 1150144 h 1383507"/>
              <a:gd name="connsiteX3" fmla="*/ 19050 w 809625"/>
              <a:gd name="connsiteY3" fmla="*/ 1383507 h 1383507"/>
              <a:gd name="connsiteX4" fmla="*/ 0 w 809625"/>
              <a:gd name="connsiteY4" fmla="*/ 119063 h 13835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9625" h="1383507">
                <a:moveTo>
                  <a:pt x="0" y="119063"/>
                </a:moveTo>
                <a:lnTo>
                  <a:pt x="792956" y="0"/>
                </a:lnTo>
                <a:lnTo>
                  <a:pt x="809625" y="1150144"/>
                </a:lnTo>
                <a:lnTo>
                  <a:pt x="19050" y="1383507"/>
                </a:lnTo>
                <a:lnTo>
                  <a:pt x="0" y="119063"/>
                </a:lnTo>
                <a:close/>
              </a:path>
            </a:pathLst>
          </a:custGeom>
          <a:solidFill>
            <a:srgbClr val="799FCD">
              <a:alpha val="85000"/>
            </a:srgbClr>
          </a:solidFill>
          <a:ln w="95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rtlCol="0" anchor="t" anchorCtr="0"/>
          <a:lstStyle/>
          <a:p>
            <a:pPr algn="ctr"/>
            <a:endParaRPr lang="en-IN" sz="1200" dirty="0">
              <a:solidFill>
                <a:srgbClr val="000000"/>
              </a:solidFill>
              <a:latin typeface="+mj-lt"/>
            </a:endParaRPr>
          </a:p>
        </p:txBody>
      </p:sp>
      <p:sp>
        <p:nvSpPr>
          <p:cNvPr id="36" name="Textfeld 18"/>
          <p:cNvSpPr txBox="1"/>
          <p:nvPr/>
        </p:nvSpPr>
        <p:spPr bwMode="gray">
          <a:xfrm>
            <a:off x="713011" y="1676662"/>
            <a:ext cx="1059906" cy="830997"/>
          </a:xfrm>
          <a:prstGeom prst="rect">
            <a:avLst/>
          </a:prstGeom>
          <a:noFill/>
        </p:spPr>
        <p:txBody>
          <a:bodyPr vert="horz" wrap="none" lIns="91440" tIns="45720" rIns="91440" bIns="45720" rtlCol="0" anchor="ctr">
            <a:spAutoFit/>
          </a:bodyPr>
          <a:lstStyle/>
          <a:p>
            <a:r>
              <a:rPr lang="en-US" sz="4800" b="1" dirty="0">
                <a:solidFill>
                  <a:srgbClr val="FFFFFF"/>
                </a:solidFill>
                <a:latin typeface="+mj-lt"/>
              </a:rPr>
              <a:t>01</a:t>
            </a:r>
          </a:p>
        </p:txBody>
      </p:sp>
      <p:sp>
        <p:nvSpPr>
          <p:cNvPr id="37" name="Textfeld 18"/>
          <p:cNvSpPr txBox="1"/>
          <p:nvPr/>
        </p:nvSpPr>
        <p:spPr bwMode="gray">
          <a:xfrm>
            <a:off x="713011" y="3257004"/>
            <a:ext cx="1059906" cy="830997"/>
          </a:xfrm>
          <a:prstGeom prst="rect">
            <a:avLst/>
          </a:prstGeom>
          <a:noFill/>
        </p:spPr>
        <p:txBody>
          <a:bodyPr vert="horz" wrap="none" lIns="91440" tIns="45720" rIns="91440" bIns="45720" rtlCol="0" anchor="ctr">
            <a:spAutoFit/>
          </a:bodyPr>
          <a:lstStyle/>
          <a:p>
            <a:r>
              <a:rPr lang="en-US" sz="4800" b="1" dirty="0">
                <a:solidFill>
                  <a:srgbClr val="FFFFFF"/>
                </a:solidFill>
                <a:latin typeface="+mj-lt"/>
              </a:rPr>
              <a:t>02</a:t>
            </a:r>
          </a:p>
        </p:txBody>
      </p:sp>
      <p:sp>
        <p:nvSpPr>
          <p:cNvPr id="38" name="Textfeld 18"/>
          <p:cNvSpPr txBox="1"/>
          <p:nvPr/>
        </p:nvSpPr>
        <p:spPr bwMode="gray">
          <a:xfrm>
            <a:off x="713011" y="4845171"/>
            <a:ext cx="1059906" cy="830997"/>
          </a:xfrm>
          <a:prstGeom prst="rect">
            <a:avLst/>
          </a:prstGeom>
          <a:noFill/>
        </p:spPr>
        <p:txBody>
          <a:bodyPr vert="horz" wrap="none" lIns="91440" tIns="45720" rIns="91440" bIns="45720" rtlCol="0" anchor="ctr">
            <a:spAutoFit/>
          </a:bodyPr>
          <a:lstStyle/>
          <a:p>
            <a:r>
              <a:rPr lang="en-US" sz="4800" b="1" dirty="0">
                <a:solidFill>
                  <a:srgbClr val="FFFFFF"/>
                </a:solidFill>
                <a:latin typeface="+mj-lt"/>
              </a:rPr>
              <a:t>03</a:t>
            </a:r>
          </a:p>
        </p:txBody>
      </p:sp>
      <p:sp>
        <p:nvSpPr>
          <p:cNvPr id="2" name="Title 1"/>
          <p:cNvSpPr>
            <a:spLocks noGrp="1"/>
          </p:cNvSpPr>
          <p:nvPr>
            <p:ph type="title"/>
          </p:nvPr>
        </p:nvSpPr>
        <p:spPr/>
        <p:txBody>
          <a:bodyPr/>
          <a:lstStyle/>
          <a:p>
            <a:r>
              <a:rPr lang="it-IT" altLang="it-IT" sz="2800" dirty="0">
                <a:solidFill>
                  <a:srgbClr val="000000"/>
                </a:solidFill>
              </a:rPr>
              <a:t>Condizioni per il riconoscimento del diritto </a:t>
            </a:r>
            <a:r>
              <a:rPr lang="it-IT" altLang="it-IT" sz="2800" dirty="0" smtClean="0">
                <a:solidFill>
                  <a:srgbClr val="000000"/>
                </a:solidFill>
              </a:rPr>
              <a:t>all’incentivo: </a:t>
            </a:r>
            <a:r>
              <a:rPr lang="it-IT" altLang="it-IT" sz="2800" dirty="0">
                <a:solidFill>
                  <a:srgbClr val="000000"/>
                </a:solidFill>
              </a:rPr>
              <a:t>c</a:t>
            </a:r>
            <a:r>
              <a:rPr lang="it-IT" altLang="it-IT" sz="2800" dirty="0" smtClean="0">
                <a:solidFill>
                  <a:srgbClr val="000000"/>
                </a:solidFill>
              </a:rPr>
              <a:t>asi </a:t>
            </a:r>
            <a:r>
              <a:rPr lang="it-IT" altLang="it-IT" sz="2800" dirty="0">
                <a:solidFill>
                  <a:srgbClr val="000000"/>
                </a:solidFill>
              </a:rPr>
              <a:t>particolari</a:t>
            </a:r>
            <a:r>
              <a:rPr lang="it-IT" altLang="it-IT" sz="3200" dirty="0">
                <a:solidFill>
                  <a:srgbClr val="000000"/>
                </a:solidFill>
              </a:rPr>
              <a:t/>
            </a:r>
            <a:br>
              <a:rPr lang="it-IT" altLang="it-IT" sz="3200" dirty="0">
                <a:solidFill>
                  <a:srgbClr val="000000"/>
                </a:solidFill>
              </a:rPr>
            </a:br>
            <a:endParaRPr lang="it-IT" dirty="0"/>
          </a:p>
        </p:txBody>
      </p:sp>
      <p:sp>
        <p:nvSpPr>
          <p:cNvPr id="16" name="Rectangle 15"/>
          <p:cNvSpPr/>
          <p:nvPr/>
        </p:nvSpPr>
        <p:spPr>
          <a:xfrm>
            <a:off x="3013843" y="1651113"/>
            <a:ext cx="8436477" cy="861774"/>
          </a:xfrm>
          <a:prstGeom prst="rect">
            <a:avLst/>
          </a:prstGeom>
        </p:spPr>
        <p:txBody>
          <a:bodyPr wrap="square" lIns="0" tIns="0" rIns="0" bIns="0">
            <a:spAutoFit/>
          </a:bodyPr>
          <a:lstStyle/>
          <a:p>
            <a:r>
              <a:rPr lang="it-IT" sz="1400" dirty="0">
                <a:latin typeface="+mj-lt"/>
              </a:rPr>
              <a:t>L</a:t>
            </a:r>
            <a:r>
              <a:rPr lang="it-IT" sz="1400" dirty="0" smtClean="0">
                <a:latin typeface="+mj-lt"/>
              </a:rPr>
              <a:t>’esistenza </a:t>
            </a:r>
            <a:r>
              <a:rPr lang="it-IT" sz="1400" dirty="0">
                <a:latin typeface="+mj-lt"/>
              </a:rPr>
              <a:t>di un rapporto di </a:t>
            </a:r>
            <a:r>
              <a:rPr lang="it-IT" sz="1400" b="1" dirty="0">
                <a:latin typeface="+mj-lt"/>
              </a:rPr>
              <a:t>lavoro</a:t>
            </a:r>
            <a:r>
              <a:rPr lang="it-IT" sz="1400" dirty="0">
                <a:latin typeface="+mj-lt"/>
              </a:rPr>
              <a:t> </a:t>
            </a:r>
            <a:r>
              <a:rPr lang="it-IT" sz="1400" b="1" dirty="0">
                <a:latin typeface="+mj-lt"/>
              </a:rPr>
              <a:t>subordinato</a:t>
            </a:r>
            <a:r>
              <a:rPr lang="it-IT" sz="1400" dirty="0">
                <a:latin typeface="+mj-lt"/>
              </a:rPr>
              <a:t> </a:t>
            </a:r>
            <a:r>
              <a:rPr lang="it-IT" sz="1400" b="1" dirty="0">
                <a:latin typeface="+mj-lt"/>
              </a:rPr>
              <a:t>a tempo indeterminato all’estero </a:t>
            </a:r>
            <a:r>
              <a:rPr lang="it-IT" sz="1400" dirty="0">
                <a:latin typeface="+mj-lt"/>
              </a:rPr>
              <a:t>non consente la fruizione </a:t>
            </a:r>
            <a:r>
              <a:rPr lang="it-IT" sz="1400" dirty="0" smtClean="0">
                <a:latin typeface="+mj-lt"/>
              </a:rPr>
              <a:t>dell’esonero contributivo anche laddove</a:t>
            </a:r>
            <a:r>
              <a:rPr lang="it-IT" sz="1400" dirty="0">
                <a:latin typeface="+mj-lt"/>
              </a:rPr>
              <a:t>, sulla base della legislazione internazionale, il precedente rapporto di lavoro non </a:t>
            </a:r>
            <a:r>
              <a:rPr lang="it-IT" sz="1400" dirty="0" smtClean="0">
                <a:latin typeface="+mj-lt"/>
              </a:rPr>
              <a:t>contempli </a:t>
            </a:r>
            <a:r>
              <a:rPr lang="it-IT" sz="1400" dirty="0">
                <a:latin typeface="+mj-lt"/>
              </a:rPr>
              <a:t>l’obbligo assicurativo nei confronti di una gestione previdenziale </a:t>
            </a:r>
            <a:r>
              <a:rPr lang="it-IT" sz="1400" dirty="0" smtClean="0">
                <a:latin typeface="+mj-lt"/>
              </a:rPr>
              <a:t>nazionale.</a:t>
            </a:r>
            <a:endParaRPr lang="it-IT" sz="1400" dirty="0">
              <a:latin typeface="+mj-lt"/>
            </a:endParaRPr>
          </a:p>
        </p:txBody>
      </p:sp>
      <p:sp>
        <p:nvSpPr>
          <p:cNvPr id="17" name="Rectangle 16"/>
          <p:cNvSpPr/>
          <p:nvPr/>
        </p:nvSpPr>
        <p:spPr>
          <a:xfrm>
            <a:off x="3013843" y="3228552"/>
            <a:ext cx="8436477" cy="861774"/>
          </a:xfrm>
          <a:prstGeom prst="rect">
            <a:avLst/>
          </a:prstGeom>
        </p:spPr>
        <p:txBody>
          <a:bodyPr wrap="square" lIns="0" tIns="0" rIns="0" bIns="0">
            <a:spAutoFit/>
          </a:bodyPr>
          <a:lstStyle/>
          <a:p>
            <a:r>
              <a:rPr lang="it-IT" sz="1400" dirty="0">
                <a:latin typeface="+mj-lt"/>
              </a:rPr>
              <a:t>C</a:t>
            </a:r>
            <a:r>
              <a:rPr lang="it-IT" sz="1400" dirty="0" smtClean="0">
                <a:latin typeface="+mj-lt"/>
              </a:rPr>
              <a:t>on </a:t>
            </a:r>
            <a:r>
              <a:rPr lang="it-IT" sz="1400" dirty="0">
                <a:latin typeface="+mj-lt"/>
              </a:rPr>
              <a:t>riferimento ai rapporti di </a:t>
            </a:r>
            <a:r>
              <a:rPr lang="it-IT" sz="1400" b="1" dirty="0">
                <a:latin typeface="+mj-lt"/>
              </a:rPr>
              <a:t>lavoro part-time </a:t>
            </a:r>
            <a:r>
              <a:rPr lang="it-IT" sz="1400" dirty="0">
                <a:latin typeface="+mj-lt"/>
              </a:rPr>
              <a:t>a tempo indeterminato, l’esonero spetta anche nei casi in cui il lavoratore sia assunto da due diversi datori di lavoro, in </a:t>
            </a:r>
            <a:r>
              <a:rPr lang="it-IT" sz="1400" dirty="0" smtClean="0">
                <a:latin typeface="+mj-lt"/>
              </a:rPr>
              <a:t>relazione ad </a:t>
            </a:r>
            <a:r>
              <a:rPr lang="it-IT" sz="1400" dirty="0">
                <a:latin typeface="+mj-lt"/>
              </a:rPr>
              <a:t>ambedue i rapporti, purché la data di decorrenza dei predetti rapporti di lavoro sia la </a:t>
            </a:r>
            <a:r>
              <a:rPr lang="it-IT" sz="1400" dirty="0" smtClean="0">
                <a:latin typeface="+mj-lt"/>
              </a:rPr>
              <a:t>medesima.</a:t>
            </a:r>
            <a:endParaRPr lang="it-IT" sz="1400" dirty="0">
              <a:latin typeface="+mj-lt"/>
            </a:endParaRPr>
          </a:p>
        </p:txBody>
      </p:sp>
      <p:sp>
        <p:nvSpPr>
          <p:cNvPr id="18" name="Rectangle 17"/>
          <p:cNvSpPr/>
          <p:nvPr/>
        </p:nvSpPr>
        <p:spPr>
          <a:xfrm>
            <a:off x="3013843" y="4678409"/>
            <a:ext cx="8436477" cy="861774"/>
          </a:xfrm>
          <a:prstGeom prst="rect">
            <a:avLst/>
          </a:prstGeom>
        </p:spPr>
        <p:txBody>
          <a:bodyPr wrap="square" lIns="0" tIns="0" rIns="0" bIns="0">
            <a:spAutoFit/>
          </a:bodyPr>
          <a:lstStyle/>
          <a:p>
            <a:r>
              <a:rPr lang="it-IT" sz="1400" dirty="0">
                <a:latin typeface="+mj-lt"/>
              </a:rPr>
              <a:t>N</a:t>
            </a:r>
            <a:r>
              <a:rPr lang="it-IT" sz="1400" dirty="0" smtClean="0">
                <a:latin typeface="+mj-lt"/>
              </a:rPr>
              <a:t>elle </a:t>
            </a:r>
            <a:r>
              <a:rPr lang="it-IT" sz="1400" dirty="0">
                <a:latin typeface="+mj-lt"/>
              </a:rPr>
              <a:t>ipotesi di </a:t>
            </a:r>
            <a:r>
              <a:rPr lang="it-IT" sz="1400" b="1" dirty="0">
                <a:latin typeface="+mj-lt"/>
              </a:rPr>
              <a:t>cessione del contratto a tempo indeterminato </a:t>
            </a:r>
            <a:r>
              <a:rPr lang="it-IT" sz="1400" i="1" dirty="0" smtClean="0">
                <a:latin typeface="+mj-lt"/>
              </a:rPr>
              <a:t>ex </a:t>
            </a:r>
            <a:r>
              <a:rPr lang="it-IT" sz="1400" dirty="0" smtClean="0">
                <a:latin typeface="+mj-lt"/>
              </a:rPr>
              <a:t>articolo 1406 c.c. o in caso di </a:t>
            </a:r>
            <a:r>
              <a:rPr lang="it-IT" sz="1400" b="1" dirty="0" smtClean="0">
                <a:latin typeface="+mj-lt"/>
              </a:rPr>
              <a:t>trasferimento </a:t>
            </a:r>
            <a:r>
              <a:rPr lang="it-IT" sz="1400" b="1" dirty="0">
                <a:latin typeface="+mj-lt"/>
              </a:rPr>
              <a:t>di </a:t>
            </a:r>
            <a:r>
              <a:rPr lang="it-IT" sz="1400" b="1" dirty="0" smtClean="0">
                <a:latin typeface="+mj-lt"/>
              </a:rPr>
              <a:t>azienda</a:t>
            </a:r>
            <a:r>
              <a:rPr lang="it-IT" sz="1400" dirty="0" smtClean="0">
                <a:latin typeface="+mj-lt"/>
              </a:rPr>
              <a:t>, con </a:t>
            </a:r>
            <a:r>
              <a:rPr lang="it-IT" sz="1400" dirty="0">
                <a:latin typeface="+mj-lt"/>
              </a:rPr>
              <a:t>passaggio del </a:t>
            </a:r>
            <a:r>
              <a:rPr lang="it-IT" sz="1400" dirty="0" smtClean="0">
                <a:latin typeface="+mj-lt"/>
              </a:rPr>
              <a:t>dipendente/dipendenti </a:t>
            </a:r>
            <a:r>
              <a:rPr lang="it-IT" sz="1400" dirty="0">
                <a:latin typeface="+mj-lt"/>
              </a:rPr>
              <a:t>al cessionario, la fruizione del beneficio, già riconosciuto </a:t>
            </a:r>
            <a:r>
              <a:rPr lang="it-IT" sz="1400" dirty="0" smtClean="0">
                <a:latin typeface="+mj-lt"/>
              </a:rPr>
              <a:t>al datore </a:t>
            </a:r>
            <a:r>
              <a:rPr lang="it-IT" sz="1400" dirty="0">
                <a:latin typeface="+mj-lt"/>
              </a:rPr>
              <a:t>di lavoro cedente, può essere trasferita al subentrante per il periodo residuo non </a:t>
            </a:r>
            <a:r>
              <a:rPr lang="it-IT" sz="1400" dirty="0" smtClean="0">
                <a:latin typeface="+mj-lt"/>
              </a:rPr>
              <a:t>goduto.</a:t>
            </a:r>
            <a:endParaRPr lang="it-IT" sz="1400" dirty="0">
              <a:latin typeface="+mj-lt"/>
            </a:endParaRPr>
          </a:p>
        </p:txBody>
      </p:sp>
    </p:spTree>
    <p:extLst>
      <p:ext uri="{BB962C8B-B14F-4D97-AF65-F5344CB8AC3E}">
        <p14:creationId xmlns:p14="http://schemas.microsoft.com/office/powerpoint/2010/main" val="15653864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ltLang="it-IT" sz="2800" dirty="0">
                <a:solidFill>
                  <a:srgbClr val="000000"/>
                </a:solidFill>
              </a:rPr>
              <a:t>Condizioni per il riconoscimento del diritto all’incentivo: </a:t>
            </a:r>
            <a:r>
              <a:rPr lang="it-IT" altLang="it-IT" sz="2800" dirty="0"/>
              <a:t>r</a:t>
            </a:r>
            <a:r>
              <a:rPr lang="it-IT" sz="2800" dirty="0" smtClean="0"/>
              <a:t>evoca del beneficio </a:t>
            </a:r>
            <a:endParaRPr lang="it-IT" sz="2800" dirty="0"/>
          </a:p>
        </p:txBody>
      </p:sp>
      <p:sp>
        <p:nvSpPr>
          <p:cNvPr id="5" name="Rectangle 4"/>
          <p:cNvSpPr/>
          <p:nvPr/>
        </p:nvSpPr>
        <p:spPr>
          <a:xfrm>
            <a:off x="609918" y="1383051"/>
            <a:ext cx="782002" cy="81502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lstStyle/>
          <a:p>
            <a:r>
              <a:rPr lang="it-IT" sz="6600" dirty="0">
                <a:ln w="0"/>
                <a:solidFill>
                  <a:schemeClr val="tx2">
                    <a:lumMod val="85000"/>
                  </a:schemeClr>
                </a:solidFill>
                <a:effectLst>
                  <a:outerShdw blurRad="38100" dist="38100" dir="2700000" algn="tl">
                    <a:srgbClr val="000000">
                      <a:alpha val="43137"/>
                    </a:srgbClr>
                  </a:outerShdw>
                </a:effectLst>
              </a:rPr>
              <a:t>1</a:t>
            </a:r>
          </a:p>
        </p:txBody>
      </p:sp>
      <p:sp>
        <p:nvSpPr>
          <p:cNvPr id="8" name="Rectangle 7"/>
          <p:cNvSpPr/>
          <p:nvPr/>
        </p:nvSpPr>
        <p:spPr>
          <a:xfrm>
            <a:off x="1391921" y="1525291"/>
            <a:ext cx="9985056" cy="430887"/>
          </a:xfrm>
          <a:prstGeom prst="rect">
            <a:avLst/>
          </a:prstGeom>
        </p:spPr>
        <p:txBody>
          <a:bodyPr wrap="square" lIns="0" tIns="0" rIns="0" bIns="0">
            <a:spAutoFit/>
          </a:bodyPr>
          <a:lstStyle/>
          <a:p>
            <a:pPr>
              <a:spcAft>
                <a:spcPts val="600"/>
              </a:spcAft>
            </a:pPr>
            <a:r>
              <a:rPr lang="it-IT" sz="1400" dirty="0">
                <a:latin typeface="Verdana" panose="020B0604030504040204" pitchFamily="34" charset="0"/>
              </a:rPr>
              <a:t>Il licenziamento effettuato nei </a:t>
            </a:r>
            <a:r>
              <a:rPr lang="it-IT" sz="1400" b="1" dirty="0">
                <a:latin typeface="Verdana" panose="020B0604030504040204" pitchFamily="34" charset="0"/>
              </a:rPr>
              <a:t>6</a:t>
            </a:r>
            <a:r>
              <a:rPr lang="it-IT" sz="1400" b="1" dirty="0" smtClean="0">
                <a:latin typeface="Verdana" panose="020B0604030504040204" pitchFamily="34" charset="0"/>
              </a:rPr>
              <a:t> </a:t>
            </a:r>
            <a:r>
              <a:rPr lang="it-IT" sz="1400" b="1" dirty="0">
                <a:latin typeface="Verdana" panose="020B0604030504040204" pitchFamily="34" charset="0"/>
              </a:rPr>
              <a:t>mesi </a:t>
            </a:r>
            <a:r>
              <a:rPr lang="it-IT" sz="1400" dirty="0">
                <a:latin typeface="Verdana" panose="020B0604030504040204" pitchFamily="34" charset="0"/>
              </a:rPr>
              <a:t>successivi all’assunzione incentivata comporta la </a:t>
            </a:r>
            <a:r>
              <a:rPr lang="it-IT" sz="1400" b="1" dirty="0">
                <a:latin typeface="Verdana" panose="020B0604030504040204" pitchFamily="34" charset="0"/>
              </a:rPr>
              <a:t>revoca dell’esonero </a:t>
            </a:r>
            <a:r>
              <a:rPr lang="it-IT" sz="1400" dirty="0">
                <a:latin typeface="Verdana" panose="020B0604030504040204" pitchFamily="34" charset="0"/>
              </a:rPr>
              <a:t>e il recupero del beneficio già fruito </a:t>
            </a:r>
            <a:r>
              <a:rPr lang="it-IT" sz="1400" b="1" dirty="0">
                <a:latin typeface="Verdana" panose="020B0604030504040204" pitchFamily="34" charset="0"/>
              </a:rPr>
              <a:t>(legge </a:t>
            </a:r>
            <a:r>
              <a:rPr lang="it-IT" sz="1400" b="1" dirty="0" smtClean="0">
                <a:latin typeface="Verdana" panose="020B0604030504040204" pitchFamily="34" charset="0"/>
              </a:rPr>
              <a:t>205/2017, comma </a:t>
            </a:r>
            <a:r>
              <a:rPr lang="it-IT" sz="1400" b="1" dirty="0">
                <a:latin typeface="Verdana" panose="020B0604030504040204" pitchFamily="34" charset="0"/>
              </a:rPr>
              <a:t>105)</a:t>
            </a:r>
            <a:r>
              <a:rPr lang="it-IT" sz="1400" dirty="0" smtClean="0">
                <a:latin typeface="Verdana" panose="020B0604030504040204" pitchFamily="34" charset="0"/>
              </a:rPr>
              <a:t>.</a:t>
            </a:r>
            <a:endParaRPr lang="it-IT" sz="1400" dirty="0">
              <a:latin typeface="Verdana" panose="020B0604030504040204" pitchFamily="34" charset="0"/>
            </a:endParaRPr>
          </a:p>
        </p:txBody>
      </p:sp>
      <p:sp>
        <p:nvSpPr>
          <p:cNvPr id="11" name="Rectangle 10"/>
          <p:cNvSpPr/>
          <p:nvPr/>
        </p:nvSpPr>
        <p:spPr>
          <a:xfrm>
            <a:off x="1397839" y="4090854"/>
            <a:ext cx="9979137" cy="861774"/>
          </a:xfrm>
          <a:prstGeom prst="rect">
            <a:avLst/>
          </a:prstGeom>
        </p:spPr>
        <p:txBody>
          <a:bodyPr wrap="square" lIns="0" tIns="0" rIns="0" bIns="0">
            <a:spAutoFit/>
          </a:bodyPr>
          <a:lstStyle/>
          <a:p>
            <a:r>
              <a:rPr lang="it-IT" sz="1400" dirty="0" smtClean="0">
                <a:latin typeface="Verdana" panose="020B0604030504040204" pitchFamily="34" charset="0"/>
              </a:rPr>
              <a:t>Analogamente</a:t>
            </a:r>
            <a:r>
              <a:rPr lang="it-IT" sz="1400" dirty="0">
                <a:latin typeface="Verdana" panose="020B0604030504040204" pitchFamily="34" charset="0"/>
              </a:rPr>
              <a:t>, nelle ipotesi in cui, a seguito di accertamento ispettivo, il precedente </a:t>
            </a:r>
            <a:r>
              <a:rPr lang="it-IT" sz="1400" b="1" dirty="0">
                <a:latin typeface="Verdana" panose="020B0604030504040204" pitchFamily="34" charset="0"/>
              </a:rPr>
              <a:t>rapporto di lavoro autonomo</a:t>
            </a:r>
            <a:r>
              <a:rPr lang="it-IT" sz="1400" dirty="0">
                <a:latin typeface="Verdana" panose="020B0604030504040204" pitchFamily="34" charset="0"/>
              </a:rPr>
              <a:t>, con o senza partita IVA, nonché quello parasubordinato vengano riqualificati come rapporti di lavoro subordinati a </a:t>
            </a:r>
            <a:r>
              <a:rPr lang="it-IT" sz="1400" dirty="0" smtClean="0">
                <a:latin typeface="Verdana" panose="020B0604030504040204" pitchFamily="34" charset="0"/>
              </a:rPr>
              <a:t>tempo indeterminato</a:t>
            </a:r>
            <a:r>
              <a:rPr lang="it-IT" sz="1400" dirty="0">
                <a:latin typeface="Verdana" panose="020B0604030504040204" pitchFamily="34" charset="0"/>
              </a:rPr>
              <a:t>, il beneficio andrà </a:t>
            </a:r>
            <a:r>
              <a:rPr lang="it-IT" sz="1400" b="1" dirty="0">
                <a:latin typeface="Verdana" panose="020B0604030504040204" pitchFamily="34" charset="0"/>
              </a:rPr>
              <a:t>revocato</a:t>
            </a:r>
            <a:r>
              <a:rPr lang="it-IT" sz="1400" dirty="0">
                <a:latin typeface="Verdana" panose="020B0604030504040204" pitchFamily="34" charset="0"/>
              </a:rPr>
              <a:t> e il recupero di quanto già fruito non incide sulle nuove assunzioni dello stesso lavoratore.</a:t>
            </a:r>
          </a:p>
        </p:txBody>
      </p:sp>
      <p:sp>
        <p:nvSpPr>
          <p:cNvPr id="9" name="Rectangle 8"/>
          <p:cNvSpPr/>
          <p:nvPr/>
        </p:nvSpPr>
        <p:spPr>
          <a:xfrm>
            <a:off x="609918" y="3999414"/>
            <a:ext cx="782002" cy="81502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lstStyle/>
          <a:p>
            <a:r>
              <a:rPr lang="it-IT" sz="6600" dirty="0" smtClean="0">
                <a:ln w="0"/>
                <a:solidFill>
                  <a:srgbClr val="4F81BD"/>
                </a:solidFill>
                <a:effectLst>
                  <a:outerShdw blurRad="38100" dist="38100" dir="2700000" algn="tl">
                    <a:srgbClr val="000000">
                      <a:alpha val="43137"/>
                    </a:srgbClr>
                  </a:outerShdw>
                </a:effectLst>
              </a:rPr>
              <a:t>2</a:t>
            </a:r>
            <a:endParaRPr lang="it-IT" sz="6600" dirty="0">
              <a:ln w="0"/>
              <a:solidFill>
                <a:srgbClr val="4F81BD"/>
              </a:solidFill>
              <a:effectLst>
                <a:outerShdw blurRad="38100" dist="38100" dir="2700000" algn="tl">
                  <a:srgbClr val="000000">
                    <a:alpha val="43137"/>
                  </a:srgbClr>
                </a:outerShdw>
              </a:effectLst>
            </a:endParaRPr>
          </a:p>
        </p:txBody>
      </p:sp>
      <p:sp>
        <p:nvSpPr>
          <p:cNvPr id="15" name="Rectangle 14"/>
          <p:cNvSpPr/>
          <p:nvPr/>
        </p:nvSpPr>
        <p:spPr>
          <a:xfrm>
            <a:off x="2291787" y="2192637"/>
            <a:ext cx="9103851" cy="523220"/>
          </a:xfrm>
          <a:prstGeom prst="rect">
            <a:avLst/>
          </a:prstGeom>
        </p:spPr>
        <p:txBody>
          <a:bodyPr wrap="square">
            <a:spAutoFit/>
          </a:bodyPr>
          <a:lstStyle/>
          <a:p>
            <a:pPr>
              <a:spcBef>
                <a:spcPts val="1200"/>
              </a:spcBef>
              <a:spcAft>
                <a:spcPts val="600"/>
              </a:spcAft>
            </a:pPr>
            <a:r>
              <a:rPr lang="it-IT" sz="1400" dirty="0">
                <a:latin typeface="Verdana" panose="020B0604030504040204" pitchFamily="34" charset="0"/>
              </a:rPr>
              <a:t>Se il datore di lavoro procede al licenziamento nei </a:t>
            </a:r>
            <a:r>
              <a:rPr lang="it-IT" sz="1400" b="1" dirty="0">
                <a:latin typeface="Verdana" panose="020B0604030504040204" pitchFamily="34" charset="0"/>
              </a:rPr>
              <a:t>6</a:t>
            </a:r>
            <a:r>
              <a:rPr lang="it-IT" sz="1400" b="1" dirty="0" smtClean="0">
                <a:latin typeface="Verdana" panose="020B0604030504040204" pitchFamily="34" charset="0"/>
              </a:rPr>
              <a:t> </a:t>
            </a:r>
            <a:r>
              <a:rPr lang="it-IT" sz="1400" b="1" dirty="0">
                <a:latin typeface="Verdana" panose="020B0604030504040204" pitchFamily="34" charset="0"/>
              </a:rPr>
              <a:t>mesi successivi</a:t>
            </a:r>
            <a:r>
              <a:rPr lang="it-IT" sz="1400" dirty="0">
                <a:latin typeface="Verdana" panose="020B0604030504040204" pitchFamily="34" charset="0"/>
              </a:rPr>
              <a:t>, </a:t>
            </a:r>
            <a:r>
              <a:rPr lang="it-IT" sz="1400" b="1" dirty="0">
                <a:latin typeface="Verdana" panose="020B0604030504040204" pitchFamily="34" charset="0"/>
              </a:rPr>
              <a:t>il beneficio </a:t>
            </a:r>
            <a:r>
              <a:rPr lang="it-IT" sz="1400" dirty="0">
                <a:latin typeface="Verdana" panose="020B0604030504040204" pitchFamily="34" charset="0"/>
              </a:rPr>
              <a:t>viene </a:t>
            </a:r>
            <a:r>
              <a:rPr lang="it-IT" sz="1400" b="1" dirty="0">
                <a:latin typeface="Verdana" panose="020B0604030504040204" pitchFamily="34" charset="0"/>
              </a:rPr>
              <a:t>revocato</a:t>
            </a:r>
            <a:r>
              <a:rPr lang="it-IT" sz="1400" dirty="0">
                <a:latin typeface="Verdana" panose="020B0604030504040204" pitchFamily="34" charset="0"/>
              </a:rPr>
              <a:t> e quanto già fruito sarà recuperato</a:t>
            </a:r>
            <a:r>
              <a:rPr lang="it-IT" sz="1400" dirty="0" smtClean="0">
                <a:latin typeface="Verdana" panose="020B0604030504040204" pitchFamily="34" charset="0"/>
              </a:rPr>
              <a:t>.</a:t>
            </a:r>
            <a:endParaRPr lang="it-IT" sz="1400" dirty="0">
              <a:latin typeface="Verdana" panose="020B0604030504040204" pitchFamily="34" charset="0"/>
            </a:endParaRPr>
          </a:p>
        </p:txBody>
      </p:sp>
      <p:sp>
        <p:nvSpPr>
          <p:cNvPr id="16" name="Rectangle 15"/>
          <p:cNvSpPr/>
          <p:nvPr/>
        </p:nvSpPr>
        <p:spPr>
          <a:xfrm>
            <a:off x="2291787" y="2965226"/>
            <a:ext cx="9103851" cy="523220"/>
          </a:xfrm>
          <a:prstGeom prst="rect">
            <a:avLst/>
          </a:prstGeom>
        </p:spPr>
        <p:txBody>
          <a:bodyPr wrap="square">
            <a:spAutoFit/>
          </a:bodyPr>
          <a:lstStyle/>
          <a:p>
            <a:pPr>
              <a:spcBef>
                <a:spcPts val="1200"/>
              </a:spcBef>
              <a:spcAft>
                <a:spcPts val="1800"/>
              </a:spcAft>
            </a:pPr>
            <a:r>
              <a:rPr lang="it-IT" sz="1400" dirty="0" smtClean="0">
                <a:latin typeface="Verdana" panose="020B0604030504040204" pitchFamily="34" charset="0"/>
              </a:rPr>
              <a:t>Il </a:t>
            </a:r>
            <a:r>
              <a:rPr lang="it-IT" sz="1400" dirty="0">
                <a:latin typeface="Verdana" panose="020B0604030504040204" pitchFamily="34" charset="0"/>
              </a:rPr>
              <a:t>recupero dell’agevolazione non incide sul calcolo del periodo residuo spettante per una nuova assunzione del medesimo lavoratore.</a:t>
            </a:r>
          </a:p>
        </p:txBody>
      </p:sp>
      <p:sp>
        <p:nvSpPr>
          <p:cNvPr id="32" name="Oval 31"/>
          <p:cNvSpPr/>
          <p:nvPr/>
        </p:nvSpPr>
        <p:spPr>
          <a:xfrm>
            <a:off x="1391920" y="2177210"/>
            <a:ext cx="612000" cy="612000"/>
          </a:xfrm>
          <a:prstGeom prst="ellipse">
            <a:avLst/>
          </a:prstGeom>
          <a:solidFill>
            <a:srgbClr val="D9D9D9"/>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sp>
        <p:nvSpPr>
          <p:cNvPr id="36" name="Oval 35"/>
          <p:cNvSpPr/>
          <p:nvPr/>
        </p:nvSpPr>
        <p:spPr>
          <a:xfrm>
            <a:off x="1391920" y="2920836"/>
            <a:ext cx="612000" cy="612000"/>
          </a:xfrm>
          <a:prstGeom prst="ellipse">
            <a:avLst/>
          </a:prstGeom>
          <a:solidFill>
            <a:srgbClr val="D9D9D9"/>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pic>
        <p:nvPicPr>
          <p:cNvPr id="58" name="Picture 57"/>
          <p:cNvPicPr>
            <a:picLocks noChangeAspect="1"/>
          </p:cNvPicPr>
          <p:nvPr/>
        </p:nvPicPr>
        <p:blipFill>
          <a:blip r:embed="rId2">
            <a:clrChange>
              <a:clrFrom>
                <a:srgbClr val="FFFFFF"/>
              </a:clrFrom>
              <a:clrTo>
                <a:srgbClr val="FFFFFF">
                  <a:alpha val="0"/>
                </a:srgbClr>
              </a:clrTo>
            </a:clrChange>
          </a:blip>
          <a:stretch>
            <a:fillRect/>
          </a:stretch>
        </p:blipFill>
        <p:spPr>
          <a:xfrm>
            <a:off x="1493248" y="2296138"/>
            <a:ext cx="406441" cy="366004"/>
          </a:xfrm>
          <a:prstGeom prst="rect">
            <a:avLst/>
          </a:prstGeom>
        </p:spPr>
      </p:pic>
      <p:cxnSp>
        <p:nvCxnSpPr>
          <p:cNvPr id="61" name="Elbow Connector 60"/>
          <p:cNvCxnSpPr>
            <a:endCxn id="32" idx="2"/>
          </p:cNvCxnSpPr>
          <p:nvPr/>
        </p:nvCxnSpPr>
        <p:spPr>
          <a:xfrm rot="16200000" flipH="1">
            <a:off x="998194" y="2089484"/>
            <a:ext cx="330410" cy="457041"/>
          </a:xfrm>
          <a:prstGeom prst="bentConnector2">
            <a:avLst/>
          </a:prstGeom>
          <a:ln w="19050">
            <a:solidFill>
              <a:srgbClr val="D9D9D9"/>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62" name="Elbow Connector 61"/>
          <p:cNvCxnSpPr>
            <a:endCxn id="36" idx="2"/>
          </p:cNvCxnSpPr>
          <p:nvPr/>
        </p:nvCxnSpPr>
        <p:spPr>
          <a:xfrm rot="16200000" flipH="1">
            <a:off x="626381" y="2461297"/>
            <a:ext cx="1074036" cy="457041"/>
          </a:xfrm>
          <a:prstGeom prst="bentConnector2">
            <a:avLst/>
          </a:prstGeom>
          <a:ln w="19050">
            <a:solidFill>
              <a:srgbClr val="D9D9D9"/>
            </a:solidFill>
            <a:prstDash val="dash"/>
            <a:tailEnd type="none"/>
          </a:ln>
        </p:spPr>
        <p:style>
          <a:lnRef idx="1">
            <a:schemeClr val="accent1"/>
          </a:lnRef>
          <a:fillRef idx="0">
            <a:schemeClr val="accent1"/>
          </a:fillRef>
          <a:effectRef idx="0">
            <a:schemeClr val="accent1"/>
          </a:effectRef>
          <a:fontRef idx="minor">
            <a:schemeClr val="tx1"/>
          </a:fontRef>
        </p:style>
      </p:cxnSp>
      <p:pic>
        <p:nvPicPr>
          <p:cNvPr id="69" name="Picture 68"/>
          <p:cNvPicPr>
            <a:picLocks noChangeAspect="1"/>
          </p:cNvPicPr>
          <p:nvPr/>
        </p:nvPicPr>
        <p:blipFill>
          <a:blip r:embed="rId3">
            <a:clrChange>
              <a:clrFrom>
                <a:srgbClr val="FFFFFF"/>
              </a:clrFrom>
              <a:clrTo>
                <a:srgbClr val="FFFFFF">
                  <a:alpha val="0"/>
                </a:srgbClr>
              </a:clrTo>
            </a:clrChange>
          </a:blip>
          <a:stretch>
            <a:fillRect/>
          </a:stretch>
        </p:blipFill>
        <p:spPr>
          <a:xfrm>
            <a:off x="1493248" y="3020553"/>
            <a:ext cx="406441" cy="404295"/>
          </a:xfrm>
          <a:prstGeom prst="rect">
            <a:avLst/>
          </a:prstGeom>
        </p:spPr>
      </p:pic>
    </p:spTree>
    <p:extLst>
      <p:ext uri="{BB962C8B-B14F-4D97-AF65-F5344CB8AC3E}">
        <p14:creationId xmlns:p14="http://schemas.microsoft.com/office/powerpoint/2010/main" val="22295732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2800" dirty="0" smtClean="0">
                <a:solidFill>
                  <a:srgbClr val="000000"/>
                </a:solidFill>
              </a:rPr>
              <a:t>Agenda</a:t>
            </a:r>
            <a:r>
              <a:rPr lang="en-IN" dirty="0" smtClean="0">
                <a:solidFill>
                  <a:srgbClr val="000000"/>
                </a:solidFill>
              </a:rPr>
              <a:t/>
            </a:r>
            <a:br>
              <a:rPr lang="en-IN" dirty="0" smtClean="0">
                <a:solidFill>
                  <a:srgbClr val="000000"/>
                </a:solidFill>
              </a:rPr>
            </a:br>
            <a:endParaRPr lang="it-IT" sz="2600" b="0" dirty="0"/>
          </a:p>
        </p:txBody>
      </p:sp>
      <p:sp>
        <p:nvSpPr>
          <p:cNvPr id="5" name="Text Box 3"/>
          <p:cNvSpPr txBox="1">
            <a:spLocks noChangeArrowheads="1"/>
          </p:cNvSpPr>
          <p:nvPr/>
        </p:nvSpPr>
        <p:spPr bwMode="auto">
          <a:xfrm>
            <a:off x="623888" y="1136364"/>
            <a:ext cx="10964545" cy="4992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marL="342900" indent="-342900" eaLnBrk="0" hangingPunct="0">
              <a:defRPr sz="1400">
                <a:solidFill>
                  <a:schemeClr val="tx1"/>
                </a:solidFill>
                <a:latin typeface="Verdana" pitchFamily="34" charset="0"/>
                <a:ea typeface="MS PGothic" pitchFamily="34" charset="-128"/>
              </a:defRPr>
            </a:lvl1pPr>
            <a:lvl2pPr marL="742950" indent="-285750" eaLnBrk="0" hangingPunct="0">
              <a:defRPr sz="1400">
                <a:solidFill>
                  <a:schemeClr val="tx1"/>
                </a:solidFill>
                <a:latin typeface="Verdana" pitchFamily="34" charset="0"/>
                <a:ea typeface="MS PGothic" pitchFamily="34" charset="-128"/>
              </a:defRPr>
            </a:lvl2pPr>
            <a:lvl3pPr marL="1143000" indent="-228600" eaLnBrk="0" hangingPunct="0">
              <a:defRPr sz="1400">
                <a:solidFill>
                  <a:schemeClr val="tx1"/>
                </a:solidFill>
                <a:latin typeface="Verdana" pitchFamily="34" charset="0"/>
                <a:ea typeface="MS PGothic" pitchFamily="34" charset="-128"/>
              </a:defRPr>
            </a:lvl3pPr>
            <a:lvl4pPr marL="1600200" indent="-228600" eaLnBrk="0" hangingPunct="0">
              <a:defRPr sz="1400">
                <a:solidFill>
                  <a:schemeClr val="tx1"/>
                </a:solidFill>
                <a:latin typeface="Verdana" pitchFamily="34" charset="0"/>
                <a:ea typeface="MS PGothic" pitchFamily="34" charset="-128"/>
              </a:defRPr>
            </a:lvl4pPr>
            <a:lvl5pPr marL="2057400" indent="-228600" eaLnBrk="0" hangingPunct="0">
              <a:defRPr sz="1400">
                <a:solidFill>
                  <a:schemeClr val="tx1"/>
                </a:solidFill>
                <a:latin typeface="Verdana" pitchFamily="34" charset="0"/>
                <a:ea typeface="MS PGothic" pitchFamily="34" charset="-128"/>
              </a:defRPr>
            </a:lvl5pPr>
            <a:lvl6pPr marL="2514600" indent="-228600" eaLnBrk="0" fontAlgn="base" hangingPunct="0">
              <a:spcBef>
                <a:spcPct val="50000"/>
              </a:spcBef>
              <a:spcAft>
                <a:spcPct val="0"/>
              </a:spcAft>
              <a:defRPr sz="1400">
                <a:solidFill>
                  <a:schemeClr val="tx1"/>
                </a:solidFill>
                <a:latin typeface="Verdana" pitchFamily="34" charset="0"/>
                <a:ea typeface="MS PGothic" pitchFamily="34" charset="-128"/>
              </a:defRPr>
            </a:lvl6pPr>
            <a:lvl7pPr marL="2971800" indent="-228600" eaLnBrk="0" fontAlgn="base" hangingPunct="0">
              <a:spcBef>
                <a:spcPct val="50000"/>
              </a:spcBef>
              <a:spcAft>
                <a:spcPct val="0"/>
              </a:spcAft>
              <a:defRPr sz="1400">
                <a:solidFill>
                  <a:schemeClr val="tx1"/>
                </a:solidFill>
                <a:latin typeface="Verdana" pitchFamily="34" charset="0"/>
                <a:ea typeface="MS PGothic" pitchFamily="34" charset="-128"/>
              </a:defRPr>
            </a:lvl7pPr>
            <a:lvl8pPr marL="3429000" indent="-228600" eaLnBrk="0" fontAlgn="base" hangingPunct="0">
              <a:spcBef>
                <a:spcPct val="50000"/>
              </a:spcBef>
              <a:spcAft>
                <a:spcPct val="0"/>
              </a:spcAft>
              <a:defRPr sz="1400">
                <a:solidFill>
                  <a:schemeClr val="tx1"/>
                </a:solidFill>
                <a:latin typeface="Verdana" pitchFamily="34" charset="0"/>
                <a:ea typeface="MS PGothic" pitchFamily="34" charset="-128"/>
              </a:defRPr>
            </a:lvl8pPr>
            <a:lvl9pPr marL="3886200" indent="-228600" eaLnBrk="0" fontAlgn="base" hangingPunct="0">
              <a:spcBef>
                <a:spcPct val="50000"/>
              </a:spcBef>
              <a:spcAft>
                <a:spcPct val="0"/>
              </a:spcAft>
              <a:defRPr sz="1400">
                <a:solidFill>
                  <a:schemeClr val="tx1"/>
                </a:solidFill>
                <a:latin typeface="Verdana" pitchFamily="34" charset="0"/>
                <a:ea typeface="MS PGothic" pitchFamily="34" charset="-128"/>
              </a:defRPr>
            </a:lvl9pPr>
          </a:lstStyle>
          <a:p>
            <a:pPr marL="447675" indent="0" eaLnBrk="1" hangingPunct="1">
              <a:lnSpc>
                <a:spcPct val="200000"/>
              </a:lnSpc>
              <a:defRPr/>
            </a:pPr>
            <a:r>
              <a:rPr lang="it-IT" sz="2000" dirty="0" smtClean="0">
                <a:solidFill>
                  <a:srgbClr val="000000"/>
                </a:solidFill>
              </a:rPr>
              <a:t>Disciplina generale dell’incentivo</a:t>
            </a:r>
          </a:p>
          <a:p>
            <a:pPr marL="447675" indent="0" eaLnBrk="1" hangingPunct="1">
              <a:lnSpc>
                <a:spcPct val="200000"/>
              </a:lnSpc>
              <a:defRPr/>
            </a:pPr>
            <a:r>
              <a:rPr lang="it-IT" altLang="it-IT" sz="2000" dirty="0" smtClean="0">
                <a:solidFill>
                  <a:srgbClr val="000000"/>
                </a:solidFill>
              </a:rPr>
              <a:t>Condizioni di spettanza dell’incentivo</a:t>
            </a:r>
          </a:p>
          <a:p>
            <a:pPr marL="447675" indent="0" eaLnBrk="1" hangingPunct="1">
              <a:lnSpc>
                <a:spcPct val="200000"/>
              </a:lnSpc>
              <a:defRPr/>
            </a:pPr>
            <a:r>
              <a:rPr lang="it-IT" altLang="it-IT" sz="2000" dirty="0">
                <a:solidFill>
                  <a:srgbClr val="000000"/>
                </a:solidFill>
              </a:rPr>
              <a:t>Funzionalità </a:t>
            </a:r>
            <a:endParaRPr lang="it-IT" altLang="it-IT" sz="2000" dirty="0" smtClean="0">
              <a:solidFill>
                <a:srgbClr val="000000"/>
              </a:solidFill>
            </a:endParaRPr>
          </a:p>
          <a:p>
            <a:pPr marL="447675" indent="0" eaLnBrk="1" hangingPunct="1">
              <a:lnSpc>
                <a:spcPct val="200000"/>
              </a:lnSpc>
              <a:defRPr/>
            </a:pPr>
            <a:r>
              <a:rPr lang="it-IT" altLang="it-IT" sz="2000" dirty="0" smtClean="0">
                <a:solidFill>
                  <a:srgbClr val="000000"/>
                </a:solidFill>
              </a:rPr>
              <a:t>Istruzioni operative</a:t>
            </a:r>
            <a:endParaRPr lang="it-IT" altLang="it-IT" sz="2000" dirty="0"/>
          </a:p>
        </p:txBody>
      </p:sp>
      <p:sp>
        <p:nvSpPr>
          <p:cNvPr id="22" name="TextBox 21">
            <a:hlinkClick r:id="rId3" action="ppaction://hlinksldjump"/>
          </p:cNvPr>
          <p:cNvSpPr txBox="1">
            <a:spLocks noChangeAspect="1"/>
          </p:cNvSpPr>
          <p:nvPr/>
        </p:nvSpPr>
        <p:spPr>
          <a:xfrm>
            <a:off x="732258" y="1406477"/>
            <a:ext cx="257854" cy="257854"/>
          </a:xfrm>
          <a:prstGeom prst="ellipse">
            <a:avLst/>
          </a:prstGeom>
          <a:solidFill>
            <a:sysClr val="window" lastClr="FFFFFF"/>
          </a:solidFill>
          <a:ln w="38100">
            <a:solidFill>
              <a:srgbClr val="5B9BD5"/>
            </a:solidFill>
          </a:ln>
        </p:spPr>
        <p:txBody>
          <a:bodyPr wrap="none" lIns="0" tIns="21600" rIns="0" bIns="0" rtlCol="0" anchor="ctr">
            <a:noAutofit/>
          </a:bodyPr>
          <a:lstStyle/>
          <a:p>
            <a:pPr marL="0" marR="0" lvl="0" indent="0" algn="ctr" defTabSz="914400" eaLnBrk="1" fontAlgn="auto" latinLnBrk="0" hangingPunct="1">
              <a:lnSpc>
                <a:spcPct val="85000"/>
              </a:lnSpc>
              <a:spcBef>
                <a:spcPts val="0"/>
              </a:spcBef>
              <a:spcAft>
                <a:spcPts val="600"/>
              </a:spcAft>
              <a:buClr>
                <a:srgbClr val="FFE600"/>
              </a:buClr>
              <a:buSzPct val="70000"/>
              <a:buFontTx/>
              <a:buNone/>
              <a:tabLst/>
              <a:defRPr/>
            </a:pPr>
            <a:r>
              <a:rPr kumimoji="0" lang="it-IT" sz="1200" b="1" i="0" u="none" strike="noStrike" kern="0" cap="none" spc="0" normalizeH="0" baseline="0" noProof="0" dirty="0" smtClean="0">
                <a:ln>
                  <a:noFill/>
                </a:ln>
                <a:solidFill>
                  <a:srgbClr val="000000"/>
                </a:solidFill>
                <a:effectLst/>
                <a:uLnTx/>
                <a:uFillTx/>
                <a:latin typeface="+mj-lt"/>
              </a:rPr>
              <a:t>1</a:t>
            </a:r>
          </a:p>
        </p:txBody>
      </p:sp>
      <p:sp>
        <p:nvSpPr>
          <p:cNvPr id="23" name="TextBox 22">
            <a:hlinkClick r:id="rId4" action="ppaction://hlinksldjump"/>
          </p:cNvPr>
          <p:cNvSpPr txBox="1">
            <a:spLocks noChangeAspect="1"/>
          </p:cNvSpPr>
          <p:nvPr/>
        </p:nvSpPr>
        <p:spPr>
          <a:xfrm>
            <a:off x="732258" y="2021201"/>
            <a:ext cx="257854" cy="257854"/>
          </a:xfrm>
          <a:prstGeom prst="ellipse">
            <a:avLst/>
          </a:prstGeom>
          <a:solidFill>
            <a:srgbClr val="FFFFFF"/>
          </a:solidFill>
          <a:ln w="38100">
            <a:solidFill>
              <a:srgbClr val="5B9BD5"/>
            </a:solidFill>
          </a:ln>
        </p:spPr>
        <p:txBody>
          <a:bodyPr wrap="none" lIns="0" tIns="21600" rIns="0" bIns="0" rtlCol="0" anchor="ctr">
            <a:noAutofit/>
          </a:bodyPr>
          <a:lstStyle/>
          <a:p>
            <a:pPr marL="0" marR="0" lvl="0" indent="0" algn="ctr" defTabSz="914400" eaLnBrk="1" fontAlgn="auto" latinLnBrk="0" hangingPunct="1">
              <a:lnSpc>
                <a:spcPct val="85000"/>
              </a:lnSpc>
              <a:spcBef>
                <a:spcPts val="0"/>
              </a:spcBef>
              <a:spcAft>
                <a:spcPts val="600"/>
              </a:spcAft>
              <a:buClr>
                <a:srgbClr val="FFE600"/>
              </a:buClr>
              <a:buSzPct val="70000"/>
              <a:buFontTx/>
              <a:buNone/>
              <a:tabLst/>
              <a:defRPr/>
            </a:pPr>
            <a:r>
              <a:rPr kumimoji="0" lang="it-IT" sz="1200" b="1" i="0" u="none" strike="noStrike" kern="0" cap="none" spc="0" normalizeH="0" baseline="0" noProof="0" dirty="0" smtClean="0">
                <a:ln>
                  <a:noFill/>
                </a:ln>
                <a:solidFill>
                  <a:srgbClr val="000000"/>
                </a:solidFill>
                <a:effectLst/>
                <a:uLnTx/>
                <a:uFillTx/>
                <a:latin typeface="+mj-lt"/>
              </a:rPr>
              <a:t>2</a:t>
            </a:r>
          </a:p>
        </p:txBody>
      </p:sp>
      <p:sp>
        <p:nvSpPr>
          <p:cNvPr id="24" name="TextBox 23">
            <a:hlinkClick r:id="rId5" action="ppaction://hlinksldjump"/>
          </p:cNvPr>
          <p:cNvSpPr txBox="1">
            <a:spLocks noChangeAspect="1"/>
          </p:cNvSpPr>
          <p:nvPr/>
        </p:nvSpPr>
        <p:spPr>
          <a:xfrm>
            <a:off x="732258" y="2635925"/>
            <a:ext cx="257854" cy="257854"/>
          </a:xfrm>
          <a:prstGeom prst="ellipse">
            <a:avLst/>
          </a:prstGeom>
          <a:solidFill>
            <a:srgbClr val="FFFFFF"/>
          </a:solidFill>
          <a:ln w="38100">
            <a:solidFill>
              <a:srgbClr val="5B9BD5"/>
            </a:solidFill>
          </a:ln>
        </p:spPr>
        <p:txBody>
          <a:bodyPr wrap="none" lIns="0" tIns="21600" rIns="0" bIns="0" rtlCol="0" anchor="ctr">
            <a:noAutofit/>
          </a:bodyPr>
          <a:lstStyle/>
          <a:p>
            <a:pPr marL="0" marR="0" lvl="0" indent="0" algn="ctr" defTabSz="914400" eaLnBrk="1" fontAlgn="auto" latinLnBrk="0" hangingPunct="1">
              <a:lnSpc>
                <a:spcPct val="85000"/>
              </a:lnSpc>
              <a:spcBef>
                <a:spcPts val="0"/>
              </a:spcBef>
              <a:spcAft>
                <a:spcPts val="600"/>
              </a:spcAft>
              <a:buClr>
                <a:srgbClr val="FFE600"/>
              </a:buClr>
              <a:buSzPct val="70000"/>
              <a:buFontTx/>
              <a:buNone/>
              <a:tabLst/>
              <a:defRPr/>
            </a:pPr>
            <a:r>
              <a:rPr kumimoji="0" lang="it-IT" sz="1200" b="1" i="0" u="none" strike="noStrike" kern="0" cap="none" spc="0" normalizeH="0" baseline="0" noProof="0" dirty="0" smtClean="0">
                <a:ln>
                  <a:noFill/>
                </a:ln>
                <a:solidFill>
                  <a:srgbClr val="000000"/>
                </a:solidFill>
                <a:effectLst/>
                <a:uLnTx/>
                <a:uFillTx/>
                <a:latin typeface="+mj-lt"/>
              </a:rPr>
              <a:t>3</a:t>
            </a:r>
          </a:p>
        </p:txBody>
      </p:sp>
      <p:sp>
        <p:nvSpPr>
          <p:cNvPr id="25" name="TextBox 24">
            <a:hlinkClick r:id="rId6" action="ppaction://hlinksldjump"/>
          </p:cNvPr>
          <p:cNvSpPr txBox="1">
            <a:spLocks noChangeAspect="1"/>
          </p:cNvSpPr>
          <p:nvPr/>
        </p:nvSpPr>
        <p:spPr>
          <a:xfrm>
            <a:off x="732258" y="3250649"/>
            <a:ext cx="257854" cy="257854"/>
          </a:xfrm>
          <a:prstGeom prst="ellipse">
            <a:avLst/>
          </a:prstGeom>
          <a:solidFill>
            <a:srgbClr val="FFFFFF"/>
          </a:solidFill>
          <a:ln w="38100">
            <a:solidFill>
              <a:srgbClr val="5B9BD5"/>
            </a:solidFill>
          </a:ln>
        </p:spPr>
        <p:txBody>
          <a:bodyPr wrap="none" lIns="0" tIns="21600" rIns="0" bIns="0" rtlCol="0" anchor="ctr">
            <a:noAutofit/>
          </a:bodyPr>
          <a:lstStyle/>
          <a:p>
            <a:pPr marL="0" marR="0" lvl="0" indent="0" algn="ctr" defTabSz="914400" eaLnBrk="1" fontAlgn="auto" latinLnBrk="0" hangingPunct="1">
              <a:lnSpc>
                <a:spcPct val="85000"/>
              </a:lnSpc>
              <a:spcBef>
                <a:spcPts val="0"/>
              </a:spcBef>
              <a:spcAft>
                <a:spcPts val="600"/>
              </a:spcAft>
              <a:buClr>
                <a:srgbClr val="FFE600"/>
              </a:buClr>
              <a:buSzPct val="70000"/>
              <a:buFontTx/>
              <a:buNone/>
              <a:tabLst/>
              <a:defRPr/>
            </a:pPr>
            <a:r>
              <a:rPr kumimoji="0" lang="it-IT" sz="1200" b="1" i="0" u="none" strike="noStrike" kern="0" cap="none" spc="0" normalizeH="0" baseline="0" noProof="0" dirty="0" smtClean="0">
                <a:ln>
                  <a:noFill/>
                </a:ln>
                <a:solidFill>
                  <a:srgbClr val="000000"/>
                </a:solidFill>
                <a:effectLst/>
                <a:uLnTx/>
                <a:uFillTx/>
                <a:latin typeface="+mj-lt"/>
              </a:rPr>
              <a:t>4</a:t>
            </a:r>
          </a:p>
        </p:txBody>
      </p:sp>
    </p:spTree>
    <p:extLst>
      <p:ext uri="{BB962C8B-B14F-4D97-AF65-F5344CB8AC3E}">
        <p14:creationId xmlns:p14="http://schemas.microsoft.com/office/powerpoint/2010/main" val="6291078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Casistiche</a:t>
            </a:r>
            <a:endParaRPr lang="it-IT" dirty="0"/>
          </a:p>
        </p:txBody>
      </p:sp>
      <p:graphicFrame>
        <p:nvGraphicFramePr>
          <p:cNvPr id="3" name="Tabella 2"/>
          <p:cNvGraphicFramePr>
            <a:graphicFrameLocks noGrp="1"/>
          </p:cNvGraphicFramePr>
          <p:nvPr>
            <p:extLst>
              <p:ext uri="{D42A27DB-BD31-4B8C-83A1-F6EECF244321}">
                <p14:modId xmlns:p14="http://schemas.microsoft.com/office/powerpoint/2010/main" val="4189143011"/>
              </p:ext>
            </p:extLst>
          </p:nvPr>
        </p:nvGraphicFramePr>
        <p:xfrm>
          <a:off x="448056" y="1167722"/>
          <a:ext cx="11329416" cy="4998720"/>
        </p:xfrm>
        <a:graphic>
          <a:graphicData uri="http://schemas.openxmlformats.org/drawingml/2006/table">
            <a:tbl>
              <a:tblPr firstRow="1" bandRow="1">
                <a:tableStyleId>{3C2FFA5D-87B4-456A-9821-1D502468CF0F}</a:tableStyleId>
              </a:tblPr>
              <a:tblGrid>
                <a:gridCol w="1523125">
                  <a:extLst>
                    <a:ext uri="{9D8B030D-6E8A-4147-A177-3AD203B41FA5}">
                      <a16:colId xmlns:a16="http://schemas.microsoft.com/office/drawing/2014/main" val="20000"/>
                    </a:ext>
                  </a:extLst>
                </a:gridCol>
                <a:gridCol w="7220344">
                  <a:extLst>
                    <a:ext uri="{9D8B030D-6E8A-4147-A177-3AD203B41FA5}">
                      <a16:colId xmlns:a16="http://schemas.microsoft.com/office/drawing/2014/main" val="20001"/>
                    </a:ext>
                  </a:extLst>
                </a:gridCol>
                <a:gridCol w="2585947">
                  <a:extLst>
                    <a:ext uri="{9D8B030D-6E8A-4147-A177-3AD203B41FA5}">
                      <a16:colId xmlns:a16="http://schemas.microsoft.com/office/drawing/2014/main" val="20002"/>
                    </a:ext>
                  </a:extLst>
                </a:gridCol>
              </a:tblGrid>
              <a:tr h="370840">
                <a:tc>
                  <a:txBody>
                    <a:bodyPr/>
                    <a:lstStyle/>
                    <a:p>
                      <a:pPr algn="ctr"/>
                      <a:r>
                        <a:rPr lang="it-IT" sz="1800" b="1" kern="1200" dirty="0" smtClean="0">
                          <a:solidFill>
                            <a:schemeClr val="tx2"/>
                          </a:solidFill>
                          <a:latin typeface="+mn-lt"/>
                          <a:ea typeface="+mn-ea"/>
                          <a:cs typeface="+mn-cs"/>
                        </a:rPr>
                        <a:t>Accesso beneficio</a:t>
                      </a:r>
                      <a:endParaRPr lang="it-IT" dirty="0"/>
                    </a:p>
                  </a:txBody>
                  <a:tcPr anchor="ctr">
                    <a:solidFill>
                      <a:srgbClr val="739BCB"/>
                    </a:solidFill>
                  </a:tcPr>
                </a:tc>
                <a:tc>
                  <a:txBody>
                    <a:bodyPr/>
                    <a:lstStyle/>
                    <a:p>
                      <a:pPr marL="0" algn="ctr" defTabSz="914239" rtl="0" eaLnBrk="1" latinLnBrk="0" hangingPunct="1"/>
                      <a:r>
                        <a:rPr lang="it-IT" sz="1800" b="1" kern="1200" dirty="0" smtClean="0">
                          <a:solidFill>
                            <a:schemeClr val="tx2"/>
                          </a:solidFill>
                          <a:latin typeface="+mn-lt"/>
                          <a:ea typeface="+mn-ea"/>
                          <a:cs typeface="+mn-cs"/>
                        </a:rPr>
                        <a:t>Casistica</a:t>
                      </a:r>
                      <a:endParaRPr lang="it-IT" sz="1800" b="1" kern="1200" dirty="0">
                        <a:solidFill>
                          <a:schemeClr val="tx2"/>
                        </a:solidFill>
                        <a:latin typeface="+mn-lt"/>
                        <a:ea typeface="+mn-ea"/>
                        <a:cs typeface="+mn-cs"/>
                      </a:endParaRPr>
                    </a:p>
                  </a:txBody>
                  <a:tcPr anchor="ctr">
                    <a:solidFill>
                      <a:srgbClr val="739BCB"/>
                    </a:solidFill>
                  </a:tcPr>
                </a:tc>
                <a:tc>
                  <a:txBody>
                    <a:bodyPr/>
                    <a:lstStyle/>
                    <a:p>
                      <a:pPr algn="ctr"/>
                      <a:r>
                        <a:rPr lang="it-IT" sz="1800" b="1" kern="1200" dirty="0" smtClean="0">
                          <a:solidFill>
                            <a:schemeClr val="tx2"/>
                          </a:solidFill>
                          <a:latin typeface="+mn-lt"/>
                          <a:ea typeface="+mn-ea"/>
                          <a:cs typeface="+mn-cs"/>
                        </a:rPr>
                        <a:t>Nota</a:t>
                      </a:r>
                      <a:endParaRPr lang="it-IT" sz="1800" b="1" kern="1200" dirty="0">
                        <a:solidFill>
                          <a:schemeClr val="tx2"/>
                        </a:solidFill>
                        <a:latin typeface="+mn-lt"/>
                        <a:ea typeface="+mn-ea"/>
                        <a:cs typeface="+mn-cs"/>
                      </a:endParaRPr>
                    </a:p>
                  </a:txBody>
                  <a:tcPr anchor="ctr">
                    <a:solidFill>
                      <a:srgbClr val="739BCB"/>
                    </a:solidFill>
                  </a:tcPr>
                </a:tc>
                <a:extLst>
                  <a:ext uri="{0D108BD9-81ED-4DB2-BD59-A6C34878D82A}">
                    <a16:rowId xmlns:a16="http://schemas.microsoft.com/office/drawing/2014/main" val="10000"/>
                  </a:ext>
                </a:extLst>
              </a:tr>
              <a:tr h="370840">
                <a:tc>
                  <a:txBody>
                    <a:bodyPr/>
                    <a:lstStyle/>
                    <a:p>
                      <a:pPr algn="ctr"/>
                      <a:r>
                        <a:rPr lang="it-IT" b="1" dirty="0" smtClean="0">
                          <a:solidFill>
                            <a:srgbClr val="FF0000"/>
                          </a:solidFill>
                        </a:rPr>
                        <a:t>NO</a:t>
                      </a:r>
                      <a:endParaRPr lang="it-IT" b="1" dirty="0">
                        <a:solidFill>
                          <a:srgbClr val="FF0000"/>
                        </a:solidFill>
                      </a:endParaRPr>
                    </a:p>
                  </a:txBody>
                  <a:tcPr anchor="ctr">
                    <a:solidFill>
                      <a:srgbClr val="739BCB">
                        <a:alpha val="40000"/>
                      </a:srgbClr>
                    </a:solidFill>
                  </a:tcPr>
                </a:tc>
                <a:tc>
                  <a:txBody>
                    <a:bodyPr/>
                    <a:lstStyle/>
                    <a:p>
                      <a:r>
                        <a:rPr lang="it-IT" sz="1600" dirty="0" smtClean="0"/>
                        <a:t>Lavoratore con precedente rapporto a tempo indeterminato</a:t>
                      </a:r>
                      <a:r>
                        <a:rPr lang="it-IT" sz="1600" baseline="0" dirty="0" smtClean="0"/>
                        <a:t> prima del 2018</a:t>
                      </a:r>
                      <a:endParaRPr lang="it-IT" sz="1600" dirty="0"/>
                    </a:p>
                  </a:txBody>
                  <a:tcPr anchor="ctr">
                    <a:solidFill>
                      <a:srgbClr val="739BCB">
                        <a:alpha val="40000"/>
                      </a:srgbClr>
                    </a:solidFill>
                  </a:tcPr>
                </a:tc>
                <a:tc>
                  <a:txBody>
                    <a:bodyPr/>
                    <a:lstStyle/>
                    <a:p>
                      <a:r>
                        <a:rPr lang="it-IT" sz="1400" dirty="0" smtClean="0"/>
                        <a:t>Indipendentemente dal fatto che la cessazione sia avvenuta</a:t>
                      </a:r>
                      <a:r>
                        <a:rPr lang="it-IT" sz="1400" baseline="0" dirty="0" smtClean="0"/>
                        <a:t> durante il periodo di prova</a:t>
                      </a:r>
                      <a:endParaRPr lang="it-IT" sz="1400" dirty="0"/>
                    </a:p>
                  </a:txBody>
                  <a:tcPr anchor="ctr">
                    <a:solidFill>
                      <a:srgbClr val="739BCB">
                        <a:alpha val="40000"/>
                      </a:srgbClr>
                    </a:solidFill>
                  </a:tcPr>
                </a:tc>
                <a:extLst>
                  <a:ext uri="{0D108BD9-81ED-4DB2-BD59-A6C34878D82A}">
                    <a16:rowId xmlns:a16="http://schemas.microsoft.com/office/drawing/2014/main" val="10001"/>
                  </a:ext>
                </a:extLst>
              </a:tr>
              <a:tr h="370840">
                <a:tc>
                  <a:txBody>
                    <a:bodyPr/>
                    <a:lstStyle/>
                    <a:p>
                      <a:pPr marL="0" marR="0" indent="0" algn="ctr" defTabSz="914239" rtl="0" eaLnBrk="1" fontAlgn="auto" latinLnBrk="0" hangingPunct="1">
                        <a:lnSpc>
                          <a:spcPct val="100000"/>
                        </a:lnSpc>
                        <a:spcBef>
                          <a:spcPts val="0"/>
                        </a:spcBef>
                        <a:spcAft>
                          <a:spcPts val="0"/>
                        </a:spcAft>
                        <a:buClrTx/>
                        <a:buSzTx/>
                        <a:buFontTx/>
                        <a:buNone/>
                        <a:tabLst/>
                        <a:defRPr/>
                      </a:pPr>
                      <a:r>
                        <a:rPr lang="it-IT" b="1" dirty="0" smtClean="0">
                          <a:solidFill>
                            <a:srgbClr val="FF0000"/>
                          </a:solidFill>
                        </a:rPr>
                        <a:t>NO</a:t>
                      </a:r>
                    </a:p>
                  </a:txBody>
                  <a:tcPr anchor="ctr">
                    <a:solidFill>
                      <a:schemeClr val="tx2"/>
                    </a:solidFill>
                  </a:tcPr>
                </a:tc>
                <a:tc>
                  <a:txBody>
                    <a:bodyPr/>
                    <a:lstStyle/>
                    <a:p>
                      <a:r>
                        <a:rPr lang="it-IT" sz="1600" dirty="0" smtClean="0"/>
                        <a:t>Lavoratore</a:t>
                      </a:r>
                      <a:r>
                        <a:rPr lang="it-IT" sz="1600" baseline="0" dirty="0" smtClean="0"/>
                        <a:t> con precedente rapporto a tempo indeterminato prima del 2018, svolto all’estero</a:t>
                      </a:r>
                      <a:endParaRPr lang="it-IT" sz="1600" dirty="0"/>
                    </a:p>
                  </a:txBody>
                  <a:tcPr anchor="ctr">
                    <a:solidFill>
                      <a:schemeClr val="tx2"/>
                    </a:solidFill>
                  </a:tcPr>
                </a:tc>
                <a:tc>
                  <a:txBody>
                    <a:bodyPr/>
                    <a:lstStyle/>
                    <a:p>
                      <a:endParaRPr lang="it-IT" sz="1400" dirty="0"/>
                    </a:p>
                  </a:txBody>
                  <a:tcPr anchor="ctr">
                    <a:solidFill>
                      <a:schemeClr val="tx2"/>
                    </a:solidFill>
                  </a:tcPr>
                </a:tc>
                <a:extLst>
                  <a:ext uri="{0D108BD9-81ED-4DB2-BD59-A6C34878D82A}">
                    <a16:rowId xmlns:a16="http://schemas.microsoft.com/office/drawing/2014/main" val="10002"/>
                  </a:ext>
                </a:extLst>
              </a:tr>
              <a:tr h="370840">
                <a:tc>
                  <a:txBody>
                    <a:bodyPr/>
                    <a:lstStyle/>
                    <a:p>
                      <a:pPr algn="ctr"/>
                      <a:r>
                        <a:rPr lang="it-IT" b="1" dirty="0" smtClean="0">
                          <a:solidFill>
                            <a:srgbClr val="2C973E"/>
                          </a:solidFill>
                        </a:rPr>
                        <a:t>SI</a:t>
                      </a:r>
                      <a:endParaRPr lang="it-IT" b="1" dirty="0">
                        <a:solidFill>
                          <a:srgbClr val="2C973E"/>
                        </a:solidFill>
                      </a:endParaRPr>
                    </a:p>
                  </a:txBody>
                  <a:tcPr anchor="ctr">
                    <a:solidFill>
                      <a:srgbClr val="739BCB">
                        <a:alpha val="40000"/>
                      </a:srgbClr>
                    </a:solidFill>
                  </a:tcPr>
                </a:tc>
                <a:tc>
                  <a:txBody>
                    <a:bodyPr/>
                    <a:lstStyle/>
                    <a:p>
                      <a:r>
                        <a:rPr lang="it-IT" sz="1600" dirty="0" smtClean="0"/>
                        <a:t>Lavoratore assunto, a tempo parziale, contemporaneamente</a:t>
                      </a:r>
                      <a:r>
                        <a:rPr lang="it-IT" sz="1600" baseline="0" dirty="0" smtClean="0"/>
                        <a:t> da 2 aziende</a:t>
                      </a:r>
                      <a:endParaRPr lang="it-IT" sz="1600" dirty="0"/>
                    </a:p>
                  </a:txBody>
                  <a:tcPr anchor="ctr">
                    <a:solidFill>
                      <a:srgbClr val="739BCB">
                        <a:alpha val="40000"/>
                      </a:srgbClr>
                    </a:solidFill>
                  </a:tcPr>
                </a:tc>
                <a:tc>
                  <a:txBody>
                    <a:bodyPr/>
                    <a:lstStyle/>
                    <a:p>
                      <a:r>
                        <a:rPr lang="it-IT" sz="1400" dirty="0" smtClean="0"/>
                        <a:t>Entrambe</a:t>
                      </a:r>
                      <a:r>
                        <a:rPr lang="it-IT" sz="1400" baseline="0" dirty="0" smtClean="0"/>
                        <a:t> le aziende avranno diritto all’agevolazione</a:t>
                      </a:r>
                      <a:endParaRPr lang="it-IT" sz="1400" dirty="0"/>
                    </a:p>
                  </a:txBody>
                  <a:tcPr anchor="ctr">
                    <a:solidFill>
                      <a:srgbClr val="739BCB">
                        <a:alpha val="40000"/>
                      </a:srgbClr>
                    </a:solidFill>
                  </a:tcPr>
                </a:tc>
                <a:extLst>
                  <a:ext uri="{0D108BD9-81ED-4DB2-BD59-A6C34878D82A}">
                    <a16:rowId xmlns:a16="http://schemas.microsoft.com/office/drawing/2014/main" val="10003"/>
                  </a:ext>
                </a:extLst>
              </a:tr>
              <a:tr h="370840">
                <a:tc>
                  <a:txBody>
                    <a:bodyPr/>
                    <a:lstStyle/>
                    <a:p>
                      <a:pPr marL="0" marR="0" indent="0" algn="ctr" defTabSz="914239" rtl="0" eaLnBrk="1" fontAlgn="auto" latinLnBrk="0" hangingPunct="1">
                        <a:lnSpc>
                          <a:spcPct val="100000"/>
                        </a:lnSpc>
                        <a:spcBef>
                          <a:spcPts val="0"/>
                        </a:spcBef>
                        <a:spcAft>
                          <a:spcPts val="0"/>
                        </a:spcAft>
                        <a:buClrTx/>
                        <a:buSzTx/>
                        <a:buFontTx/>
                        <a:buNone/>
                        <a:tabLst/>
                        <a:defRPr/>
                      </a:pPr>
                      <a:r>
                        <a:rPr lang="it-IT" b="1" dirty="0" smtClean="0">
                          <a:solidFill>
                            <a:srgbClr val="FF0000"/>
                          </a:solidFill>
                        </a:rPr>
                        <a:t>NO</a:t>
                      </a:r>
                    </a:p>
                  </a:txBody>
                  <a:tcPr anchor="ctr">
                    <a:solidFill>
                      <a:schemeClr val="tx2"/>
                    </a:solidFill>
                  </a:tcPr>
                </a:tc>
                <a:tc>
                  <a:txBody>
                    <a:bodyPr/>
                    <a:lstStyle/>
                    <a:p>
                      <a:r>
                        <a:rPr lang="it-IT" sz="1600" dirty="0" smtClean="0"/>
                        <a:t>Lavoratore</a:t>
                      </a:r>
                      <a:r>
                        <a:rPr lang="it-IT" sz="1600" baseline="0" dirty="0" smtClean="0"/>
                        <a:t> con precedente rapporto a tempo indeterminato e </a:t>
                      </a:r>
                      <a:br>
                        <a:rPr lang="it-IT" sz="1600" baseline="0" dirty="0" smtClean="0"/>
                      </a:br>
                      <a:r>
                        <a:rPr lang="it-IT" sz="1600" baseline="0" dirty="0" smtClean="0"/>
                        <a:t>part-time</a:t>
                      </a:r>
                      <a:endParaRPr lang="it-IT" sz="1600" dirty="0"/>
                    </a:p>
                  </a:txBody>
                  <a:tcPr anchor="ctr">
                    <a:solidFill>
                      <a:schemeClr val="tx2"/>
                    </a:solidFill>
                  </a:tcPr>
                </a:tc>
                <a:tc>
                  <a:txBody>
                    <a:bodyPr/>
                    <a:lstStyle/>
                    <a:p>
                      <a:endParaRPr lang="it-IT" sz="1400" dirty="0"/>
                    </a:p>
                  </a:txBody>
                  <a:tcPr anchor="ctr">
                    <a:solidFill>
                      <a:schemeClr val="tx2"/>
                    </a:solidFill>
                  </a:tcPr>
                </a:tc>
                <a:extLst>
                  <a:ext uri="{0D108BD9-81ED-4DB2-BD59-A6C34878D82A}">
                    <a16:rowId xmlns:a16="http://schemas.microsoft.com/office/drawing/2014/main" val="10004"/>
                  </a:ext>
                </a:extLst>
              </a:tr>
              <a:tr h="370840">
                <a:tc>
                  <a:txBody>
                    <a:bodyPr/>
                    <a:lstStyle/>
                    <a:p>
                      <a:pPr marL="0" marR="0" indent="0" algn="ctr" defTabSz="914239" rtl="0" eaLnBrk="1" fontAlgn="auto" latinLnBrk="0" hangingPunct="1">
                        <a:lnSpc>
                          <a:spcPct val="100000"/>
                        </a:lnSpc>
                        <a:spcBef>
                          <a:spcPts val="0"/>
                        </a:spcBef>
                        <a:spcAft>
                          <a:spcPts val="0"/>
                        </a:spcAft>
                        <a:buClrTx/>
                        <a:buSzTx/>
                        <a:buFontTx/>
                        <a:buNone/>
                        <a:tabLst/>
                        <a:defRPr/>
                      </a:pPr>
                      <a:r>
                        <a:rPr lang="it-IT" b="1" dirty="0" smtClean="0">
                          <a:solidFill>
                            <a:srgbClr val="2C973E"/>
                          </a:solidFill>
                        </a:rPr>
                        <a:t>SI</a:t>
                      </a:r>
                    </a:p>
                  </a:txBody>
                  <a:tcPr anchor="ctr">
                    <a:solidFill>
                      <a:srgbClr val="739BCB">
                        <a:alpha val="40000"/>
                      </a:srgbClr>
                    </a:solidFill>
                  </a:tcPr>
                </a:tc>
                <a:tc>
                  <a:txBody>
                    <a:bodyPr/>
                    <a:lstStyle/>
                    <a:p>
                      <a:r>
                        <a:rPr lang="it-IT" sz="1600" dirty="0" smtClean="0"/>
                        <a:t>Lavoratore</a:t>
                      </a:r>
                      <a:r>
                        <a:rPr lang="it-IT" sz="1600" baseline="0" dirty="0" smtClean="0"/>
                        <a:t> con diritto di precedenza, per aver svolto precedenti rapporti di lavoro a termine</a:t>
                      </a:r>
                      <a:endParaRPr lang="it-IT" sz="1600" dirty="0"/>
                    </a:p>
                  </a:txBody>
                  <a:tcPr anchor="ctr">
                    <a:solidFill>
                      <a:srgbClr val="739BCB">
                        <a:alpha val="40000"/>
                      </a:srgbClr>
                    </a:solidFill>
                  </a:tcPr>
                </a:tc>
                <a:tc>
                  <a:txBody>
                    <a:bodyPr/>
                    <a:lstStyle/>
                    <a:p>
                      <a:r>
                        <a:rPr lang="it-IT" sz="1400" dirty="0" smtClean="0"/>
                        <a:t>Art. 24 del d. </a:t>
                      </a:r>
                      <a:r>
                        <a:rPr lang="it-IT" sz="1400" dirty="0" err="1" smtClean="0"/>
                        <a:t>lgs</a:t>
                      </a:r>
                      <a:r>
                        <a:rPr lang="it-IT" sz="1400" dirty="0" smtClean="0"/>
                        <a:t>. 81/2015</a:t>
                      </a:r>
                      <a:endParaRPr lang="it-IT" sz="1400" dirty="0"/>
                    </a:p>
                  </a:txBody>
                  <a:tcPr anchor="ctr">
                    <a:solidFill>
                      <a:srgbClr val="739BCB">
                        <a:alpha val="40000"/>
                      </a:srgbClr>
                    </a:solidFill>
                  </a:tcPr>
                </a:tc>
                <a:extLst>
                  <a:ext uri="{0D108BD9-81ED-4DB2-BD59-A6C34878D82A}">
                    <a16:rowId xmlns:a16="http://schemas.microsoft.com/office/drawing/2014/main" val="10005"/>
                  </a:ext>
                </a:extLst>
              </a:tr>
              <a:tr h="370840">
                <a:tc>
                  <a:txBody>
                    <a:bodyPr/>
                    <a:lstStyle/>
                    <a:p>
                      <a:pPr marL="0" marR="0" indent="0" algn="ctr" defTabSz="914239" rtl="0" eaLnBrk="1" fontAlgn="auto" latinLnBrk="0" hangingPunct="1">
                        <a:lnSpc>
                          <a:spcPct val="100000"/>
                        </a:lnSpc>
                        <a:spcBef>
                          <a:spcPts val="0"/>
                        </a:spcBef>
                        <a:spcAft>
                          <a:spcPts val="0"/>
                        </a:spcAft>
                        <a:buClrTx/>
                        <a:buSzTx/>
                        <a:buFontTx/>
                        <a:buNone/>
                        <a:tabLst/>
                        <a:defRPr/>
                      </a:pPr>
                      <a:r>
                        <a:rPr lang="it-IT" b="1" dirty="0" smtClean="0">
                          <a:solidFill>
                            <a:srgbClr val="2C973E"/>
                          </a:solidFill>
                        </a:rPr>
                        <a:t>SI</a:t>
                      </a:r>
                    </a:p>
                  </a:txBody>
                  <a:tcPr anchor="ctr">
                    <a:solidFill>
                      <a:schemeClr val="tx2"/>
                    </a:solidFill>
                  </a:tcPr>
                </a:tc>
                <a:tc>
                  <a:txBody>
                    <a:bodyPr/>
                    <a:lstStyle/>
                    <a:p>
                      <a:r>
                        <a:rPr lang="it-IT" sz="1600" dirty="0" smtClean="0"/>
                        <a:t>Cessione di contratto (art. 1406 c.c.)</a:t>
                      </a:r>
                      <a:endParaRPr lang="it-IT" sz="1600" dirty="0"/>
                    </a:p>
                  </a:txBody>
                  <a:tcPr anchor="ctr">
                    <a:solidFill>
                      <a:schemeClr val="tx2"/>
                    </a:solidFill>
                  </a:tcPr>
                </a:tc>
                <a:tc>
                  <a:txBody>
                    <a:bodyPr/>
                    <a:lstStyle/>
                    <a:p>
                      <a:r>
                        <a:rPr lang="it-IT" sz="1400" dirty="0" smtClean="0"/>
                        <a:t>L’agevolazione dovrà essere riproporzionata rispetto ai mesi già fruiti dal cedente</a:t>
                      </a:r>
                      <a:endParaRPr lang="it-IT" sz="1400" dirty="0"/>
                    </a:p>
                  </a:txBody>
                  <a:tcPr anchor="ctr">
                    <a:solidFill>
                      <a:schemeClr val="tx2"/>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6442057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Casistiche</a:t>
            </a:r>
            <a:endParaRPr lang="it-IT" dirty="0"/>
          </a:p>
        </p:txBody>
      </p:sp>
      <p:graphicFrame>
        <p:nvGraphicFramePr>
          <p:cNvPr id="3" name="Tabella 2"/>
          <p:cNvGraphicFramePr>
            <a:graphicFrameLocks noGrp="1"/>
          </p:cNvGraphicFramePr>
          <p:nvPr>
            <p:extLst>
              <p:ext uri="{D42A27DB-BD31-4B8C-83A1-F6EECF244321}">
                <p14:modId xmlns:p14="http://schemas.microsoft.com/office/powerpoint/2010/main" val="1826081134"/>
              </p:ext>
            </p:extLst>
          </p:nvPr>
        </p:nvGraphicFramePr>
        <p:xfrm>
          <a:off x="448056" y="1167722"/>
          <a:ext cx="11329416" cy="5242560"/>
        </p:xfrm>
        <a:graphic>
          <a:graphicData uri="http://schemas.openxmlformats.org/drawingml/2006/table">
            <a:tbl>
              <a:tblPr firstRow="1" bandRow="1">
                <a:tableStyleId>{3C2FFA5D-87B4-456A-9821-1D502468CF0F}</a:tableStyleId>
              </a:tblPr>
              <a:tblGrid>
                <a:gridCol w="1523125">
                  <a:extLst>
                    <a:ext uri="{9D8B030D-6E8A-4147-A177-3AD203B41FA5}">
                      <a16:colId xmlns:a16="http://schemas.microsoft.com/office/drawing/2014/main" val="20000"/>
                    </a:ext>
                  </a:extLst>
                </a:gridCol>
                <a:gridCol w="7220344">
                  <a:extLst>
                    <a:ext uri="{9D8B030D-6E8A-4147-A177-3AD203B41FA5}">
                      <a16:colId xmlns:a16="http://schemas.microsoft.com/office/drawing/2014/main" val="20001"/>
                    </a:ext>
                  </a:extLst>
                </a:gridCol>
                <a:gridCol w="2585947">
                  <a:extLst>
                    <a:ext uri="{9D8B030D-6E8A-4147-A177-3AD203B41FA5}">
                      <a16:colId xmlns:a16="http://schemas.microsoft.com/office/drawing/2014/main" val="20002"/>
                    </a:ext>
                  </a:extLst>
                </a:gridCol>
              </a:tblGrid>
              <a:tr h="370840">
                <a:tc>
                  <a:txBody>
                    <a:bodyPr/>
                    <a:lstStyle/>
                    <a:p>
                      <a:pPr algn="ctr"/>
                      <a:r>
                        <a:rPr lang="it-IT" sz="1800" b="1" kern="1200" dirty="0" smtClean="0">
                          <a:solidFill>
                            <a:schemeClr val="tx2"/>
                          </a:solidFill>
                          <a:latin typeface="+mn-lt"/>
                          <a:ea typeface="+mn-ea"/>
                          <a:cs typeface="+mn-cs"/>
                        </a:rPr>
                        <a:t>Accesso beneficio</a:t>
                      </a:r>
                      <a:endParaRPr lang="it-IT" dirty="0"/>
                    </a:p>
                  </a:txBody>
                  <a:tcPr anchor="ctr">
                    <a:solidFill>
                      <a:srgbClr val="739BCB"/>
                    </a:solidFill>
                  </a:tcPr>
                </a:tc>
                <a:tc>
                  <a:txBody>
                    <a:bodyPr/>
                    <a:lstStyle/>
                    <a:p>
                      <a:pPr marL="0" algn="ctr" defTabSz="914239" rtl="0" eaLnBrk="1" latinLnBrk="0" hangingPunct="1"/>
                      <a:r>
                        <a:rPr lang="it-IT" sz="1800" b="1" kern="1200" dirty="0" smtClean="0">
                          <a:solidFill>
                            <a:schemeClr val="tx2"/>
                          </a:solidFill>
                          <a:latin typeface="+mn-lt"/>
                          <a:ea typeface="+mn-ea"/>
                          <a:cs typeface="+mn-cs"/>
                        </a:rPr>
                        <a:t>Casistica</a:t>
                      </a:r>
                      <a:endParaRPr lang="it-IT" sz="1800" b="1" kern="1200" dirty="0">
                        <a:solidFill>
                          <a:schemeClr val="tx2"/>
                        </a:solidFill>
                        <a:latin typeface="+mn-lt"/>
                        <a:ea typeface="+mn-ea"/>
                        <a:cs typeface="+mn-cs"/>
                      </a:endParaRPr>
                    </a:p>
                  </a:txBody>
                  <a:tcPr anchor="ctr">
                    <a:solidFill>
                      <a:srgbClr val="739BCB"/>
                    </a:solidFill>
                  </a:tcPr>
                </a:tc>
                <a:tc>
                  <a:txBody>
                    <a:bodyPr/>
                    <a:lstStyle/>
                    <a:p>
                      <a:pPr algn="ctr"/>
                      <a:r>
                        <a:rPr lang="it-IT" sz="1800" b="1" kern="1200" dirty="0" smtClean="0">
                          <a:solidFill>
                            <a:schemeClr val="tx2"/>
                          </a:solidFill>
                          <a:latin typeface="+mn-lt"/>
                          <a:ea typeface="+mn-ea"/>
                          <a:cs typeface="+mn-cs"/>
                        </a:rPr>
                        <a:t>Nota</a:t>
                      </a:r>
                      <a:endParaRPr lang="it-IT" sz="1800" b="1" kern="1200" dirty="0">
                        <a:solidFill>
                          <a:schemeClr val="tx2"/>
                        </a:solidFill>
                        <a:latin typeface="+mn-lt"/>
                        <a:ea typeface="+mn-ea"/>
                        <a:cs typeface="+mn-cs"/>
                      </a:endParaRPr>
                    </a:p>
                  </a:txBody>
                  <a:tcPr anchor="ctr">
                    <a:solidFill>
                      <a:srgbClr val="739BCB"/>
                    </a:solidFill>
                  </a:tcPr>
                </a:tc>
                <a:extLst>
                  <a:ext uri="{0D108BD9-81ED-4DB2-BD59-A6C34878D82A}">
                    <a16:rowId xmlns:a16="http://schemas.microsoft.com/office/drawing/2014/main" val="10000"/>
                  </a:ext>
                </a:extLst>
              </a:tr>
              <a:tr h="370840">
                <a:tc>
                  <a:txBody>
                    <a:bodyPr/>
                    <a:lstStyle/>
                    <a:p>
                      <a:pPr algn="ctr"/>
                      <a:r>
                        <a:rPr lang="it-IT" b="1" dirty="0" smtClean="0">
                          <a:solidFill>
                            <a:srgbClr val="2C973E"/>
                          </a:solidFill>
                        </a:rPr>
                        <a:t>SI</a:t>
                      </a:r>
                      <a:endParaRPr lang="it-IT" b="1" dirty="0">
                        <a:solidFill>
                          <a:srgbClr val="2C973E"/>
                        </a:solidFill>
                      </a:endParaRPr>
                    </a:p>
                  </a:txBody>
                  <a:tcPr anchor="ctr">
                    <a:solidFill>
                      <a:srgbClr val="739BCB">
                        <a:alpha val="40000"/>
                      </a:srgbClr>
                    </a:solidFill>
                  </a:tcPr>
                </a:tc>
                <a:tc>
                  <a:txBody>
                    <a:bodyPr/>
                    <a:lstStyle/>
                    <a:p>
                      <a:r>
                        <a:rPr lang="it-IT" sz="1600" dirty="0" smtClean="0"/>
                        <a:t>Trasferimento di azienda (art. 2112 c.c.)</a:t>
                      </a:r>
                      <a:endParaRPr lang="it-IT" sz="1600" dirty="0"/>
                    </a:p>
                  </a:txBody>
                  <a:tcPr anchor="ctr">
                    <a:solidFill>
                      <a:srgbClr val="739BCB">
                        <a:alpha val="40000"/>
                      </a:srgbClr>
                    </a:solidFill>
                  </a:tcPr>
                </a:tc>
                <a:tc>
                  <a:txBody>
                    <a:bodyPr/>
                    <a:lstStyle/>
                    <a:p>
                      <a:r>
                        <a:rPr lang="it-IT" sz="1400" dirty="0" smtClean="0"/>
                        <a:t>L’agevolazione dovrà essere riproporzionata rispetto ai mesi già fruiti dal cedente</a:t>
                      </a:r>
                      <a:endParaRPr lang="it-IT" sz="1400" dirty="0"/>
                    </a:p>
                  </a:txBody>
                  <a:tcPr anchor="ctr">
                    <a:solidFill>
                      <a:srgbClr val="739BCB">
                        <a:alpha val="40000"/>
                      </a:srgbClr>
                    </a:solidFill>
                  </a:tcPr>
                </a:tc>
                <a:extLst>
                  <a:ext uri="{0D108BD9-81ED-4DB2-BD59-A6C34878D82A}">
                    <a16:rowId xmlns:a16="http://schemas.microsoft.com/office/drawing/2014/main" val="10001"/>
                  </a:ext>
                </a:extLst>
              </a:tr>
              <a:tr h="370840">
                <a:tc>
                  <a:txBody>
                    <a:bodyPr/>
                    <a:lstStyle/>
                    <a:p>
                      <a:pPr marL="0" marR="0" indent="0" algn="ctr" defTabSz="914239" rtl="0" eaLnBrk="1" fontAlgn="auto" latinLnBrk="0" hangingPunct="1">
                        <a:lnSpc>
                          <a:spcPct val="100000"/>
                        </a:lnSpc>
                        <a:spcBef>
                          <a:spcPts val="0"/>
                        </a:spcBef>
                        <a:spcAft>
                          <a:spcPts val="0"/>
                        </a:spcAft>
                        <a:buClrTx/>
                        <a:buSzTx/>
                        <a:buFontTx/>
                        <a:buNone/>
                        <a:tabLst/>
                        <a:defRPr/>
                      </a:pPr>
                      <a:r>
                        <a:rPr lang="it-IT" b="1" dirty="0" smtClean="0">
                          <a:solidFill>
                            <a:srgbClr val="FF0000"/>
                          </a:solidFill>
                        </a:rPr>
                        <a:t>NO</a:t>
                      </a:r>
                    </a:p>
                  </a:txBody>
                  <a:tcPr anchor="ctr">
                    <a:solidFill>
                      <a:schemeClr val="tx2"/>
                    </a:solidFill>
                  </a:tcPr>
                </a:tc>
                <a:tc>
                  <a:txBody>
                    <a:bodyPr/>
                    <a:lstStyle/>
                    <a:p>
                      <a:r>
                        <a:rPr lang="it-IT" sz="1600" dirty="0" smtClean="0"/>
                        <a:t>Lavoratore</a:t>
                      </a:r>
                      <a:r>
                        <a:rPr lang="it-IT" sz="1600" baseline="0" dirty="0" smtClean="0"/>
                        <a:t> assunto per un obbligo ricevuto da un organo di vigilanza</a:t>
                      </a:r>
                      <a:endParaRPr lang="it-IT" sz="1600" dirty="0"/>
                    </a:p>
                  </a:txBody>
                  <a:tcPr anchor="ctr">
                    <a:solidFill>
                      <a:schemeClr val="tx2"/>
                    </a:solidFill>
                  </a:tcPr>
                </a:tc>
                <a:tc>
                  <a:txBody>
                    <a:bodyPr/>
                    <a:lstStyle/>
                    <a:p>
                      <a:r>
                        <a:rPr lang="it-IT" sz="1400" dirty="0" smtClean="0"/>
                        <a:t>Rimodulazione di un rapporto di lavoro (es. da co.co.co. a subordinato)</a:t>
                      </a:r>
                      <a:endParaRPr lang="it-IT" sz="1400" dirty="0"/>
                    </a:p>
                  </a:txBody>
                  <a:tcPr anchor="ctr">
                    <a:solidFill>
                      <a:schemeClr val="tx2"/>
                    </a:solidFill>
                  </a:tcPr>
                </a:tc>
                <a:extLst>
                  <a:ext uri="{0D108BD9-81ED-4DB2-BD59-A6C34878D82A}">
                    <a16:rowId xmlns:a16="http://schemas.microsoft.com/office/drawing/2014/main" val="10002"/>
                  </a:ext>
                </a:extLst>
              </a:tr>
              <a:tr h="370840">
                <a:tc>
                  <a:txBody>
                    <a:bodyPr/>
                    <a:lstStyle/>
                    <a:p>
                      <a:pPr algn="ctr"/>
                      <a:r>
                        <a:rPr lang="it-IT" b="1" dirty="0" smtClean="0">
                          <a:solidFill>
                            <a:srgbClr val="2C973E"/>
                          </a:solidFill>
                        </a:rPr>
                        <a:t>SI</a:t>
                      </a:r>
                      <a:endParaRPr lang="it-IT" b="1" dirty="0">
                        <a:solidFill>
                          <a:srgbClr val="2C973E"/>
                        </a:solidFill>
                      </a:endParaRPr>
                    </a:p>
                  </a:txBody>
                  <a:tcPr anchor="ctr">
                    <a:solidFill>
                      <a:srgbClr val="739BCB">
                        <a:alpha val="40000"/>
                      </a:srgbClr>
                    </a:solidFill>
                  </a:tcPr>
                </a:tc>
                <a:tc>
                  <a:txBody>
                    <a:bodyPr/>
                    <a:lstStyle/>
                    <a:p>
                      <a:r>
                        <a:rPr lang="it-IT" sz="1600" dirty="0" smtClean="0"/>
                        <a:t>Lavoratore assunto, per cambio di appalto, dal nuovo appaltatore</a:t>
                      </a:r>
                      <a:endParaRPr lang="it-IT" sz="1600" dirty="0"/>
                    </a:p>
                  </a:txBody>
                  <a:tcPr anchor="ctr">
                    <a:solidFill>
                      <a:srgbClr val="739BCB">
                        <a:alpha val="40000"/>
                      </a:srgbClr>
                    </a:solidFill>
                  </a:tcPr>
                </a:tc>
                <a:tc>
                  <a:txBody>
                    <a:bodyPr/>
                    <a:lstStyle/>
                    <a:p>
                      <a:r>
                        <a:rPr lang="it-IT" sz="1400" dirty="0" smtClean="0"/>
                        <a:t>Obbligo previsto dalla contrattazione collettiva</a:t>
                      </a:r>
                      <a:endParaRPr lang="it-IT" sz="1400" dirty="0"/>
                    </a:p>
                  </a:txBody>
                  <a:tcPr anchor="ctr">
                    <a:solidFill>
                      <a:srgbClr val="739BCB">
                        <a:alpha val="40000"/>
                      </a:srgbClr>
                    </a:solidFill>
                  </a:tcPr>
                </a:tc>
                <a:extLst>
                  <a:ext uri="{0D108BD9-81ED-4DB2-BD59-A6C34878D82A}">
                    <a16:rowId xmlns:a16="http://schemas.microsoft.com/office/drawing/2014/main" val="10003"/>
                  </a:ext>
                </a:extLst>
              </a:tr>
              <a:tr h="370840">
                <a:tc>
                  <a:txBody>
                    <a:bodyPr/>
                    <a:lstStyle/>
                    <a:p>
                      <a:pPr marL="0" marR="0" indent="0" algn="ctr" defTabSz="914239" rtl="0" eaLnBrk="1" fontAlgn="auto" latinLnBrk="0" hangingPunct="1">
                        <a:lnSpc>
                          <a:spcPct val="100000"/>
                        </a:lnSpc>
                        <a:spcBef>
                          <a:spcPts val="0"/>
                        </a:spcBef>
                        <a:spcAft>
                          <a:spcPts val="0"/>
                        </a:spcAft>
                        <a:buClrTx/>
                        <a:buSzTx/>
                        <a:buFontTx/>
                        <a:buNone/>
                        <a:tabLst/>
                        <a:defRPr/>
                      </a:pPr>
                      <a:r>
                        <a:rPr lang="it-IT" b="1" dirty="0" smtClean="0">
                          <a:solidFill>
                            <a:srgbClr val="2C973E"/>
                          </a:solidFill>
                        </a:rPr>
                        <a:t>SI</a:t>
                      </a:r>
                    </a:p>
                  </a:txBody>
                  <a:tcPr anchor="ctr">
                    <a:solidFill>
                      <a:schemeClr val="tx2"/>
                    </a:solidFill>
                  </a:tcPr>
                </a:tc>
                <a:tc>
                  <a:txBody>
                    <a:bodyPr/>
                    <a:lstStyle/>
                    <a:p>
                      <a:r>
                        <a:rPr lang="it-IT" sz="1600" dirty="0" smtClean="0"/>
                        <a:t>Lavoratore</a:t>
                      </a:r>
                      <a:r>
                        <a:rPr lang="it-IT" sz="1600" baseline="0" dirty="0" smtClean="0"/>
                        <a:t> disabile assunto obbligatoriamente</a:t>
                      </a:r>
                      <a:endParaRPr lang="it-IT" sz="1600" dirty="0"/>
                    </a:p>
                  </a:txBody>
                  <a:tcPr anchor="ctr">
                    <a:solidFill>
                      <a:schemeClr val="tx2"/>
                    </a:solidFill>
                  </a:tcPr>
                </a:tc>
                <a:tc>
                  <a:txBody>
                    <a:bodyPr/>
                    <a:lstStyle/>
                    <a:p>
                      <a:r>
                        <a:rPr lang="it-IT" sz="1400" dirty="0" smtClean="0"/>
                        <a:t>Ai sensi dell’art. 3, l. 68/1999</a:t>
                      </a:r>
                      <a:endParaRPr lang="it-IT" sz="1400" dirty="0"/>
                    </a:p>
                  </a:txBody>
                  <a:tcPr anchor="ctr">
                    <a:solidFill>
                      <a:schemeClr val="tx2"/>
                    </a:solidFill>
                  </a:tcPr>
                </a:tc>
                <a:extLst>
                  <a:ext uri="{0D108BD9-81ED-4DB2-BD59-A6C34878D82A}">
                    <a16:rowId xmlns:a16="http://schemas.microsoft.com/office/drawing/2014/main" val="10004"/>
                  </a:ext>
                </a:extLst>
              </a:tr>
              <a:tr h="370840">
                <a:tc>
                  <a:txBody>
                    <a:bodyPr/>
                    <a:lstStyle/>
                    <a:p>
                      <a:pPr marL="0" marR="0" indent="0" algn="ctr" defTabSz="914239" rtl="0" eaLnBrk="1" fontAlgn="auto" latinLnBrk="0" hangingPunct="1">
                        <a:lnSpc>
                          <a:spcPct val="100000"/>
                        </a:lnSpc>
                        <a:spcBef>
                          <a:spcPts val="0"/>
                        </a:spcBef>
                        <a:spcAft>
                          <a:spcPts val="0"/>
                        </a:spcAft>
                        <a:buClrTx/>
                        <a:buSzTx/>
                        <a:buFontTx/>
                        <a:buNone/>
                        <a:tabLst/>
                        <a:defRPr/>
                      </a:pPr>
                      <a:r>
                        <a:rPr lang="it-IT" b="1" dirty="0" smtClean="0">
                          <a:solidFill>
                            <a:srgbClr val="2C973E"/>
                          </a:solidFill>
                        </a:rPr>
                        <a:t>SI</a:t>
                      </a:r>
                    </a:p>
                  </a:txBody>
                  <a:tcPr anchor="ctr">
                    <a:solidFill>
                      <a:srgbClr val="739BCB">
                        <a:alpha val="40000"/>
                      </a:srgbClr>
                    </a:solidFill>
                  </a:tcPr>
                </a:tc>
                <a:tc>
                  <a:txBody>
                    <a:bodyPr/>
                    <a:lstStyle/>
                    <a:p>
                      <a:r>
                        <a:rPr lang="it-IT" sz="1600" dirty="0" smtClean="0"/>
                        <a:t>Lavoratore</a:t>
                      </a:r>
                      <a:r>
                        <a:rPr lang="it-IT" sz="1600" baseline="0" dirty="0" smtClean="0"/>
                        <a:t> assunto dal 2018, per il quale un’altra azienda ha già fruito di parte dell’esonero</a:t>
                      </a:r>
                      <a:endParaRPr lang="it-IT" sz="1600" dirty="0"/>
                    </a:p>
                  </a:txBody>
                  <a:tcPr anchor="ctr">
                    <a:solidFill>
                      <a:srgbClr val="739BCB">
                        <a:alpha val="40000"/>
                      </a:srgbClr>
                    </a:solidFill>
                  </a:tcPr>
                </a:tc>
                <a:tc>
                  <a:txBody>
                    <a:bodyPr/>
                    <a:lstStyle/>
                    <a:p>
                      <a:r>
                        <a:rPr lang="it-IT" sz="1400" dirty="0" smtClean="0"/>
                        <a:t>L’agevolazione dovrà essere riproporzionata rispetto ai mesi già fruiti dal precedente datore</a:t>
                      </a:r>
                      <a:endParaRPr lang="it-IT" sz="1400" dirty="0"/>
                    </a:p>
                  </a:txBody>
                  <a:tcPr anchor="ctr">
                    <a:solidFill>
                      <a:srgbClr val="739BCB">
                        <a:alpha val="40000"/>
                      </a:srgbClr>
                    </a:solidFill>
                  </a:tcPr>
                </a:tc>
                <a:extLst>
                  <a:ext uri="{0D108BD9-81ED-4DB2-BD59-A6C34878D82A}">
                    <a16:rowId xmlns:a16="http://schemas.microsoft.com/office/drawing/2014/main" val="10005"/>
                  </a:ext>
                </a:extLst>
              </a:tr>
              <a:tr h="370840">
                <a:tc>
                  <a:txBody>
                    <a:bodyPr/>
                    <a:lstStyle/>
                    <a:p>
                      <a:pPr marL="0" marR="0" indent="0" algn="ctr" defTabSz="914239" rtl="0" eaLnBrk="1" fontAlgn="auto" latinLnBrk="0" hangingPunct="1">
                        <a:lnSpc>
                          <a:spcPct val="100000"/>
                        </a:lnSpc>
                        <a:spcBef>
                          <a:spcPts val="0"/>
                        </a:spcBef>
                        <a:spcAft>
                          <a:spcPts val="0"/>
                        </a:spcAft>
                        <a:buClrTx/>
                        <a:buSzTx/>
                        <a:buFontTx/>
                        <a:buNone/>
                        <a:tabLst/>
                        <a:defRPr/>
                      </a:pPr>
                      <a:r>
                        <a:rPr lang="it-IT" b="1" dirty="0" smtClean="0">
                          <a:solidFill>
                            <a:srgbClr val="2C973E"/>
                          </a:solidFill>
                        </a:rPr>
                        <a:t>SI</a:t>
                      </a:r>
                    </a:p>
                  </a:txBody>
                  <a:tcPr anchor="ctr">
                    <a:solidFill>
                      <a:schemeClr val="tx2"/>
                    </a:solidFill>
                  </a:tcPr>
                </a:tc>
                <a:tc>
                  <a:txBody>
                    <a:bodyPr/>
                    <a:lstStyle/>
                    <a:p>
                      <a:r>
                        <a:rPr lang="it-IT" sz="1600" dirty="0" smtClean="0"/>
                        <a:t>Lavoratore con più di 34 anni e 364 giorni nel 2018, che ha già avuto un precedente rapporto agevolato</a:t>
                      </a:r>
                      <a:endParaRPr lang="it-IT" sz="1600" dirty="0"/>
                    </a:p>
                  </a:txBody>
                  <a:tcPr anchor="ctr">
                    <a:solidFill>
                      <a:schemeClr val="tx2"/>
                    </a:solidFill>
                  </a:tcPr>
                </a:tc>
                <a:tc>
                  <a:txBody>
                    <a:bodyPr/>
                    <a:lstStyle/>
                    <a:p>
                      <a:r>
                        <a:rPr lang="it-IT" sz="1400" dirty="0" smtClean="0"/>
                        <a:t>L’agevolazione dovrà essere riproporzionata rispetto ai mesi già fruiti dal precedente datore</a:t>
                      </a:r>
                      <a:endParaRPr lang="it-IT" sz="1400" dirty="0"/>
                    </a:p>
                  </a:txBody>
                  <a:tcPr anchor="ctr">
                    <a:solidFill>
                      <a:schemeClr val="tx2"/>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8161111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Casistiche</a:t>
            </a:r>
            <a:endParaRPr lang="it-IT" dirty="0"/>
          </a:p>
        </p:txBody>
      </p:sp>
      <p:graphicFrame>
        <p:nvGraphicFramePr>
          <p:cNvPr id="3" name="Tabella 2"/>
          <p:cNvGraphicFramePr>
            <a:graphicFrameLocks noGrp="1"/>
          </p:cNvGraphicFramePr>
          <p:nvPr>
            <p:extLst>
              <p:ext uri="{D42A27DB-BD31-4B8C-83A1-F6EECF244321}">
                <p14:modId xmlns:p14="http://schemas.microsoft.com/office/powerpoint/2010/main" val="1748013256"/>
              </p:ext>
            </p:extLst>
          </p:nvPr>
        </p:nvGraphicFramePr>
        <p:xfrm>
          <a:off x="448056" y="1533482"/>
          <a:ext cx="11329416" cy="4003040"/>
        </p:xfrm>
        <a:graphic>
          <a:graphicData uri="http://schemas.openxmlformats.org/drawingml/2006/table">
            <a:tbl>
              <a:tblPr firstRow="1" bandRow="1">
                <a:tableStyleId>{3C2FFA5D-87B4-456A-9821-1D502468CF0F}</a:tableStyleId>
              </a:tblPr>
              <a:tblGrid>
                <a:gridCol w="1523125">
                  <a:extLst>
                    <a:ext uri="{9D8B030D-6E8A-4147-A177-3AD203B41FA5}">
                      <a16:colId xmlns:a16="http://schemas.microsoft.com/office/drawing/2014/main" val="20000"/>
                    </a:ext>
                  </a:extLst>
                </a:gridCol>
                <a:gridCol w="7220344">
                  <a:extLst>
                    <a:ext uri="{9D8B030D-6E8A-4147-A177-3AD203B41FA5}">
                      <a16:colId xmlns:a16="http://schemas.microsoft.com/office/drawing/2014/main" val="20001"/>
                    </a:ext>
                  </a:extLst>
                </a:gridCol>
                <a:gridCol w="2585947">
                  <a:extLst>
                    <a:ext uri="{9D8B030D-6E8A-4147-A177-3AD203B41FA5}">
                      <a16:colId xmlns:a16="http://schemas.microsoft.com/office/drawing/2014/main" val="20002"/>
                    </a:ext>
                  </a:extLst>
                </a:gridCol>
              </a:tblGrid>
              <a:tr h="370840">
                <a:tc>
                  <a:txBody>
                    <a:bodyPr/>
                    <a:lstStyle/>
                    <a:p>
                      <a:pPr algn="ctr"/>
                      <a:r>
                        <a:rPr lang="it-IT" sz="1800" b="1" kern="1200" dirty="0" smtClean="0">
                          <a:solidFill>
                            <a:schemeClr val="tx2"/>
                          </a:solidFill>
                          <a:latin typeface="+mn-lt"/>
                          <a:ea typeface="+mn-ea"/>
                          <a:cs typeface="+mn-cs"/>
                        </a:rPr>
                        <a:t>Accesso beneficio</a:t>
                      </a:r>
                      <a:endParaRPr lang="it-IT" dirty="0"/>
                    </a:p>
                  </a:txBody>
                  <a:tcPr anchor="ctr">
                    <a:solidFill>
                      <a:srgbClr val="739BCB"/>
                    </a:solidFill>
                  </a:tcPr>
                </a:tc>
                <a:tc>
                  <a:txBody>
                    <a:bodyPr/>
                    <a:lstStyle/>
                    <a:p>
                      <a:pPr marL="0" algn="ctr" defTabSz="914239" rtl="0" eaLnBrk="1" latinLnBrk="0" hangingPunct="1"/>
                      <a:r>
                        <a:rPr lang="it-IT" sz="1800" b="1" kern="1200" dirty="0" smtClean="0">
                          <a:solidFill>
                            <a:schemeClr val="tx2"/>
                          </a:solidFill>
                          <a:latin typeface="+mn-lt"/>
                          <a:ea typeface="+mn-ea"/>
                          <a:cs typeface="+mn-cs"/>
                        </a:rPr>
                        <a:t>Casistica</a:t>
                      </a:r>
                      <a:endParaRPr lang="it-IT" sz="1800" b="1" kern="1200" dirty="0">
                        <a:solidFill>
                          <a:schemeClr val="tx2"/>
                        </a:solidFill>
                        <a:latin typeface="+mn-lt"/>
                        <a:ea typeface="+mn-ea"/>
                        <a:cs typeface="+mn-cs"/>
                      </a:endParaRPr>
                    </a:p>
                  </a:txBody>
                  <a:tcPr anchor="ctr">
                    <a:solidFill>
                      <a:srgbClr val="739BCB"/>
                    </a:solidFill>
                  </a:tcPr>
                </a:tc>
                <a:tc>
                  <a:txBody>
                    <a:bodyPr/>
                    <a:lstStyle/>
                    <a:p>
                      <a:pPr algn="ctr"/>
                      <a:r>
                        <a:rPr lang="it-IT" sz="1800" b="1" kern="1200" dirty="0" smtClean="0">
                          <a:solidFill>
                            <a:schemeClr val="tx2"/>
                          </a:solidFill>
                          <a:latin typeface="+mn-lt"/>
                          <a:ea typeface="+mn-ea"/>
                          <a:cs typeface="+mn-cs"/>
                        </a:rPr>
                        <a:t>Nota</a:t>
                      </a:r>
                      <a:endParaRPr lang="it-IT" sz="1800" b="1" kern="1200" dirty="0">
                        <a:solidFill>
                          <a:schemeClr val="tx2"/>
                        </a:solidFill>
                        <a:latin typeface="+mn-lt"/>
                        <a:ea typeface="+mn-ea"/>
                        <a:cs typeface="+mn-cs"/>
                      </a:endParaRPr>
                    </a:p>
                  </a:txBody>
                  <a:tcPr anchor="ctr">
                    <a:solidFill>
                      <a:srgbClr val="739BCB"/>
                    </a:solidFill>
                  </a:tcPr>
                </a:tc>
                <a:extLst>
                  <a:ext uri="{0D108BD9-81ED-4DB2-BD59-A6C34878D82A}">
                    <a16:rowId xmlns:a16="http://schemas.microsoft.com/office/drawing/2014/main" val="10000"/>
                  </a:ext>
                </a:extLst>
              </a:tr>
              <a:tr h="370840">
                <a:tc>
                  <a:txBody>
                    <a:bodyPr/>
                    <a:lstStyle/>
                    <a:p>
                      <a:pPr algn="ctr"/>
                      <a:r>
                        <a:rPr lang="it-IT" b="1" dirty="0" smtClean="0">
                          <a:solidFill>
                            <a:srgbClr val="FF0000"/>
                          </a:solidFill>
                        </a:rPr>
                        <a:t>NO</a:t>
                      </a:r>
                      <a:endParaRPr lang="it-IT" b="1" dirty="0">
                        <a:solidFill>
                          <a:srgbClr val="FF0000"/>
                        </a:solidFill>
                      </a:endParaRPr>
                    </a:p>
                  </a:txBody>
                  <a:tcPr anchor="ctr">
                    <a:solidFill>
                      <a:srgbClr val="739BCB">
                        <a:alpha val="40000"/>
                      </a:srgbClr>
                    </a:solidFill>
                  </a:tcPr>
                </a:tc>
                <a:tc>
                  <a:txBody>
                    <a:bodyPr/>
                    <a:lstStyle/>
                    <a:p>
                      <a:r>
                        <a:rPr lang="it-IT" sz="1600" dirty="0" smtClean="0"/>
                        <a:t>Lavoratore con più di 34 anni e 364 giorni nel 2018, che non ha mai lavorato a tempo indeterminato</a:t>
                      </a:r>
                      <a:endParaRPr lang="it-IT" sz="1600" dirty="0"/>
                    </a:p>
                  </a:txBody>
                  <a:tcPr anchor="ctr">
                    <a:solidFill>
                      <a:srgbClr val="739BCB">
                        <a:alpha val="40000"/>
                      </a:srgbClr>
                    </a:solidFill>
                  </a:tcPr>
                </a:tc>
                <a:tc>
                  <a:txBody>
                    <a:bodyPr/>
                    <a:lstStyle/>
                    <a:p>
                      <a:r>
                        <a:rPr lang="it-IT" sz="1400" dirty="0" smtClean="0"/>
                        <a:t>Per superamento età massima</a:t>
                      </a:r>
                      <a:endParaRPr lang="it-IT" sz="1400" dirty="0"/>
                    </a:p>
                  </a:txBody>
                  <a:tcPr anchor="ctr">
                    <a:solidFill>
                      <a:srgbClr val="739BCB">
                        <a:alpha val="40000"/>
                      </a:srgbClr>
                    </a:solidFill>
                  </a:tcPr>
                </a:tc>
                <a:extLst>
                  <a:ext uri="{0D108BD9-81ED-4DB2-BD59-A6C34878D82A}">
                    <a16:rowId xmlns:a16="http://schemas.microsoft.com/office/drawing/2014/main" val="10001"/>
                  </a:ext>
                </a:extLst>
              </a:tr>
              <a:tr h="370840">
                <a:tc>
                  <a:txBody>
                    <a:bodyPr/>
                    <a:lstStyle/>
                    <a:p>
                      <a:pPr algn="ctr"/>
                      <a:r>
                        <a:rPr lang="it-IT" b="1" dirty="0" smtClean="0">
                          <a:solidFill>
                            <a:srgbClr val="2C973E"/>
                          </a:solidFill>
                        </a:rPr>
                        <a:t>SI</a:t>
                      </a:r>
                      <a:endParaRPr lang="it-IT" b="1" dirty="0">
                        <a:solidFill>
                          <a:srgbClr val="2C973E"/>
                        </a:solidFill>
                      </a:endParaRPr>
                    </a:p>
                  </a:txBody>
                  <a:tcPr anchor="ctr">
                    <a:solidFill>
                      <a:schemeClr val="tx2"/>
                    </a:solidFill>
                  </a:tcPr>
                </a:tc>
                <a:tc>
                  <a:txBody>
                    <a:bodyPr/>
                    <a:lstStyle/>
                    <a:p>
                      <a:r>
                        <a:rPr lang="it-IT" sz="1600" dirty="0" smtClean="0"/>
                        <a:t>Lavoratore</a:t>
                      </a:r>
                      <a:r>
                        <a:rPr lang="it-IT" sz="1600" baseline="0" dirty="0" smtClean="0"/>
                        <a:t> con partita IVA</a:t>
                      </a:r>
                      <a:endParaRPr lang="it-IT" sz="1600" dirty="0"/>
                    </a:p>
                  </a:txBody>
                  <a:tcPr anchor="ctr">
                    <a:solidFill>
                      <a:schemeClr val="tx2"/>
                    </a:solidFill>
                  </a:tcPr>
                </a:tc>
                <a:tc>
                  <a:txBody>
                    <a:bodyPr/>
                    <a:lstStyle/>
                    <a:p>
                      <a:r>
                        <a:rPr lang="it-IT" sz="1400" dirty="0" smtClean="0"/>
                        <a:t>Previa verifica requisiti</a:t>
                      </a:r>
                      <a:r>
                        <a:rPr lang="it-IT" sz="1400" baseline="0" dirty="0" smtClean="0"/>
                        <a:t> (no pregresso rapporto a tempo indeterminato ed età)</a:t>
                      </a:r>
                      <a:endParaRPr lang="it-IT" sz="1400" dirty="0"/>
                    </a:p>
                  </a:txBody>
                  <a:tcPr anchor="ctr">
                    <a:solidFill>
                      <a:schemeClr val="tx2"/>
                    </a:solidFill>
                  </a:tcPr>
                </a:tc>
                <a:extLst>
                  <a:ext uri="{0D108BD9-81ED-4DB2-BD59-A6C34878D82A}">
                    <a16:rowId xmlns:a16="http://schemas.microsoft.com/office/drawing/2014/main" val="10002"/>
                  </a:ext>
                </a:extLst>
              </a:tr>
              <a:tr h="370840">
                <a:tc>
                  <a:txBody>
                    <a:bodyPr/>
                    <a:lstStyle/>
                    <a:p>
                      <a:pPr marL="0" marR="0" indent="0" algn="ctr" defTabSz="914239" rtl="0" eaLnBrk="1" fontAlgn="auto" latinLnBrk="0" hangingPunct="1">
                        <a:lnSpc>
                          <a:spcPct val="100000"/>
                        </a:lnSpc>
                        <a:spcBef>
                          <a:spcPts val="0"/>
                        </a:spcBef>
                        <a:spcAft>
                          <a:spcPts val="0"/>
                        </a:spcAft>
                        <a:buClrTx/>
                        <a:buSzTx/>
                        <a:buFontTx/>
                        <a:buNone/>
                        <a:tabLst/>
                        <a:defRPr/>
                      </a:pPr>
                      <a:r>
                        <a:rPr lang="it-IT" b="1" dirty="0" smtClean="0">
                          <a:solidFill>
                            <a:srgbClr val="FF0000"/>
                          </a:solidFill>
                        </a:rPr>
                        <a:t>NO</a:t>
                      </a:r>
                    </a:p>
                  </a:txBody>
                  <a:tcPr anchor="ctr">
                    <a:solidFill>
                      <a:srgbClr val="739BCB">
                        <a:alpha val="40000"/>
                      </a:srgbClr>
                    </a:solidFill>
                  </a:tcPr>
                </a:tc>
                <a:tc>
                  <a:txBody>
                    <a:bodyPr/>
                    <a:lstStyle/>
                    <a:p>
                      <a:r>
                        <a:rPr lang="it-IT" sz="1600" dirty="0" smtClean="0"/>
                        <a:t>Assunzione a tempo indeterminato</a:t>
                      </a:r>
                      <a:r>
                        <a:rPr lang="it-IT" sz="1600" baseline="0" dirty="0" smtClean="0"/>
                        <a:t> intermittente</a:t>
                      </a:r>
                      <a:endParaRPr lang="it-IT" sz="1600" dirty="0"/>
                    </a:p>
                  </a:txBody>
                  <a:tcPr anchor="ctr">
                    <a:solidFill>
                      <a:srgbClr val="739BCB">
                        <a:alpha val="40000"/>
                      </a:srgbClr>
                    </a:solidFill>
                  </a:tcPr>
                </a:tc>
                <a:tc>
                  <a:txBody>
                    <a:bodyPr/>
                    <a:lstStyle/>
                    <a:p>
                      <a:r>
                        <a:rPr lang="it-IT" sz="1400" dirty="0" smtClean="0"/>
                        <a:t>Tipologia contrattuale non considerata stabile</a:t>
                      </a:r>
                      <a:endParaRPr lang="it-IT" sz="1400" dirty="0"/>
                    </a:p>
                  </a:txBody>
                  <a:tcPr anchor="ctr">
                    <a:solidFill>
                      <a:srgbClr val="739BCB">
                        <a:alpha val="40000"/>
                      </a:srgbClr>
                    </a:solidFill>
                  </a:tcPr>
                </a:tc>
                <a:extLst>
                  <a:ext uri="{0D108BD9-81ED-4DB2-BD59-A6C34878D82A}">
                    <a16:rowId xmlns:a16="http://schemas.microsoft.com/office/drawing/2014/main" val="10003"/>
                  </a:ext>
                </a:extLst>
              </a:tr>
              <a:tr h="370840">
                <a:tc>
                  <a:txBody>
                    <a:bodyPr/>
                    <a:lstStyle/>
                    <a:p>
                      <a:pPr marL="0" marR="0" indent="0" algn="ctr" defTabSz="914239" rtl="0" eaLnBrk="1" fontAlgn="auto" latinLnBrk="0" hangingPunct="1">
                        <a:lnSpc>
                          <a:spcPct val="100000"/>
                        </a:lnSpc>
                        <a:spcBef>
                          <a:spcPts val="0"/>
                        </a:spcBef>
                        <a:spcAft>
                          <a:spcPts val="0"/>
                        </a:spcAft>
                        <a:buClrTx/>
                        <a:buSzTx/>
                        <a:buFontTx/>
                        <a:buNone/>
                        <a:tabLst/>
                        <a:defRPr/>
                      </a:pPr>
                      <a:r>
                        <a:rPr lang="it-IT" b="1" dirty="0" smtClean="0">
                          <a:solidFill>
                            <a:srgbClr val="2C973E"/>
                          </a:solidFill>
                        </a:rPr>
                        <a:t>SI</a:t>
                      </a:r>
                    </a:p>
                  </a:txBody>
                  <a:tcPr anchor="ctr">
                    <a:solidFill>
                      <a:schemeClr val="tx2"/>
                    </a:solidFill>
                  </a:tcPr>
                </a:tc>
                <a:tc>
                  <a:txBody>
                    <a:bodyPr/>
                    <a:lstStyle/>
                    <a:p>
                      <a:r>
                        <a:rPr lang="it-IT" sz="1600" dirty="0" smtClean="0"/>
                        <a:t>Lavoratore</a:t>
                      </a:r>
                      <a:r>
                        <a:rPr lang="it-IT" sz="1600" baseline="0" dirty="0" smtClean="0"/>
                        <a:t> assunto, dall’Agenzia per il Lavoro, a tempo indeterminato e somministrato a termine</a:t>
                      </a:r>
                      <a:endParaRPr lang="it-IT" sz="1600" dirty="0"/>
                    </a:p>
                  </a:txBody>
                  <a:tcPr anchor="ctr">
                    <a:solidFill>
                      <a:schemeClr val="tx2"/>
                    </a:solidFill>
                  </a:tcPr>
                </a:tc>
                <a:tc>
                  <a:txBody>
                    <a:bodyPr/>
                    <a:lstStyle/>
                    <a:p>
                      <a:endParaRPr lang="it-IT" sz="1400" dirty="0"/>
                    </a:p>
                  </a:txBody>
                  <a:tcPr anchor="ctr">
                    <a:solidFill>
                      <a:schemeClr val="tx2"/>
                    </a:solidFill>
                  </a:tcPr>
                </a:tc>
                <a:extLst>
                  <a:ext uri="{0D108BD9-81ED-4DB2-BD59-A6C34878D82A}">
                    <a16:rowId xmlns:a16="http://schemas.microsoft.com/office/drawing/2014/main" val="10004"/>
                  </a:ext>
                </a:extLst>
              </a:tr>
              <a:tr h="370840">
                <a:tc>
                  <a:txBody>
                    <a:bodyPr/>
                    <a:lstStyle/>
                    <a:p>
                      <a:pPr marL="0" marR="0" indent="0" algn="ctr" defTabSz="914239" rtl="0" eaLnBrk="1" fontAlgn="auto" latinLnBrk="0" hangingPunct="1">
                        <a:lnSpc>
                          <a:spcPct val="100000"/>
                        </a:lnSpc>
                        <a:spcBef>
                          <a:spcPts val="0"/>
                        </a:spcBef>
                        <a:spcAft>
                          <a:spcPts val="0"/>
                        </a:spcAft>
                        <a:buClrTx/>
                        <a:buSzTx/>
                        <a:buFontTx/>
                        <a:buNone/>
                        <a:tabLst/>
                        <a:defRPr/>
                      </a:pPr>
                      <a:r>
                        <a:rPr lang="it-IT" b="1" dirty="0" smtClean="0">
                          <a:solidFill>
                            <a:srgbClr val="FF0000"/>
                          </a:solidFill>
                        </a:rPr>
                        <a:t>NO</a:t>
                      </a:r>
                    </a:p>
                  </a:txBody>
                  <a:tcPr anchor="ctr">
                    <a:solidFill>
                      <a:srgbClr val="739BCB">
                        <a:alpha val="40000"/>
                      </a:srgbClr>
                    </a:solidFill>
                  </a:tcPr>
                </a:tc>
                <a:tc>
                  <a:txBody>
                    <a:bodyPr/>
                    <a:lstStyle/>
                    <a:p>
                      <a:r>
                        <a:rPr lang="it-IT" sz="1600" dirty="0" smtClean="0"/>
                        <a:t>Lavoratore assunto</a:t>
                      </a:r>
                      <a:r>
                        <a:rPr lang="it-IT" sz="1600" baseline="0" dirty="0" smtClean="0"/>
                        <a:t> in qualità di apprendista</a:t>
                      </a:r>
                      <a:endParaRPr lang="it-IT" sz="1600" dirty="0"/>
                    </a:p>
                  </a:txBody>
                  <a:tcPr anchor="ctr">
                    <a:solidFill>
                      <a:srgbClr val="739BCB">
                        <a:alpha val="40000"/>
                      </a:srgbClr>
                    </a:solidFill>
                  </a:tcPr>
                </a:tc>
                <a:tc>
                  <a:txBody>
                    <a:bodyPr/>
                    <a:lstStyle/>
                    <a:p>
                      <a:endParaRPr lang="it-IT" sz="1400" dirty="0"/>
                    </a:p>
                  </a:txBody>
                  <a:tcPr anchor="ctr">
                    <a:solidFill>
                      <a:srgbClr val="739BCB">
                        <a:alpha val="40000"/>
                      </a:srgbClr>
                    </a:solidFill>
                  </a:tcPr>
                </a:tc>
                <a:extLst>
                  <a:ext uri="{0D108BD9-81ED-4DB2-BD59-A6C34878D82A}">
                    <a16:rowId xmlns:a16="http://schemas.microsoft.com/office/drawing/2014/main" val="10005"/>
                  </a:ext>
                </a:extLst>
              </a:tr>
              <a:tr h="370840">
                <a:tc>
                  <a:txBody>
                    <a:bodyPr/>
                    <a:lstStyle/>
                    <a:p>
                      <a:pPr marL="0" marR="0" indent="0" algn="ctr" defTabSz="914239" rtl="0" eaLnBrk="1" fontAlgn="auto" latinLnBrk="0" hangingPunct="1">
                        <a:lnSpc>
                          <a:spcPct val="100000"/>
                        </a:lnSpc>
                        <a:spcBef>
                          <a:spcPts val="0"/>
                        </a:spcBef>
                        <a:spcAft>
                          <a:spcPts val="0"/>
                        </a:spcAft>
                        <a:buClrTx/>
                        <a:buSzTx/>
                        <a:buFontTx/>
                        <a:buNone/>
                        <a:tabLst/>
                        <a:defRPr/>
                      </a:pPr>
                      <a:r>
                        <a:rPr lang="it-IT" b="1" dirty="0" smtClean="0">
                          <a:solidFill>
                            <a:srgbClr val="FF0000"/>
                          </a:solidFill>
                        </a:rPr>
                        <a:t>NO</a:t>
                      </a:r>
                    </a:p>
                  </a:txBody>
                  <a:tcPr anchor="ctr">
                    <a:solidFill>
                      <a:schemeClr val="tx2"/>
                    </a:solidFill>
                  </a:tcPr>
                </a:tc>
                <a:tc>
                  <a:txBody>
                    <a:bodyPr/>
                    <a:lstStyle/>
                    <a:p>
                      <a:r>
                        <a:rPr lang="it-IT" sz="1600" dirty="0" smtClean="0"/>
                        <a:t>Lavoratore assunto in qualità di domestico</a:t>
                      </a:r>
                      <a:endParaRPr lang="it-IT" sz="1600" dirty="0"/>
                    </a:p>
                  </a:txBody>
                  <a:tcPr anchor="ctr">
                    <a:solidFill>
                      <a:schemeClr val="tx2"/>
                    </a:solidFill>
                  </a:tcPr>
                </a:tc>
                <a:tc>
                  <a:txBody>
                    <a:bodyPr/>
                    <a:lstStyle/>
                    <a:p>
                      <a:endParaRPr lang="it-IT" sz="1400" dirty="0"/>
                    </a:p>
                  </a:txBody>
                  <a:tcPr anchor="ctr">
                    <a:solidFill>
                      <a:schemeClr val="tx2"/>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9690215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Casistiche</a:t>
            </a:r>
            <a:endParaRPr lang="it-IT" dirty="0"/>
          </a:p>
        </p:txBody>
      </p:sp>
      <p:graphicFrame>
        <p:nvGraphicFramePr>
          <p:cNvPr id="3" name="Tabella 2"/>
          <p:cNvGraphicFramePr>
            <a:graphicFrameLocks noGrp="1"/>
          </p:cNvGraphicFramePr>
          <p:nvPr>
            <p:extLst>
              <p:ext uri="{D42A27DB-BD31-4B8C-83A1-F6EECF244321}">
                <p14:modId xmlns:p14="http://schemas.microsoft.com/office/powerpoint/2010/main" val="1203037808"/>
              </p:ext>
            </p:extLst>
          </p:nvPr>
        </p:nvGraphicFramePr>
        <p:xfrm>
          <a:off x="484632" y="1478618"/>
          <a:ext cx="11329416" cy="3992880"/>
        </p:xfrm>
        <a:graphic>
          <a:graphicData uri="http://schemas.openxmlformats.org/drawingml/2006/table">
            <a:tbl>
              <a:tblPr firstRow="1" bandRow="1">
                <a:tableStyleId>{3C2FFA5D-87B4-456A-9821-1D502468CF0F}</a:tableStyleId>
              </a:tblPr>
              <a:tblGrid>
                <a:gridCol w="1523125">
                  <a:extLst>
                    <a:ext uri="{9D8B030D-6E8A-4147-A177-3AD203B41FA5}">
                      <a16:colId xmlns:a16="http://schemas.microsoft.com/office/drawing/2014/main" val="20000"/>
                    </a:ext>
                  </a:extLst>
                </a:gridCol>
                <a:gridCol w="7220344">
                  <a:extLst>
                    <a:ext uri="{9D8B030D-6E8A-4147-A177-3AD203B41FA5}">
                      <a16:colId xmlns:a16="http://schemas.microsoft.com/office/drawing/2014/main" val="20001"/>
                    </a:ext>
                  </a:extLst>
                </a:gridCol>
                <a:gridCol w="2585947">
                  <a:extLst>
                    <a:ext uri="{9D8B030D-6E8A-4147-A177-3AD203B41FA5}">
                      <a16:colId xmlns:a16="http://schemas.microsoft.com/office/drawing/2014/main" val="20002"/>
                    </a:ext>
                  </a:extLst>
                </a:gridCol>
              </a:tblGrid>
              <a:tr h="370840">
                <a:tc>
                  <a:txBody>
                    <a:bodyPr/>
                    <a:lstStyle/>
                    <a:p>
                      <a:pPr algn="ctr"/>
                      <a:r>
                        <a:rPr lang="it-IT" sz="1800" b="1" kern="1200" dirty="0" smtClean="0">
                          <a:solidFill>
                            <a:schemeClr val="tx2"/>
                          </a:solidFill>
                          <a:latin typeface="+mn-lt"/>
                          <a:ea typeface="+mn-ea"/>
                          <a:cs typeface="+mn-cs"/>
                        </a:rPr>
                        <a:t>Accesso beneficio</a:t>
                      </a:r>
                      <a:endParaRPr lang="it-IT" dirty="0"/>
                    </a:p>
                  </a:txBody>
                  <a:tcPr anchor="ctr">
                    <a:solidFill>
                      <a:srgbClr val="739BCB"/>
                    </a:solidFill>
                  </a:tcPr>
                </a:tc>
                <a:tc>
                  <a:txBody>
                    <a:bodyPr/>
                    <a:lstStyle/>
                    <a:p>
                      <a:pPr marL="0" algn="ctr" defTabSz="914239" rtl="0" eaLnBrk="1" latinLnBrk="0" hangingPunct="1"/>
                      <a:r>
                        <a:rPr lang="it-IT" sz="1800" b="1" kern="1200" dirty="0" smtClean="0">
                          <a:solidFill>
                            <a:schemeClr val="tx2"/>
                          </a:solidFill>
                          <a:latin typeface="+mn-lt"/>
                          <a:ea typeface="+mn-ea"/>
                          <a:cs typeface="+mn-cs"/>
                        </a:rPr>
                        <a:t>Casistica</a:t>
                      </a:r>
                      <a:endParaRPr lang="it-IT" sz="1800" b="1" kern="1200" dirty="0">
                        <a:solidFill>
                          <a:schemeClr val="tx2"/>
                        </a:solidFill>
                        <a:latin typeface="+mn-lt"/>
                        <a:ea typeface="+mn-ea"/>
                        <a:cs typeface="+mn-cs"/>
                      </a:endParaRPr>
                    </a:p>
                  </a:txBody>
                  <a:tcPr anchor="ctr">
                    <a:solidFill>
                      <a:srgbClr val="739BCB"/>
                    </a:solidFill>
                  </a:tcPr>
                </a:tc>
                <a:tc>
                  <a:txBody>
                    <a:bodyPr/>
                    <a:lstStyle/>
                    <a:p>
                      <a:pPr algn="ctr"/>
                      <a:r>
                        <a:rPr lang="it-IT" sz="1800" b="1" kern="1200" dirty="0" smtClean="0">
                          <a:solidFill>
                            <a:schemeClr val="tx2"/>
                          </a:solidFill>
                          <a:latin typeface="+mn-lt"/>
                          <a:ea typeface="+mn-ea"/>
                          <a:cs typeface="+mn-cs"/>
                        </a:rPr>
                        <a:t>Nota</a:t>
                      </a:r>
                      <a:endParaRPr lang="it-IT" sz="1800" b="1" kern="1200" dirty="0">
                        <a:solidFill>
                          <a:schemeClr val="tx2"/>
                        </a:solidFill>
                        <a:latin typeface="+mn-lt"/>
                        <a:ea typeface="+mn-ea"/>
                        <a:cs typeface="+mn-cs"/>
                      </a:endParaRPr>
                    </a:p>
                  </a:txBody>
                  <a:tcPr anchor="ctr">
                    <a:solidFill>
                      <a:srgbClr val="739BCB"/>
                    </a:solidFill>
                  </a:tcPr>
                </a:tc>
                <a:extLst>
                  <a:ext uri="{0D108BD9-81ED-4DB2-BD59-A6C34878D82A}">
                    <a16:rowId xmlns:a16="http://schemas.microsoft.com/office/drawing/2014/main" val="10000"/>
                  </a:ext>
                </a:extLst>
              </a:tr>
              <a:tr h="370840">
                <a:tc>
                  <a:txBody>
                    <a:bodyPr/>
                    <a:lstStyle/>
                    <a:p>
                      <a:pPr algn="ctr"/>
                      <a:r>
                        <a:rPr lang="it-IT" b="1" dirty="0" smtClean="0">
                          <a:solidFill>
                            <a:srgbClr val="2C973E"/>
                          </a:solidFill>
                        </a:rPr>
                        <a:t>SI</a:t>
                      </a:r>
                      <a:endParaRPr lang="it-IT" b="1" dirty="0">
                        <a:solidFill>
                          <a:srgbClr val="2C973E"/>
                        </a:solidFill>
                      </a:endParaRPr>
                    </a:p>
                  </a:txBody>
                  <a:tcPr anchor="ctr">
                    <a:solidFill>
                      <a:schemeClr val="tx2"/>
                    </a:solidFill>
                  </a:tcPr>
                </a:tc>
                <a:tc>
                  <a:txBody>
                    <a:bodyPr/>
                    <a:lstStyle/>
                    <a:p>
                      <a:r>
                        <a:rPr lang="it-IT" sz="1600" dirty="0" smtClean="0"/>
                        <a:t>Lavoratore</a:t>
                      </a:r>
                      <a:r>
                        <a:rPr lang="it-IT" sz="1600" baseline="0" dirty="0" smtClean="0"/>
                        <a:t> socio di cooperativa di lavoro</a:t>
                      </a:r>
                      <a:endParaRPr lang="it-IT" sz="1600" dirty="0"/>
                    </a:p>
                  </a:txBody>
                  <a:tcPr anchor="ctr">
                    <a:solidFill>
                      <a:schemeClr val="tx2"/>
                    </a:solidFill>
                  </a:tcPr>
                </a:tc>
                <a:tc>
                  <a:txBody>
                    <a:bodyPr/>
                    <a:lstStyle/>
                    <a:p>
                      <a:r>
                        <a:rPr lang="it-IT" sz="1400" dirty="0" smtClean="0"/>
                        <a:t>Ai sensi della legge n. 142/2001</a:t>
                      </a:r>
                      <a:endParaRPr lang="it-IT" sz="1400" dirty="0"/>
                    </a:p>
                  </a:txBody>
                  <a:tcPr anchor="ctr">
                    <a:solidFill>
                      <a:schemeClr val="tx2"/>
                    </a:solidFill>
                  </a:tcPr>
                </a:tc>
                <a:extLst>
                  <a:ext uri="{0D108BD9-81ED-4DB2-BD59-A6C34878D82A}">
                    <a16:rowId xmlns:a16="http://schemas.microsoft.com/office/drawing/2014/main" val="10001"/>
                  </a:ext>
                </a:extLst>
              </a:tr>
              <a:tr h="370840">
                <a:tc>
                  <a:txBody>
                    <a:bodyPr/>
                    <a:lstStyle/>
                    <a:p>
                      <a:pPr marL="0" marR="0" indent="0" algn="ctr" defTabSz="914239" rtl="0" eaLnBrk="1" fontAlgn="auto" latinLnBrk="0" hangingPunct="1">
                        <a:lnSpc>
                          <a:spcPct val="100000"/>
                        </a:lnSpc>
                        <a:spcBef>
                          <a:spcPts val="0"/>
                        </a:spcBef>
                        <a:spcAft>
                          <a:spcPts val="0"/>
                        </a:spcAft>
                        <a:buClrTx/>
                        <a:buSzTx/>
                        <a:buFontTx/>
                        <a:buNone/>
                        <a:tabLst/>
                        <a:defRPr/>
                      </a:pPr>
                      <a:r>
                        <a:rPr lang="it-IT" b="1" dirty="0" smtClean="0">
                          <a:solidFill>
                            <a:srgbClr val="FF0000"/>
                          </a:solidFill>
                        </a:rPr>
                        <a:t>NO</a:t>
                      </a:r>
                    </a:p>
                  </a:txBody>
                  <a:tcPr anchor="ctr">
                    <a:solidFill>
                      <a:srgbClr val="739BCB">
                        <a:alpha val="40000"/>
                      </a:srgbClr>
                    </a:solidFill>
                  </a:tcPr>
                </a:tc>
                <a:tc>
                  <a:txBody>
                    <a:bodyPr/>
                    <a:lstStyle/>
                    <a:p>
                      <a:r>
                        <a:rPr lang="it-IT" sz="1600" dirty="0" smtClean="0"/>
                        <a:t>Lavoratore in un’azienda ove sono in atto sospensioni dal lavoro connesse ad una crisi o riorganizzazione aziendale</a:t>
                      </a:r>
                      <a:endParaRPr lang="it-IT" sz="1600" dirty="0"/>
                    </a:p>
                  </a:txBody>
                  <a:tcPr anchor="ctr">
                    <a:solidFill>
                      <a:srgbClr val="739BCB">
                        <a:alpha val="40000"/>
                      </a:srgbClr>
                    </a:solidFill>
                  </a:tcPr>
                </a:tc>
                <a:tc>
                  <a:txBody>
                    <a:bodyPr/>
                    <a:lstStyle/>
                    <a:p>
                      <a:r>
                        <a:rPr lang="it-IT" sz="1400" dirty="0" smtClean="0"/>
                        <a:t>Tranne qualora i lavoratori siano inquadrati ad un livello</a:t>
                      </a:r>
                      <a:r>
                        <a:rPr lang="it-IT" sz="1400" baseline="0" dirty="0" smtClean="0"/>
                        <a:t> diverso da quello posseduto dai lavoratori sospesi o siano impiegati in unità produttive diverse da quelle interessate dalla sospensione (art. 31, co. 1, lettera c)</a:t>
                      </a:r>
                      <a:endParaRPr lang="it-IT" sz="1400" dirty="0"/>
                    </a:p>
                  </a:txBody>
                  <a:tcPr anchor="ctr">
                    <a:solidFill>
                      <a:srgbClr val="739BCB">
                        <a:alpha val="40000"/>
                      </a:srgbClr>
                    </a:solidFill>
                  </a:tcPr>
                </a:tc>
                <a:extLst>
                  <a:ext uri="{0D108BD9-81ED-4DB2-BD59-A6C34878D82A}">
                    <a16:rowId xmlns:a16="http://schemas.microsoft.com/office/drawing/2014/main" val="10002"/>
                  </a:ext>
                </a:extLst>
              </a:tr>
              <a:tr h="370840">
                <a:tc>
                  <a:txBody>
                    <a:bodyPr/>
                    <a:lstStyle/>
                    <a:p>
                      <a:pPr marL="0" marR="0" indent="0" algn="ctr" defTabSz="914239" rtl="0" eaLnBrk="1" fontAlgn="auto" latinLnBrk="0" hangingPunct="1">
                        <a:lnSpc>
                          <a:spcPct val="100000"/>
                        </a:lnSpc>
                        <a:spcBef>
                          <a:spcPts val="0"/>
                        </a:spcBef>
                        <a:spcAft>
                          <a:spcPts val="0"/>
                        </a:spcAft>
                        <a:buClrTx/>
                        <a:buSzTx/>
                        <a:buFontTx/>
                        <a:buNone/>
                        <a:tabLst/>
                        <a:defRPr/>
                      </a:pPr>
                      <a:r>
                        <a:rPr lang="it-IT" b="1" dirty="0" smtClean="0">
                          <a:solidFill>
                            <a:srgbClr val="FF0000"/>
                          </a:solidFill>
                        </a:rPr>
                        <a:t>NO</a:t>
                      </a:r>
                    </a:p>
                  </a:txBody>
                  <a:tcPr anchor="ctr">
                    <a:solidFill>
                      <a:schemeClr val="tx2"/>
                    </a:solidFill>
                  </a:tcPr>
                </a:tc>
                <a:tc>
                  <a:txBody>
                    <a:bodyPr/>
                    <a:lstStyle/>
                    <a:p>
                      <a:r>
                        <a:rPr lang="it-IT" sz="1600" dirty="0" smtClean="0"/>
                        <a:t>Lavoratore assunto</a:t>
                      </a:r>
                      <a:r>
                        <a:rPr lang="it-IT" sz="1600" baseline="0" dirty="0" smtClean="0"/>
                        <a:t> in un’unità produttiva ove, nei 6 mesi precedenti, siano stati effettuati licenziamenti per giustificato motivo oggettivo o licenziamenti collettivi</a:t>
                      </a:r>
                      <a:endParaRPr lang="it-IT" sz="1600" dirty="0"/>
                    </a:p>
                  </a:txBody>
                  <a:tcPr anchor="ctr">
                    <a:solidFill>
                      <a:schemeClr val="tx2"/>
                    </a:solidFill>
                  </a:tcPr>
                </a:tc>
                <a:tc>
                  <a:txBody>
                    <a:bodyPr/>
                    <a:lstStyle/>
                    <a:p>
                      <a:endParaRPr lang="it-IT" sz="1400" dirty="0"/>
                    </a:p>
                  </a:txBody>
                  <a:tcPr>
                    <a:solidFill>
                      <a:schemeClr val="tx2"/>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7449830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z="2800" dirty="0" smtClean="0">
                <a:solidFill>
                  <a:srgbClr val="000000"/>
                </a:solidFill>
              </a:rPr>
              <a:t>3. Funzionalità</a:t>
            </a:r>
            <a:r>
              <a:rPr lang="it-IT" sz="2800" dirty="0">
                <a:solidFill>
                  <a:srgbClr val="000000"/>
                </a:solidFill>
              </a:rPr>
              <a:t/>
            </a:r>
            <a:br>
              <a:rPr lang="it-IT" sz="2800" dirty="0">
                <a:solidFill>
                  <a:srgbClr val="000000"/>
                </a:solidFill>
              </a:rPr>
            </a:br>
            <a:r>
              <a:rPr lang="en-IN" dirty="0">
                <a:solidFill>
                  <a:srgbClr val="000000"/>
                </a:solidFill>
              </a:rPr>
              <a:t/>
            </a:r>
            <a:br>
              <a:rPr lang="en-IN" dirty="0">
                <a:solidFill>
                  <a:srgbClr val="000000"/>
                </a:solidFill>
              </a:rPr>
            </a:br>
            <a:endParaRPr lang="it-IT" sz="2600" b="0" dirty="0"/>
          </a:p>
        </p:txBody>
      </p:sp>
      <p:sp>
        <p:nvSpPr>
          <p:cNvPr id="21" name="Text Box 3"/>
          <p:cNvSpPr txBox="1">
            <a:spLocks noChangeArrowheads="1"/>
          </p:cNvSpPr>
          <p:nvPr/>
        </p:nvSpPr>
        <p:spPr bwMode="auto">
          <a:xfrm>
            <a:off x="623888" y="1136364"/>
            <a:ext cx="10964545" cy="4992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marL="342900" indent="-342900" eaLnBrk="0" hangingPunct="0">
              <a:defRPr sz="1400">
                <a:solidFill>
                  <a:schemeClr val="tx1"/>
                </a:solidFill>
                <a:latin typeface="Verdana" pitchFamily="34" charset="0"/>
                <a:ea typeface="MS PGothic" pitchFamily="34" charset="-128"/>
              </a:defRPr>
            </a:lvl1pPr>
            <a:lvl2pPr marL="742950" indent="-285750" eaLnBrk="0" hangingPunct="0">
              <a:defRPr sz="1400">
                <a:solidFill>
                  <a:schemeClr val="tx1"/>
                </a:solidFill>
                <a:latin typeface="Verdana" pitchFamily="34" charset="0"/>
                <a:ea typeface="MS PGothic" pitchFamily="34" charset="-128"/>
              </a:defRPr>
            </a:lvl2pPr>
            <a:lvl3pPr marL="1143000" indent="-228600" eaLnBrk="0" hangingPunct="0">
              <a:defRPr sz="1400">
                <a:solidFill>
                  <a:schemeClr val="tx1"/>
                </a:solidFill>
                <a:latin typeface="Verdana" pitchFamily="34" charset="0"/>
                <a:ea typeface="MS PGothic" pitchFamily="34" charset="-128"/>
              </a:defRPr>
            </a:lvl3pPr>
            <a:lvl4pPr marL="1600200" indent="-228600" eaLnBrk="0" hangingPunct="0">
              <a:defRPr sz="1400">
                <a:solidFill>
                  <a:schemeClr val="tx1"/>
                </a:solidFill>
                <a:latin typeface="Verdana" pitchFamily="34" charset="0"/>
                <a:ea typeface="MS PGothic" pitchFamily="34" charset="-128"/>
              </a:defRPr>
            </a:lvl4pPr>
            <a:lvl5pPr marL="2057400" indent="-228600" eaLnBrk="0" hangingPunct="0">
              <a:defRPr sz="1400">
                <a:solidFill>
                  <a:schemeClr val="tx1"/>
                </a:solidFill>
                <a:latin typeface="Verdana" pitchFamily="34" charset="0"/>
                <a:ea typeface="MS PGothic" pitchFamily="34" charset="-128"/>
              </a:defRPr>
            </a:lvl5pPr>
            <a:lvl6pPr marL="2514600" indent="-228600" eaLnBrk="0" fontAlgn="base" hangingPunct="0">
              <a:spcBef>
                <a:spcPct val="50000"/>
              </a:spcBef>
              <a:spcAft>
                <a:spcPct val="0"/>
              </a:spcAft>
              <a:defRPr sz="1400">
                <a:solidFill>
                  <a:schemeClr val="tx1"/>
                </a:solidFill>
                <a:latin typeface="Verdana" pitchFamily="34" charset="0"/>
                <a:ea typeface="MS PGothic" pitchFamily="34" charset="-128"/>
              </a:defRPr>
            </a:lvl6pPr>
            <a:lvl7pPr marL="2971800" indent="-228600" eaLnBrk="0" fontAlgn="base" hangingPunct="0">
              <a:spcBef>
                <a:spcPct val="50000"/>
              </a:spcBef>
              <a:spcAft>
                <a:spcPct val="0"/>
              </a:spcAft>
              <a:defRPr sz="1400">
                <a:solidFill>
                  <a:schemeClr val="tx1"/>
                </a:solidFill>
                <a:latin typeface="Verdana" pitchFamily="34" charset="0"/>
                <a:ea typeface="MS PGothic" pitchFamily="34" charset="-128"/>
              </a:defRPr>
            </a:lvl7pPr>
            <a:lvl8pPr marL="3429000" indent="-228600" eaLnBrk="0" fontAlgn="base" hangingPunct="0">
              <a:spcBef>
                <a:spcPct val="50000"/>
              </a:spcBef>
              <a:spcAft>
                <a:spcPct val="0"/>
              </a:spcAft>
              <a:defRPr sz="1400">
                <a:solidFill>
                  <a:schemeClr val="tx1"/>
                </a:solidFill>
                <a:latin typeface="Verdana" pitchFamily="34" charset="0"/>
                <a:ea typeface="MS PGothic" pitchFamily="34" charset="-128"/>
              </a:defRPr>
            </a:lvl8pPr>
            <a:lvl9pPr marL="3886200" indent="-228600" eaLnBrk="0" fontAlgn="base" hangingPunct="0">
              <a:spcBef>
                <a:spcPct val="50000"/>
              </a:spcBef>
              <a:spcAft>
                <a:spcPct val="0"/>
              </a:spcAft>
              <a:defRPr sz="1400">
                <a:solidFill>
                  <a:schemeClr val="tx1"/>
                </a:solidFill>
                <a:latin typeface="Verdana" pitchFamily="34" charset="0"/>
                <a:ea typeface="MS PGothic" pitchFamily="34" charset="-128"/>
              </a:defRPr>
            </a:lvl9pPr>
          </a:lstStyle>
          <a:p>
            <a:pPr marL="442913" indent="-442913" eaLnBrk="1" hangingPunct="1">
              <a:lnSpc>
                <a:spcPct val="150000"/>
              </a:lnSpc>
              <a:buFontTx/>
              <a:buAutoNum type="arabicPeriod"/>
              <a:defRPr/>
            </a:pPr>
            <a:r>
              <a:rPr lang="it-IT" altLang="it-IT" sz="2000" i="1" dirty="0" smtClean="0">
                <a:solidFill>
                  <a:srgbClr val="000000"/>
                </a:solidFill>
              </a:rPr>
              <a:t>Funzionalità </a:t>
            </a:r>
            <a:r>
              <a:rPr lang="it-IT" altLang="it-IT" sz="2000" i="1" dirty="0">
                <a:solidFill>
                  <a:srgbClr val="000000"/>
                </a:solidFill>
              </a:rPr>
              <a:t>volte ad agevolare l’accertamento dei requisiti in capo </a:t>
            </a:r>
            <a:r>
              <a:rPr lang="it-IT" altLang="it-IT" sz="2000" i="1" dirty="0" smtClean="0">
                <a:solidFill>
                  <a:srgbClr val="000000"/>
                </a:solidFill>
              </a:rPr>
              <a:t>al lavoratore</a:t>
            </a:r>
            <a:endParaRPr lang="it-IT" altLang="it-IT" sz="2000" i="1" dirty="0">
              <a:solidFill>
                <a:srgbClr val="000000"/>
              </a:solidFill>
            </a:endParaRPr>
          </a:p>
        </p:txBody>
      </p:sp>
    </p:spTree>
    <p:extLst>
      <p:ext uri="{BB962C8B-B14F-4D97-AF65-F5344CB8AC3E}">
        <p14:creationId xmlns:p14="http://schemas.microsoft.com/office/powerpoint/2010/main" val="5713719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ltLang="it-IT" sz="2800" dirty="0">
                <a:solidFill>
                  <a:srgbClr val="000000"/>
                </a:solidFill>
              </a:rPr>
              <a:t>Funzionalità volte ad agevolare l’accertamento dei requisiti in capo al lavoratore</a:t>
            </a:r>
            <a:br>
              <a:rPr lang="it-IT" altLang="it-IT" sz="2800" dirty="0">
                <a:solidFill>
                  <a:srgbClr val="000000"/>
                </a:solidFill>
              </a:rPr>
            </a:br>
            <a:endParaRPr lang="it-IT" sz="2800" dirty="0"/>
          </a:p>
        </p:txBody>
      </p:sp>
      <p:sp>
        <p:nvSpPr>
          <p:cNvPr id="3" name="Rectangle 2"/>
          <p:cNvSpPr/>
          <p:nvPr/>
        </p:nvSpPr>
        <p:spPr>
          <a:xfrm>
            <a:off x="606743" y="1196975"/>
            <a:ext cx="10978515" cy="954107"/>
          </a:xfrm>
          <a:prstGeom prst="rect">
            <a:avLst/>
          </a:prstGeom>
        </p:spPr>
        <p:txBody>
          <a:bodyPr wrap="square">
            <a:spAutoFit/>
          </a:bodyPr>
          <a:lstStyle/>
          <a:p>
            <a:r>
              <a:rPr lang="it-IT" sz="1400" dirty="0">
                <a:latin typeface="Verdana" panose="020B0604030504040204" pitchFamily="34" charset="0"/>
              </a:rPr>
              <a:t>Allo scopo di agevolare le verifiche in ordine al possesso dei r</a:t>
            </a:r>
            <a:r>
              <a:rPr lang="it-IT" sz="1400" dirty="0" smtClean="0">
                <a:latin typeface="Verdana" panose="020B0604030504040204" pitchFamily="34" charset="0"/>
              </a:rPr>
              <a:t>equisiti</a:t>
            </a:r>
            <a:r>
              <a:rPr lang="it-IT" sz="1400" dirty="0">
                <a:latin typeface="Verdana" panose="020B0604030504040204" pitchFamily="34" charset="0"/>
              </a:rPr>
              <a:t>, l’Istituto </a:t>
            </a:r>
            <a:r>
              <a:rPr lang="it-IT" sz="1400" dirty="0" smtClean="0">
                <a:latin typeface="Verdana" panose="020B0604030504040204" pitchFamily="34" charset="0"/>
              </a:rPr>
              <a:t>ha realizzato </a:t>
            </a:r>
            <a:r>
              <a:rPr lang="it-IT" sz="1400" dirty="0">
                <a:latin typeface="Verdana" panose="020B0604030504040204" pitchFamily="34" charset="0"/>
              </a:rPr>
              <a:t>un’apposita </a:t>
            </a:r>
            <a:r>
              <a:rPr lang="it-IT" sz="1400" b="1" dirty="0">
                <a:latin typeface="Verdana" panose="020B0604030504040204" pitchFamily="34" charset="0"/>
              </a:rPr>
              <a:t>utility </a:t>
            </a:r>
            <a:r>
              <a:rPr lang="it-IT" sz="1400" dirty="0">
                <a:latin typeface="Verdana" panose="020B0604030504040204" pitchFamily="34" charset="0"/>
              </a:rPr>
              <a:t>attraverso la quale i </a:t>
            </a:r>
            <a:r>
              <a:rPr lang="it-IT" sz="1400" b="1" dirty="0">
                <a:latin typeface="Verdana" panose="020B0604030504040204" pitchFamily="34" charset="0"/>
              </a:rPr>
              <a:t>datori di lavoro </a:t>
            </a:r>
            <a:r>
              <a:rPr lang="it-IT" sz="1400" dirty="0" smtClean="0">
                <a:latin typeface="Verdana" panose="020B0604030504040204" pitchFamily="34" charset="0"/>
              </a:rPr>
              <a:t>ed i </a:t>
            </a:r>
            <a:r>
              <a:rPr lang="it-IT" sz="1400" b="1" dirty="0" smtClean="0">
                <a:latin typeface="Verdana" panose="020B0604030504040204" pitchFamily="34" charset="0"/>
              </a:rPr>
              <a:t>lavoratori </a:t>
            </a:r>
            <a:r>
              <a:rPr lang="it-IT" sz="1400" dirty="0" smtClean="0">
                <a:latin typeface="Verdana" panose="020B0604030504040204" pitchFamily="34" charset="0"/>
              </a:rPr>
              <a:t>possono acquisire le </a:t>
            </a:r>
            <a:r>
              <a:rPr lang="it-IT" sz="1400" dirty="0">
                <a:latin typeface="Verdana" panose="020B0604030504040204" pitchFamily="34" charset="0"/>
              </a:rPr>
              <a:t>informazioni in ordine allo svolgimento </a:t>
            </a:r>
            <a:r>
              <a:rPr lang="it-IT" sz="1400" dirty="0" smtClean="0">
                <a:latin typeface="Verdana" panose="020B0604030504040204" pitchFamily="34" charset="0"/>
              </a:rPr>
              <a:t>di rapporti </a:t>
            </a:r>
            <a:r>
              <a:rPr lang="it-IT" sz="1400" dirty="0">
                <a:latin typeface="Verdana" panose="020B0604030504040204" pitchFamily="34" charset="0"/>
              </a:rPr>
              <a:t>di lavoro a tempo indeterminato instaurati precedentemente al </a:t>
            </a:r>
            <a:r>
              <a:rPr lang="it-IT" sz="1400" b="1" dirty="0">
                <a:latin typeface="Verdana" panose="020B0604030504040204" pitchFamily="34" charset="0"/>
              </a:rPr>
              <a:t>1° gennaio </a:t>
            </a:r>
            <a:r>
              <a:rPr lang="it-IT" sz="1400" b="1" dirty="0" smtClean="0">
                <a:latin typeface="Verdana" panose="020B0604030504040204" pitchFamily="34" charset="0"/>
              </a:rPr>
              <a:t>2018 </a:t>
            </a:r>
            <a:r>
              <a:rPr lang="it-IT" sz="1400" dirty="0" smtClean="0">
                <a:latin typeface="Verdana" panose="020B0604030504040204" pitchFamily="34" charset="0"/>
              </a:rPr>
              <a:t>ovvero </a:t>
            </a:r>
            <a:r>
              <a:rPr lang="it-IT" sz="1400" dirty="0">
                <a:latin typeface="Verdana" panose="020B0604030504040204" pitchFamily="34" charset="0"/>
              </a:rPr>
              <a:t>a partire dalla predetta </a:t>
            </a:r>
            <a:r>
              <a:rPr lang="it-IT" sz="1400" dirty="0" smtClean="0">
                <a:latin typeface="Verdana" panose="020B0604030504040204" pitchFamily="34" charset="0"/>
              </a:rPr>
              <a:t>data.</a:t>
            </a:r>
            <a:endParaRPr lang="it-IT" sz="1400" dirty="0"/>
          </a:p>
        </p:txBody>
      </p:sp>
      <p:sp>
        <p:nvSpPr>
          <p:cNvPr id="46" name="Rectangle 45"/>
          <p:cNvSpPr/>
          <p:nvPr/>
        </p:nvSpPr>
        <p:spPr>
          <a:xfrm>
            <a:off x="606743" y="2136339"/>
            <a:ext cx="10978515" cy="523220"/>
          </a:xfrm>
          <a:prstGeom prst="rect">
            <a:avLst/>
          </a:prstGeom>
        </p:spPr>
        <p:txBody>
          <a:bodyPr wrap="square">
            <a:spAutoFit/>
          </a:bodyPr>
          <a:lstStyle/>
          <a:p>
            <a:r>
              <a:rPr lang="it-IT" sz="1400" dirty="0" smtClean="0">
                <a:latin typeface="Verdana" panose="020B0604030504040204" pitchFamily="34" charset="0"/>
              </a:rPr>
              <a:t>Attraverso </a:t>
            </a:r>
            <a:r>
              <a:rPr lang="it-IT" sz="1400" dirty="0">
                <a:latin typeface="Verdana" panose="020B0604030504040204" pitchFamily="34" charset="0"/>
              </a:rPr>
              <a:t>l’utilizzo di detta </a:t>
            </a:r>
            <a:r>
              <a:rPr lang="it-IT" sz="1400" b="1" dirty="0">
                <a:latin typeface="Verdana" panose="020B0604030504040204" pitchFamily="34" charset="0"/>
              </a:rPr>
              <a:t>utility</a:t>
            </a:r>
            <a:r>
              <a:rPr lang="it-IT" sz="1400" dirty="0">
                <a:latin typeface="Verdana" panose="020B0604030504040204" pitchFamily="34" charset="0"/>
              </a:rPr>
              <a:t>, gli interessati potranno indicare </a:t>
            </a:r>
            <a:r>
              <a:rPr lang="it-IT" sz="1400" dirty="0" smtClean="0">
                <a:latin typeface="Verdana" panose="020B0604030504040204" pitchFamily="34" charset="0"/>
              </a:rPr>
              <a:t>il </a:t>
            </a:r>
            <a:r>
              <a:rPr lang="it-IT" sz="1400" b="1" dirty="0" smtClean="0">
                <a:latin typeface="Verdana" panose="020B0604030504040204" pitchFamily="34" charset="0"/>
              </a:rPr>
              <a:t>C.F.</a:t>
            </a:r>
            <a:r>
              <a:rPr lang="it-IT" sz="1400" dirty="0" smtClean="0">
                <a:latin typeface="Verdana" panose="020B0604030504040204" pitchFamily="34" charset="0"/>
              </a:rPr>
              <a:t> </a:t>
            </a:r>
            <a:r>
              <a:rPr lang="it-IT" sz="1400" dirty="0">
                <a:latin typeface="Verdana" panose="020B0604030504040204" pitchFamily="34" charset="0"/>
              </a:rPr>
              <a:t>del lavoratore e conoscere se lo stesso abbia già avuto </a:t>
            </a:r>
            <a:r>
              <a:rPr lang="it-IT" sz="1400" b="1" dirty="0">
                <a:latin typeface="Verdana" panose="020B0604030504040204" pitchFamily="34" charset="0"/>
              </a:rPr>
              <a:t>rapporti a tempo </a:t>
            </a:r>
            <a:r>
              <a:rPr lang="it-IT" sz="1400" b="1" dirty="0" smtClean="0">
                <a:latin typeface="Verdana" panose="020B0604030504040204" pitchFamily="34" charset="0"/>
              </a:rPr>
              <a:t>indeterminato</a:t>
            </a:r>
            <a:r>
              <a:rPr lang="it-IT" sz="1400" dirty="0" smtClean="0">
                <a:latin typeface="Verdana" panose="020B0604030504040204" pitchFamily="34" charset="0"/>
              </a:rPr>
              <a:t>.</a:t>
            </a:r>
            <a:endParaRPr lang="it-IT" sz="1400" dirty="0"/>
          </a:p>
        </p:txBody>
      </p:sp>
      <p:sp>
        <p:nvSpPr>
          <p:cNvPr id="62" name="Rectangle 61"/>
          <p:cNvSpPr/>
          <p:nvPr/>
        </p:nvSpPr>
        <p:spPr>
          <a:xfrm>
            <a:off x="7514738" y="3902145"/>
            <a:ext cx="3786594" cy="1127760"/>
          </a:xfrm>
          <a:prstGeom prst="rect">
            <a:avLst/>
          </a:prstGeom>
          <a:solidFill>
            <a:srgbClr val="4F81BD"/>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it-IT" dirty="0" smtClean="0">
                <a:solidFill>
                  <a:schemeClr val="tx2"/>
                </a:solidFill>
              </a:rPr>
              <a:t>Risultato della ricerca tramite l’</a:t>
            </a:r>
            <a:r>
              <a:rPr lang="it-IT" b="1" dirty="0" smtClean="0">
                <a:solidFill>
                  <a:schemeClr val="tx2"/>
                </a:solidFill>
              </a:rPr>
              <a:t>utility</a:t>
            </a:r>
            <a:endParaRPr lang="it-IT" b="1" dirty="0">
              <a:solidFill>
                <a:schemeClr val="tx2"/>
              </a:solidFill>
            </a:endParaRPr>
          </a:p>
        </p:txBody>
      </p:sp>
      <p:pic>
        <p:nvPicPr>
          <p:cNvPr id="9" name="Picture 8"/>
          <p:cNvPicPr>
            <a:picLocks noChangeAspect="1"/>
          </p:cNvPicPr>
          <p:nvPr/>
        </p:nvPicPr>
        <p:blipFill>
          <a:blip r:embed="rId2"/>
          <a:stretch>
            <a:fillRect/>
          </a:stretch>
        </p:blipFill>
        <p:spPr>
          <a:xfrm>
            <a:off x="890668" y="2934520"/>
            <a:ext cx="6624070" cy="3063010"/>
          </a:xfrm>
          <a:prstGeom prst="rect">
            <a:avLst/>
          </a:prstGeom>
          <a:ln w="76200">
            <a:solidFill>
              <a:srgbClr val="020105"/>
            </a:solidFill>
          </a:ln>
        </p:spPr>
      </p:pic>
      <p:sp>
        <p:nvSpPr>
          <p:cNvPr id="12" name="Rectangle 11"/>
          <p:cNvSpPr/>
          <p:nvPr/>
        </p:nvSpPr>
        <p:spPr>
          <a:xfrm>
            <a:off x="1064871" y="3724656"/>
            <a:ext cx="1512000" cy="17748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it-IT" sz="1200" dirty="0">
                <a:solidFill>
                  <a:schemeClr val="tx1"/>
                </a:solidFill>
              </a:rPr>
              <a:t>C.F. del lavoratore </a:t>
            </a:r>
          </a:p>
        </p:txBody>
      </p:sp>
      <p:sp>
        <p:nvSpPr>
          <p:cNvPr id="13" name="Rectangle 12"/>
          <p:cNvSpPr/>
          <p:nvPr/>
        </p:nvSpPr>
        <p:spPr>
          <a:xfrm>
            <a:off x="1011935" y="5303520"/>
            <a:ext cx="2772000" cy="164592"/>
          </a:xfrm>
          <a:prstGeom prst="rect">
            <a:avLst/>
          </a:prstGeom>
          <a:solidFill>
            <a:srgbClr val="EEEEEE"/>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r>
              <a:rPr lang="it-IT" sz="1100" dirty="0" smtClean="0">
                <a:solidFill>
                  <a:schemeClr val="tx1"/>
                </a:solidFill>
              </a:rPr>
              <a:t>La verifica ha avuto esito </a:t>
            </a:r>
            <a:r>
              <a:rPr lang="it-IT" sz="1100" b="1" u="sng" dirty="0" smtClean="0">
                <a:solidFill>
                  <a:schemeClr val="tx1"/>
                </a:solidFill>
                <a:uFill>
                  <a:solidFill>
                    <a:srgbClr val="FF0000"/>
                  </a:solidFill>
                </a:uFill>
              </a:rPr>
              <a:t>NEGATIVO</a:t>
            </a:r>
            <a:endParaRPr lang="it-IT" sz="1100" b="1" u="sng" dirty="0">
              <a:solidFill>
                <a:schemeClr val="tx1"/>
              </a:solidFill>
              <a:uFill>
                <a:solidFill>
                  <a:srgbClr val="FF0000"/>
                </a:solidFill>
              </a:uFill>
            </a:endParaRPr>
          </a:p>
        </p:txBody>
      </p:sp>
      <p:sp>
        <p:nvSpPr>
          <p:cNvPr id="14" name="Rectangle 13"/>
          <p:cNvSpPr/>
          <p:nvPr/>
        </p:nvSpPr>
        <p:spPr>
          <a:xfrm>
            <a:off x="3692495" y="5330952"/>
            <a:ext cx="182880" cy="109728"/>
          </a:xfrm>
          <a:prstGeom prst="rect">
            <a:avLst/>
          </a:prstGeom>
          <a:solidFill>
            <a:srgbClr val="EEEEEE"/>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it-IT" sz="1200" b="1" dirty="0" smtClean="0">
                <a:solidFill>
                  <a:srgbClr val="F04C3E"/>
                </a:solidFill>
              </a:rPr>
              <a:t>X</a:t>
            </a:r>
            <a:endParaRPr lang="it-IT" sz="1200" b="1" dirty="0">
              <a:solidFill>
                <a:srgbClr val="F04C3E"/>
              </a:solidFill>
            </a:endParaRPr>
          </a:p>
        </p:txBody>
      </p:sp>
      <p:sp>
        <p:nvSpPr>
          <p:cNvPr id="10" name="Rectangle 9"/>
          <p:cNvSpPr/>
          <p:nvPr/>
        </p:nvSpPr>
        <p:spPr>
          <a:xfrm>
            <a:off x="10297801" y="603683"/>
            <a:ext cx="1261222" cy="355107"/>
          </a:xfrm>
          <a:prstGeom prst="rect">
            <a:avLst/>
          </a:prstGeom>
        </p:spPr>
        <p:txBody>
          <a:bodyPr/>
          <a:lstStyle/>
          <a:p>
            <a:pPr algn="ctr" defTabSz="914239">
              <a:lnSpc>
                <a:spcPct val="85000"/>
              </a:lnSpc>
              <a:spcBef>
                <a:spcPct val="0"/>
              </a:spcBef>
            </a:pPr>
            <a:r>
              <a:rPr lang="it-IT" sz="2400" b="1" i="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(1/2)</a:t>
            </a:r>
            <a:endParaRPr lang="it-IT" sz="2400" b="1" i="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6101695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a:spLocks noGrp="1"/>
          </p:cNvSpPr>
          <p:nvPr>
            <p:ph type="title"/>
          </p:nvPr>
        </p:nvSpPr>
        <p:spPr>
          <a:xfrm>
            <a:off x="609918" y="201600"/>
            <a:ext cx="10978515" cy="842400"/>
          </a:xfrm>
        </p:spPr>
        <p:txBody>
          <a:bodyPr/>
          <a:lstStyle/>
          <a:p>
            <a:r>
              <a:rPr lang="it-IT" altLang="it-IT" sz="2800" dirty="0">
                <a:solidFill>
                  <a:srgbClr val="000000"/>
                </a:solidFill>
              </a:rPr>
              <a:t>Funzionalità volte ad agevolare l’accertamento dei requisiti in capo al lavoratore</a:t>
            </a:r>
            <a:br>
              <a:rPr lang="it-IT" altLang="it-IT" sz="2800" dirty="0">
                <a:solidFill>
                  <a:srgbClr val="000000"/>
                </a:solidFill>
              </a:rPr>
            </a:br>
            <a:endParaRPr lang="it-IT" sz="2800" dirty="0"/>
          </a:p>
        </p:txBody>
      </p:sp>
      <p:sp>
        <p:nvSpPr>
          <p:cNvPr id="16" name="Rectangle 15"/>
          <p:cNvSpPr/>
          <p:nvPr/>
        </p:nvSpPr>
        <p:spPr>
          <a:xfrm>
            <a:off x="609918" y="1176428"/>
            <a:ext cx="10994707" cy="738664"/>
          </a:xfrm>
          <a:prstGeom prst="rect">
            <a:avLst/>
          </a:prstGeom>
        </p:spPr>
        <p:txBody>
          <a:bodyPr wrap="square">
            <a:spAutoFit/>
          </a:bodyPr>
          <a:lstStyle/>
          <a:p>
            <a:r>
              <a:rPr lang="it-IT" sz="1400" b="1" dirty="0" smtClean="0"/>
              <a:t>L’utility</a:t>
            </a:r>
            <a:r>
              <a:rPr lang="it-IT" sz="1400" dirty="0"/>
              <a:t>, per le assunzioni/trasformazioni effettuate a partire dal </a:t>
            </a:r>
            <a:r>
              <a:rPr lang="it-IT" sz="1400" b="1" dirty="0"/>
              <a:t>1° gennaio 2018</a:t>
            </a:r>
            <a:r>
              <a:rPr lang="it-IT" sz="1400" dirty="0"/>
              <a:t>, darà atto del </a:t>
            </a:r>
            <a:r>
              <a:rPr lang="it-IT" sz="1400" b="1" dirty="0"/>
              <a:t>numero </a:t>
            </a:r>
            <a:r>
              <a:rPr lang="it-IT" sz="1400" b="1" dirty="0" smtClean="0"/>
              <a:t>della comunicazione </a:t>
            </a:r>
            <a:r>
              <a:rPr lang="it-IT" sz="1400" b="1" dirty="0"/>
              <a:t>obbligatoria e della data </a:t>
            </a:r>
            <a:r>
              <a:rPr lang="it-IT" sz="1400" b="1" dirty="0" smtClean="0"/>
              <a:t>evento </a:t>
            </a:r>
            <a:r>
              <a:rPr lang="it-IT" sz="1400" dirty="0"/>
              <a:t>per consentire ai datori di verificare se si tratta della propria assunzione</a:t>
            </a:r>
            <a:r>
              <a:rPr lang="it-IT" sz="1400" dirty="0" smtClean="0"/>
              <a:t>. L’utility non evidenzierà i precedenti rapporti di lavoro intermittenti a tempo indeterminato.</a:t>
            </a:r>
            <a:endParaRPr lang="it-IT" sz="1400" dirty="0"/>
          </a:p>
        </p:txBody>
      </p:sp>
      <p:sp>
        <p:nvSpPr>
          <p:cNvPr id="17" name="Rectangle 16"/>
          <p:cNvSpPr/>
          <p:nvPr/>
        </p:nvSpPr>
        <p:spPr>
          <a:xfrm>
            <a:off x="609918" y="1953369"/>
            <a:ext cx="10994707" cy="738664"/>
          </a:xfrm>
          <a:prstGeom prst="rect">
            <a:avLst/>
          </a:prstGeom>
        </p:spPr>
        <p:txBody>
          <a:bodyPr wrap="square">
            <a:spAutoFit/>
          </a:bodyPr>
          <a:lstStyle/>
          <a:p>
            <a:r>
              <a:rPr lang="it-IT" sz="1400" b="1" dirty="0" smtClean="0"/>
              <a:t>In </a:t>
            </a:r>
            <a:r>
              <a:rPr lang="it-IT" sz="1400" b="1" dirty="0"/>
              <a:t>futuro l’utility</a:t>
            </a:r>
            <a:r>
              <a:rPr lang="it-IT" sz="1400" dirty="0"/>
              <a:t>, tramite consultazione delle denunce mensili e delle </a:t>
            </a:r>
            <a:r>
              <a:rPr lang="it-IT" sz="1400" b="1" dirty="0"/>
              <a:t>comunicazioni obbligatorie</a:t>
            </a:r>
            <a:r>
              <a:rPr lang="it-IT" sz="1400" dirty="0"/>
              <a:t>, darà un riscontro circa il </a:t>
            </a:r>
            <a:r>
              <a:rPr lang="it-IT" sz="1400" b="1" dirty="0"/>
              <a:t>periodo di agevolazione già fruito </a:t>
            </a:r>
            <a:r>
              <a:rPr lang="it-IT" sz="1400" dirty="0"/>
              <a:t>per il lavoratore e del conseguente </a:t>
            </a:r>
            <a:r>
              <a:rPr lang="it-IT" sz="1400" b="1" dirty="0"/>
              <a:t>periodo residuo di agevolazione </a:t>
            </a:r>
            <a:r>
              <a:rPr lang="it-IT" sz="1400" dirty="0"/>
              <a:t>spettante nel caso di nuova assunzione del medesimo </a:t>
            </a:r>
            <a:r>
              <a:rPr lang="it-IT" sz="1400" dirty="0" smtClean="0"/>
              <a:t>lavoratore</a:t>
            </a:r>
            <a:r>
              <a:rPr lang="it-IT" sz="1400" dirty="0"/>
              <a:t>.</a:t>
            </a:r>
          </a:p>
        </p:txBody>
      </p:sp>
      <p:grpSp>
        <p:nvGrpSpPr>
          <p:cNvPr id="18" name="Group 17">
            <a:extLst>
              <a:ext uri="{FF2B5EF4-FFF2-40B4-BE49-F238E27FC236}">
                <a16:creationId xmlns:a16="http://schemas.microsoft.com/office/drawing/2014/main" id="{C60CFB8D-8459-4912-8F80-B5A6DBF99A61}"/>
              </a:ext>
            </a:extLst>
          </p:cNvPr>
          <p:cNvGrpSpPr>
            <a:grpSpLocks noChangeAspect="1"/>
          </p:cNvGrpSpPr>
          <p:nvPr/>
        </p:nvGrpSpPr>
        <p:grpSpPr>
          <a:xfrm>
            <a:off x="993172" y="3987268"/>
            <a:ext cx="1454747" cy="1450469"/>
            <a:chOff x="4319425" y="1715238"/>
            <a:chExt cx="3504702" cy="3494404"/>
          </a:xfrm>
        </p:grpSpPr>
        <p:sp>
          <p:nvSpPr>
            <p:cNvPr id="19" name="Freeform: Shape 179">
              <a:extLst>
                <a:ext uri="{FF2B5EF4-FFF2-40B4-BE49-F238E27FC236}">
                  <a16:creationId xmlns:a16="http://schemas.microsoft.com/office/drawing/2014/main" id="{F437F723-BE31-415B-A355-7FB077058508}"/>
                </a:ext>
              </a:extLst>
            </p:cNvPr>
            <p:cNvSpPr/>
            <p:nvPr/>
          </p:nvSpPr>
          <p:spPr>
            <a:xfrm>
              <a:off x="5345957" y="1715238"/>
              <a:ext cx="1542912" cy="310791"/>
            </a:xfrm>
            <a:custGeom>
              <a:avLst/>
              <a:gdLst>
                <a:gd name="connsiteX0" fmla="*/ 847870 w 1542912"/>
                <a:gd name="connsiteY0" fmla="*/ 0 h 310791"/>
                <a:gd name="connsiteX1" fmla="*/ 1542912 w 1542912"/>
                <a:gd name="connsiteY1" fmla="*/ 129879 h 310791"/>
                <a:gd name="connsiteX2" fmla="*/ 1350901 w 1542912"/>
                <a:gd name="connsiteY2" fmla="*/ 173144 h 310791"/>
                <a:gd name="connsiteX3" fmla="*/ 1354229 w 1542912"/>
                <a:gd name="connsiteY3" fmla="*/ 173864 h 310791"/>
                <a:gd name="connsiteX4" fmla="*/ 1353877 w 1542912"/>
                <a:gd name="connsiteY4" fmla="*/ 173944 h 310791"/>
                <a:gd name="connsiteX5" fmla="*/ 1350878 w 1542912"/>
                <a:gd name="connsiteY5" fmla="*/ 174623 h 310791"/>
                <a:gd name="connsiteX6" fmla="*/ 1501881 w 1542912"/>
                <a:gd name="connsiteY6" fmla="*/ 222005 h 310791"/>
                <a:gd name="connsiteX7" fmla="*/ 1511089 w 1542912"/>
                <a:gd name="connsiteY7" fmla="*/ 234501 h 310791"/>
                <a:gd name="connsiteX8" fmla="*/ 1507329 w 1542912"/>
                <a:gd name="connsiteY8" fmla="*/ 246831 h 310791"/>
                <a:gd name="connsiteX9" fmla="*/ 1486563 w 1542912"/>
                <a:gd name="connsiteY9" fmla="*/ 261334 h 310791"/>
                <a:gd name="connsiteX10" fmla="*/ 1178937 w 1542912"/>
                <a:gd name="connsiteY10" fmla="*/ 208492 h 310791"/>
                <a:gd name="connsiteX11" fmla="*/ 734945 w 1542912"/>
                <a:gd name="connsiteY11" fmla="*/ 310791 h 310791"/>
                <a:gd name="connsiteX12" fmla="*/ 409131 w 1542912"/>
                <a:gd name="connsiteY12" fmla="*/ 234153 h 310791"/>
                <a:gd name="connsiteX13" fmla="*/ 341546 w 1542912"/>
                <a:gd name="connsiteY13" fmla="*/ 218256 h 310791"/>
                <a:gd name="connsiteX14" fmla="*/ 382985 w 1542912"/>
                <a:gd name="connsiteY14" fmla="*/ 207923 h 310791"/>
                <a:gd name="connsiteX15" fmla="*/ 445017 w 1542912"/>
                <a:gd name="connsiteY15" fmla="*/ 178509 h 310791"/>
                <a:gd name="connsiteX16" fmla="*/ 445143 w 1542912"/>
                <a:gd name="connsiteY16" fmla="*/ 177830 h 310791"/>
                <a:gd name="connsiteX17" fmla="*/ 445299 w 1542912"/>
                <a:gd name="connsiteY17" fmla="*/ 177724 h 310791"/>
                <a:gd name="connsiteX18" fmla="*/ 439595 w 1542912"/>
                <a:gd name="connsiteY18" fmla="*/ 162252 h 310791"/>
                <a:gd name="connsiteX19" fmla="*/ 433879 w 1542912"/>
                <a:gd name="connsiteY19" fmla="*/ 160849 h 310791"/>
                <a:gd name="connsiteX20" fmla="*/ 413006 w 1542912"/>
                <a:gd name="connsiteY20" fmla="*/ 152846 h 310791"/>
                <a:gd name="connsiteX21" fmla="*/ 388539 w 1542912"/>
                <a:gd name="connsiteY21" fmla="*/ 149718 h 310791"/>
                <a:gd name="connsiteX22" fmla="*/ 383267 w 1542912"/>
                <a:gd name="connsiteY22" fmla="*/ 148424 h 310791"/>
                <a:gd name="connsiteX23" fmla="*/ 211667 w 1542912"/>
                <a:gd name="connsiteY23" fmla="*/ 185451 h 310791"/>
                <a:gd name="connsiteX24" fmla="*/ 0 w 1542912"/>
                <a:gd name="connsiteY24" fmla="*/ 136906 h 310791"/>
                <a:gd name="connsiteX25" fmla="*/ 847870 w 1542912"/>
                <a:gd name="connsiteY25" fmla="*/ 0 h 3107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542912" h="310791">
                  <a:moveTo>
                    <a:pt x="847870" y="0"/>
                  </a:moveTo>
                  <a:cubicBezTo>
                    <a:pt x="847870" y="0"/>
                    <a:pt x="847870" y="0"/>
                    <a:pt x="1542912" y="129879"/>
                  </a:cubicBezTo>
                  <a:cubicBezTo>
                    <a:pt x="1542912" y="129879"/>
                    <a:pt x="1542912" y="129879"/>
                    <a:pt x="1350901" y="173144"/>
                  </a:cubicBezTo>
                  <a:lnTo>
                    <a:pt x="1354229" y="173864"/>
                  </a:lnTo>
                  <a:lnTo>
                    <a:pt x="1353877" y="173944"/>
                  </a:lnTo>
                  <a:cubicBezTo>
                    <a:pt x="1350878" y="174623"/>
                    <a:pt x="1350878" y="174623"/>
                    <a:pt x="1350878" y="174623"/>
                  </a:cubicBezTo>
                  <a:cubicBezTo>
                    <a:pt x="1405770" y="184825"/>
                    <a:pt x="1476274" y="201336"/>
                    <a:pt x="1501881" y="222005"/>
                  </a:cubicBezTo>
                  <a:lnTo>
                    <a:pt x="1511089" y="234501"/>
                  </a:lnTo>
                  <a:lnTo>
                    <a:pt x="1507329" y="246831"/>
                  </a:lnTo>
                  <a:cubicBezTo>
                    <a:pt x="1503332" y="251540"/>
                    <a:pt x="1496572" y="256380"/>
                    <a:pt x="1486563" y="261334"/>
                  </a:cubicBezTo>
                  <a:cubicBezTo>
                    <a:pt x="1390511" y="308895"/>
                    <a:pt x="1222706" y="268471"/>
                    <a:pt x="1178937" y="208492"/>
                  </a:cubicBezTo>
                  <a:cubicBezTo>
                    <a:pt x="1178937" y="208492"/>
                    <a:pt x="1178937" y="208492"/>
                    <a:pt x="734945" y="310791"/>
                  </a:cubicBezTo>
                  <a:cubicBezTo>
                    <a:pt x="734945" y="310791"/>
                    <a:pt x="734945" y="310791"/>
                    <a:pt x="409131" y="234153"/>
                  </a:cubicBezTo>
                  <a:lnTo>
                    <a:pt x="341546" y="218256"/>
                  </a:lnTo>
                  <a:lnTo>
                    <a:pt x="382985" y="207923"/>
                  </a:lnTo>
                  <a:cubicBezTo>
                    <a:pt x="411988" y="199481"/>
                    <a:pt x="437997" y="189026"/>
                    <a:pt x="445017" y="178509"/>
                  </a:cubicBezTo>
                  <a:lnTo>
                    <a:pt x="445143" y="177830"/>
                  </a:lnTo>
                  <a:lnTo>
                    <a:pt x="445299" y="177724"/>
                  </a:lnTo>
                  <a:cubicBezTo>
                    <a:pt x="448811" y="172500"/>
                    <a:pt x="447577" y="167262"/>
                    <a:pt x="439595" y="162252"/>
                  </a:cubicBezTo>
                  <a:lnTo>
                    <a:pt x="433879" y="160849"/>
                  </a:lnTo>
                  <a:lnTo>
                    <a:pt x="413006" y="152846"/>
                  </a:lnTo>
                  <a:lnTo>
                    <a:pt x="388539" y="149718"/>
                  </a:lnTo>
                  <a:lnTo>
                    <a:pt x="383267" y="148424"/>
                  </a:lnTo>
                  <a:cubicBezTo>
                    <a:pt x="320524" y="146168"/>
                    <a:pt x="244729" y="173597"/>
                    <a:pt x="211667" y="185451"/>
                  </a:cubicBezTo>
                  <a:cubicBezTo>
                    <a:pt x="211667" y="185451"/>
                    <a:pt x="211667" y="185451"/>
                    <a:pt x="0" y="136906"/>
                  </a:cubicBezTo>
                  <a:cubicBezTo>
                    <a:pt x="0" y="136906"/>
                    <a:pt x="0" y="136906"/>
                    <a:pt x="847870" y="0"/>
                  </a:cubicBezTo>
                  <a:close/>
                </a:path>
              </a:pathLst>
            </a:custGeom>
            <a:solidFill>
              <a:srgbClr val="5E8BC2"/>
            </a:solidFill>
            <a:ln w="12700" cap="flat" cmpd="sng" algn="ctr">
              <a:noFill/>
              <a:prstDash val="solid"/>
              <a:miter lim="800000"/>
            </a:ln>
            <a:effectLst/>
          </p:spPr>
          <p:txBody>
            <a:bodyPr rot="0" spcFirstLastPara="0" vert="horz" wrap="square" lIns="68580" tIns="34290" rIns="68580" bIns="3429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ysClr val="window" lastClr="FFFFFF"/>
                </a:solidFill>
                <a:effectLst/>
                <a:uLnTx/>
                <a:uFillTx/>
                <a:latin typeface="Calibri" panose="020F0502020204030204"/>
                <a:ea typeface="+mn-ea"/>
                <a:cs typeface="+mn-cs"/>
              </a:endParaRPr>
            </a:p>
          </p:txBody>
        </p:sp>
        <p:sp>
          <p:nvSpPr>
            <p:cNvPr id="20" name="Freeform: Shape 180">
              <a:extLst>
                <a:ext uri="{FF2B5EF4-FFF2-40B4-BE49-F238E27FC236}">
                  <a16:creationId xmlns:a16="http://schemas.microsoft.com/office/drawing/2014/main" id="{7EDDD8F2-5444-4B2D-970A-B8FAF4315ED7}"/>
                </a:ext>
              </a:extLst>
            </p:cNvPr>
            <p:cNvSpPr/>
            <p:nvPr/>
          </p:nvSpPr>
          <p:spPr>
            <a:xfrm>
              <a:off x="6081669" y="1846394"/>
              <a:ext cx="1742458" cy="404688"/>
            </a:xfrm>
            <a:custGeom>
              <a:avLst/>
              <a:gdLst>
                <a:gd name="connsiteX0" fmla="*/ 807071 w 1742324"/>
                <a:gd name="connsiteY0" fmla="*/ 0 h 404688"/>
                <a:gd name="connsiteX1" fmla="*/ 1580415 w 1742324"/>
                <a:gd name="connsiteY1" fmla="*/ 141175 h 404688"/>
                <a:gd name="connsiteX2" fmla="*/ 1742324 w 1742324"/>
                <a:gd name="connsiteY2" fmla="*/ 170732 h 404688"/>
                <a:gd name="connsiteX3" fmla="*/ 1609282 w 1742324"/>
                <a:gd name="connsiteY3" fmla="*/ 209848 h 404688"/>
                <a:gd name="connsiteX4" fmla="*/ 953325 w 1742324"/>
                <a:gd name="connsiteY4" fmla="*/ 402708 h 404688"/>
                <a:gd name="connsiteX5" fmla="*/ 953320 w 1742324"/>
                <a:gd name="connsiteY5" fmla="*/ 404416 h 404688"/>
                <a:gd name="connsiteX6" fmla="*/ 952398 w 1742324"/>
                <a:gd name="connsiteY6" fmla="*/ 404688 h 404688"/>
                <a:gd name="connsiteX7" fmla="*/ 868998 w 1742324"/>
                <a:gd name="connsiteY7" fmla="*/ 384886 h 404688"/>
                <a:gd name="connsiteX8" fmla="*/ 474166 w 1742324"/>
                <a:gd name="connsiteY8" fmla="*/ 291137 h 404688"/>
                <a:gd name="connsiteX9" fmla="*/ 226236 w 1742324"/>
                <a:gd name="connsiteY9" fmla="*/ 334459 h 404688"/>
                <a:gd name="connsiteX10" fmla="*/ 194649 w 1742324"/>
                <a:gd name="connsiteY10" fmla="*/ 322356 h 404688"/>
                <a:gd name="connsiteX11" fmla="*/ 182025 w 1742324"/>
                <a:gd name="connsiteY11" fmla="*/ 310844 h 404688"/>
                <a:gd name="connsiteX12" fmla="*/ 184482 w 1742324"/>
                <a:gd name="connsiteY12" fmla="*/ 299458 h 404688"/>
                <a:gd name="connsiteX13" fmla="*/ 318758 w 1742324"/>
                <a:gd name="connsiteY13" fmla="*/ 254955 h 404688"/>
                <a:gd name="connsiteX14" fmla="*/ 317739 w 1742324"/>
                <a:gd name="connsiteY14" fmla="*/ 254722 h 404688"/>
                <a:gd name="connsiteX15" fmla="*/ 318399 w 1742324"/>
                <a:gd name="connsiteY15" fmla="*/ 254575 h 404688"/>
                <a:gd name="connsiteX16" fmla="*/ 3929 w 1742324"/>
                <a:gd name="connsiteY16" fmla="*/ 182542 h 404688"/>
                <a:gd name="connsiteX17" fmla="*/ 0 w 1742324"/>
                <a:gd name="connsiteY17" fmla="*/ 181642 h 404688"/>
                <a:gd name="connsiteX18" fmla="*/ 196 w 1742324"/>
                <a:gd name="connsiteY18" fmla="*/ 181597 h 404688"/>
                <a:gd name="connsiteX19" fmla="*/ 443176 w 1742324"/>
                <a:gd name="connsiteY19" fmla="*/ 78995 h 404688"/>
                <a:gd name="connsiteX20" fmla="*/ 750704 w 1742324"/>
                <a:gd name="connsiteY20" fmla="*/ 132079 h 404688"/>
                <a:gd name="connsiteX21" fmla="*/ 775662 w 1742324"/>
                <a:gd name="connsiteY21" fmla="*/ 103732 h 404688"/>
                <a:gd name="connsiteX22" fmla="*/ 775377 w 1742324"/>
                <a:gd name="connsiteY22" fmla="*/ 103345 h 404688"/>
                <a:gd name="connsiteX23" fmla="*/ 775799 w 1742324"/>
                <a:gd name="connsiteY23" fmla="*/ 101960 h 404688"/>
                <a:gd name="connsiteX24" fmla="*/ 684746 w 1742324"/>
                <a:gd name="connsiteY24" fmla="*/ 57040 h 404688"/>
                <a:gd name="connsiteX25" fmla="*/ 618517 w 1742324"/>
                <a:gd name="connsiteY25" fmla="*/ 42708 h 404688"/>
                <a:gd name="connsiteX26" fmla="*/ 625286 w 1742324"/>
                <a:gd name="connsiteY26" fmla="*/ 41175 h 404688"/>
                <a:gd name="connsiteX27" fmla="*/ 807071 w 1742324"/>
                <a:gd name="connsiteY27" fmla="*/ 0 h 404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42324" h="404688">
                  <a:moveTo>
                    <a:pt x="807071" y="0"/>
                  </a:moveTo>
                  <a:cubicBezTo>
                    <a:pt x="807071" y="0"/>
                    <a:pt x="807071" y="0"/>
                    <a:pt x="1580415" y="141175"/>
                  </a:cubicBezTo>
                  <a:lnTo>
                    <a:pt x="1742324" y="170732"/>
                  </a:lnTo>
                  <a:lnTo>
                    <a:pt x="1609282" y="209848"/>
                  </a:lnTo>
                  <a:cubicBezTo>
                    <a:pt x="953325" y="402708"/>
                    <a:pt x="953325" y="402708"/>
                    <a:pt x="953325" y="402708"/>
                  </a:cubicBezTo>
                  <a:lnTo>
                    <a:pt x="953320" y="404416"/>
                  </a:lnTo>
                  <a:lnTo>
                    <a:pt x="952398" y="404688"/>
                  </a:lnTo>
                  <a:lnTo>
                    <a:pt x="868998" y="384886"/>
                  </a:lnTo>
                  <a:cubicBezTo>
                    <a:pt x="474166" y="291137"/>
                    <a:pt x="474166" y="291137"/>
                    <a:pt x="474166" y="291137"/>
                  </a:cubicBezTo>
                  <a:cubicBezTo>
                    <a:pt x="426024" y="327074"/>
                    <a:pt x="342009" y="366895"/>
                    <a:pt x="226236" y="334459"/>
                  </a:cubicBezTo>
                  <a:cubicBezTo>
                    <a:pt x="212260" y="330403"/>
                    <a:pt x="201905" y="326359"/>
                    <a:pt x="194649" y="322356"/>
                  </a:cubicBezTo>
                  <a:lnTo>
                    <a:pt x="182025" y="310844"/>
                  </a:lnTo>
                  <a:lnTo>
                    <a:pt x="184482" y="299458"/>
                  </a:lnTo>
                  <a:cubicBezTo>
                    <a:pt x="199726" y="280880"/>
                    <a:pt x="266278" y="264814"/>
                    <a:pt x="318758" y="254955"/>
                  </a:cubicBezTo>
                  <a:lnTo>
                    <a:pt x="317739" y="254722"/>
                  </a:lnTo>
                  <a:lnTo>
                    <a:pt x="318399" y="254575"/>
                  </a:lnTo>
                  <a:cubicBezTo>
                    <a:pt x="78803" y="199693"/>
                    <a:pt x="18904" y="185973"/>
                    <a:pt x="3929" y="182542"/>
                  </a:cubicBezTo>
                  <a:lnTo>
                    <a:pt x="0" y="181642"/>
                  </a:lnTo>
                  <a:lnTo>
                    <a:pt x="196" y="181597"/>
                  </a:lnTo>
                  <a:cubicBezTo>
                    <a:pt x="6264" y="180192"/>
                    <a:pt x="54810" y="168948"/>
                    <a:pt x="443176" y="78995"/>
                  </a:cubicBezTo>
                  <a:cubicBezTo>
                    <a:pt x="486963" y="139257"/>
                    <a:pt x="654668" y="179881"/>
                    <a:pt x="750704" y="132079"/>
                  </a:cubicBezTo>
                  <a:cubicBezTo>
                    <a:pt x="770725" y="122126"/>
                    <a:pt x="777753" y="112631"/>
                    <a:pt x="775662" y="103732"/>
                  </a:cubicBezTo>
                  <a:lnTo>
                    <a:pt x="775377" y="103345"/>
                  </a:lnTo>
                  <a:lnTo>
                    <a:pt x="775799" y="101960"/>
                  </a:lnTo>
                  <a:cubicBezTo>
                    <a:pt x="771610" y="84245"/>
                    <a:pt x="730938" y="68905"/>
                    <a:pt x="684746" y="57040"/>
                  </a:cubicBezTo>
                  <a:lnTo>
                    <a:pt x="618517" y="42708"/>
                  </a:lnTo>
                  <a:lnTo>
                    <a:pt x="625286" y="41175"/>
                  </a:lnTo>
                  <a:cubicBezTo>
                    <a:pt x="642153" y="37355"/>
                    <a:pt x="687131" y="27167"/>
                    <a:pt x="807071" y="0"/>
                  </a:cubicBezTo>
                  <a:close/>
                </a:path>
              </a:pathLst>
            </a:custGeom>
            <a:solidFill>
              <a:srgbClr val="5E8BC2"/>
            </a:solidFill>
            <a:ln w="12700" cap="flat" cmpd="sng" algn="ctr">
              <a:noFill/>
              <a:prstDash val="solid"/>
              <a:miter lim="800000"/>
            </a:ln>
            <a:effectLst/>
          </p:spPr>
          <p:txBody>
            <a:bodyPr rot="0" spcFirstLastPara="0" vert="horz" wrap="square" lIns="68580" tIns="34290" rIns="68580" bIns="3429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ysClr val="window" lastClr="FFFFFF"/>
                </a:solidFill>
                <a:effectLst/>
                <a:uLnTx/>
                <a:uFillTx/>
                <a:latin typeface="Calibri" panose="020F0502020204030204"/>
                <a:ea typeface="+mn-ea"/>
                <a:cs typeface="+mn-cs"/>
              </a:endParaRPr>
            </a:p>
          </p:txBody>
        </p:sp>
        <p:sp>
          <p:nvSpPr>
            <p:cNvPr id="21" name="Freeform: Shape 181">
              <a:extLst>
                <a:ext uri="{FF2B5EF4-FFF2-40B4-BE49-F238E27FC236}">
                  <a16:creationId xmlns:a16="http://schemas.microsoft.com/office/drawing/2014/main" id="{A0DFB696-2524-4F59-8448-6B4B2C82A9CA}"/>
                </a:ext>
              </a:extLst>
            </p:cNvPr>
            <p:cNvSpPr/>
            <p:nvPr/>
          </p:nvSpPr>
          <p:spPr>
            <a:xfrm>
              <a:off x="4330376" y="1852664"/>
              <a:ext cx="1750106" cy="396711"/>
            </a:xfrm>
            <a:custGeom>
              <a:avLst/>
              <a:gdLst>
                <a:gd name="connsiteX0" fmla="*/ 1015445 w 1750106"/>
                <a:gd name="connsiteY0" fmla="*/ 0 h 396711"/>
                <a:gd name="connsiteX1" fmla="*/ 1227011 w 1750106"/>
                <a:gd name="connsiteY1" fmla="*/ 48858 h 396711"/>
                <a:gd name="connsiteX2" fmla="*/ 1398564 w 1750106"/>
                <a:gd name="connsiteY2" fmla="*/ 11582 h 396711"/>
                <a:gd name="connsiteX3" fmla="*/ 1404120 w 1750106"/>
                <a:gd name="connsiteY3" fmla="*/ 12292 h 396711"/>
                <a:gd name="connsiteX4" fmla="*/ 1449460 w 1750106"/>
                <a:gd name="connsiteY4" fmla="*/ 23423 h 396711"/>
                <a:gd name="connsiteX5" fmla="*/ 1454888 w 1750106"/>
                <a:gd name="connsiteY5" fmla="*/ 25504 h 396711"/>
                <a:gd name="connsiteX6" fmla="*/ 1462053 w 1750106"/>
                <a:gd name="connsiteY6" fmla="*/ 33213 h 396711"/>
                <a:gd name="connsiteX7" fmla="*/ 1460724 w 1750106"/>
                <a:gd name="connsiteY7" fmla="*/ 40404 h 396711"/>
                <a:gd name="connsiteX8" fmla="*/ 1438102 w 1750106"/>
                <a:gd name="connsiteY8" fmla="*/ 55684 h 396711"/>
                <a:gd name="connsiteX9" fmla="*/ 1355108 w 1750106"/>
                <a:gd name="connsiteY9" fmla="*/ 80355 h 396711"/>
                <a:gd name="connsiteX10" fmla="*/ 1357127 w 1750106"/>
                <a:gd name="connsiteY10" fmla="*/ 80830 h 396711"/>
                <a:gd name="connsiteX11" fmla="*/ 1354817 w 1750106"/>
                <a:gd name="connsiteY11" fmla="*/ 81406 h 396711"/>
                <a:gd name="connsiteX12" fmla="*/ 1750106 w 1750106"/>
                <a:gd name="connsiteY12" fmla="*/ 175012 h 396711"/>
                <a:gd name="connsiteX13" fmla="*/ 1433837 w 1750106"/>
                <a:gd name="connsiteY13" fmla="*/ 243482 h 396711"/>
                <a:gd name="connsiteX14" fmla="*/ 1423924 w 1750106"/>
                <a:gd name="connsiteY14" fmla="*/ 245628 h 396711"/>
                <a:gd name="connsiteX15" fmla="*/ 1414287 w 1750106"/>
                <a:gd name="connsiteY15" fmla="*/ 247710 h 396711"/>
                <a:gd name="connsiteX16" fmla="*/ 1366295 w 1750106"/>
                <a:gd name="connsiteY16" fmla="*/ 258079 h 396711"/>
                <a:gd name="connsiteX17" fmla="*/ 1338338 w 1750106"/>
                <a:gd name="connsiteY17" fmla="*/ 233753 h 396711"/>
                <a:gd name="connsiteX18" fmla="*/ 1326049 w 1750106"/>
                <a:gd name="connsiteY18" fmla="*/ 223039 h 396711"/>
                <a:gd name="connsiteX19" fmla="*/ 1086714 w 1750106"/>
                <a:gd name="connsiteY19" fmla="*/ 188954 h 396711"/>
                <a:gd name="connsiteX20" fmla="*/ 1041047 w 1750106"/>
                <a:gd name="connsiteY20" fmla="*/ 224822 h 396711"/>
                <a:gd name="connsiteX21" fmla="*/ 1041053 w 1750106"/>
                <a:gd name="connsiteY21" fmla="*/ 224833 h 396711"/>
                <a:gd name="connsiteX22" fmla="*/ 1041050 w 1750106"/>
                <a:gd name="connsiteY22" fmla="*/ 224837 h 396711"/>
                <a:gd name="connsiteX23" fmla="*/ 1046708 w 1750106"/>
                <a:gd name="connsiteY23" fmla="*/ 235410 h 396711"/>
                <a:gd name="connsiteX24" fmla="*/ 1049356 w 1750106"/>
                <a:gd name="connsiteY24" fmla="*/ 240362 h 396711"/>
                <a:gd name="connsiteX25" fmla="*/ 1146028 w 1750106"/>
                <a:gd name="connsiteY25" fmla="*/ 276103 h 396711"/>
                <a:gd name="connsiteX26" fmla="*/ 1226038 w 1750106"/>
                <a:gd name="connsiteY26" fmla="*/ 289749 h 396711"/>
                <a:gd name="connsiteX27" fmla="*/ 1143897 w 1750106"/>
                <a:gd name="connsiteY27" fmla="*/ 308489 h 396711"/>
                <a:gd name="connsiteX28" fmla="*/ 758359 w 1750106"/>
                <a:gd name="connsiteY28" fmla="*/ 396450 h 396711"/>
                <a:gd name="connsiteX29" fmla="*/ 758869 w 1750106"/>
                <a:gd name="connsiteY29" fmla="*/ 396613 h 396711"/>
                <a:gd name="connsiteX30" fmla="*/ 758438 w 1750106"/>
                <a:gd name="connsiteY30" fmla="*/ 396711 h 396711"/>
                <a:gd name="connsiteX31" fmla="*/ 510667 w 1750106"/>
                <a:gd name="connsiteY31" fmla="*/ 320243 h 396711"/>
                <a:gd name="connsiteX32" fmla="*/ 449978 w 1750106"/>
                <a:gd name="connsiteY32" fmla="*/ 301512 h 396711"/>
                <a:gd name="connsiteX33" fmla="*/ 405418 w 1750106"/>
                <a:gd name="connsiteY33" fmla="*/ 287573 h 396711"/>
                <a:gd name="connsiteX34" fmla="*/ 8041 w 1750106"/>
                <a:gd name="connsiteY34" fmla="*/ 163263 h 396711"/>
                <a:gd name="connsiteX35" fmla="*/ 0 w 1750106"/>
                <a:gd name="connsiteY35" fmla="*/ 160747 h 396711"/>
                <a:gd name="connsiteX36" fmla="*/ 11881 w 1750106"/>
                <a:gd name="connsiteY36" fmla="*/ 158866 h 396711"/>
                <a:gd name="connsiteX37" fmla="*/ 1015445 w 1750106"/>
                <a:gd name="connsiteY37" fmla="*/ 0 h 396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750106" h="396711">
                  <a:moveTo>
                    <a:pt x="1015445" y="0"/>
                  </a:moveTo>
                  <a:cubicBezTo>
                    <a:pt x="1015445" y="0"/>
                    <a:pt x="1015445" y="0"/>
                    <a:pt x="1227011" y="48858"/>
                  </a:cubicBezTo>
                  <a:cubicBezTo>
                    <a:pt x="1260062" y="36918"/>
                    <a:pt x="1335831" y="9308"/>
                    <a:pt x="1398564" y="11582"/>
                  </a:cubicBezTo>
                  <a:lnTo>
                    <a:pt x="1404120" y="12292"/>
                  </a:lnTo>
                  <a:lnTo>
                    <a:pt x="1449460" y="23423"/>
                  </a:lnTo>
                  <a:lnTo>
                    <a:pt x="1454888" y="25504"/>
                  </a:lnTo>
                  <a:cubicBezTo>
                    <a:pt x="1458880" y="28027"/>
                    <a:pt x="1461185" y="30607"/>
                    <a:pt x="1462053" y="33213"/>
                  </a:cubicBezTo>
                  <a:lnTo>
                    <a:pt x="1460724" y="40404"/>
                  </a:lnTo>
                  <a:lnTo>
                    <a:pt x="1438102" y="55684"/>
                  </a:lnTo>
                  <a:cubicBezTo>
                    <a:pt x="1416091" y="65587"/>
                    <a:pt x="1383092" y="74460"/>
                    <a:pt x="1355108" y="80355"/>
                  </a:cubicBezTo>
                  <a:lnTo>
                    <a:pt x="1357127" y="80830"/>
                  </a:lnTo>
                  <a:lnTo>
                    <a:pt x="1354817" y="81406"/>
                  </a:lnTo>
                  <a:lnTo>
                    <a:pt x="1750106" y="175012"/>
                  </a:lnTo>
                  <a:cubicBezTo>
                    <a:pt x="1750106" y="175012"/>
                    <a:pt x="1750106" y="175012"/>
                    <a:pt x="1433837" y="243482"/>
                  </a:cubicBezTo>
                  <a:lnTo>
                    <a:pt x="1423924" y="245628"/>
                  </a:lnTo>
                  <a:lnTo>
                    <a:pt x="1414287" y="247710"/>
                  </a:lnTo>
                  <a:cubicBezTo>
                    <a:pt x="1366295" y="258079"/>
                    <a:pt x="1366295" y="258079"/>
                    <a:pt x="1366295" y="258079"/>
                  </a:cubicBezTo>
                  <a:lnTo>
                    <a:pt x="1338338" y="233753"/>
                  </a:lnTo>
                  <a:lnTo>
                    <a:pt x="1326049" y="223039"/>
                  </a:lnTo>
                  <a:cubicBezTo>
                    <a:pt x="1275590" y="185799"/>
                    <a:pt x="1194770" y="150148"/>
                    <a:pt x="1086714" y="188954"/>
                  </a:cubicBezTo>
                  <a:cubicBezTo>
                    <a:pt x="1054716" y="201902"/>
                    <a:pt x="1041450" y="213906"/>
                    <a:pt x="1041047" y="224822"/>
                  </a:cubicBezTo>
                  <a:lnTo>
                    <a:pt x="1041053" y="224833"/>
                  </a:lnTo>
                  <a:lnTo>
                    <a:pt x="1041050" y="224837"/>
                  </a:lnTo>
                  <a:lnTo>
                    <a:pt x="1046708" y="235410"/>
                  </a:lnTo>
                  <a:lnTo>
                    <a:pt x="1049356" y="240362"/>
                  </a:lnTo>
                  <a:cubicBezTo>
                    <a:pt x="1065846" y="255049"/>
                    <a:pt x="1104673" y="267125"/>
                    <a:pt x="1146028" y="276103"/>
                  </a:cubicBezTo>
                  <a:lnTo>
                    <a:pt x="1226038" y="289749"/>
                  </a:lnTo>
                  <a:lnTo>
                    <a:pt x="1143897" y="308489"/>
                  </a:lnTo>
                  <a:cubicBezTo>
                    <a:pt x="758359" y="396450"/>
                    <a:pt x="758359" y="396450"/>
                    <a:pt x="758359" y="396450"/>
                  </a:cubicBezTo>
                  <a:lnTo>
                    <a:pt x="758869" y="396613"/>
                  </a:lnTo>
                  <a:lnTo>
                    <a:pt x="758438" y="396711"/>
                  </a:lnTo>
                  <a:cubicBezTo>
                    <a:pt x="758438" y="396711"/>
                    <a:pt x="758438" y="396711"/>
                    <a:pt x="510667" y="320243"/>
                  </a:cubicBezTo>
                  <a:lnTo>
                    <a:pt x="449978" y="301512"/>
                  </a:lnTo>
                  <a:lnTo>
                    <a:pt x="405418" y="287573"/>
                  </a:lnTo>
                  <a:cubicBezTo>
                    <a:pt x="122057" y="198930"/>
                    <a:pt x="34869" y="171655"/>
                    <a:pt x="8041" y="163263"/>
                  </a:cubicBezTo>
                  <a:lnTo>
                    <a:pt x="0" y="160747"/>
                  </a:lnTo>
                  <a:lnTo>
                    <a:pt x="11881" y="158866"/>
                  </a:lnTo>
                  <a:cubicBezTo>
                    <a:pt x="59670" y="151301"/>
                    <a:pt x="250825" y="121041"/>
                    <a:pt x="1015445" y="0"/>
                  </a:cubicBezTo>
                  <a:close/>
                </a:path>
              </a:pathLst>
            </a:custGeom>
            <a:solidFill>
              <a:srgbClr val="00A3AE"/>
            </a:solidFill>
            <a:ln w="12700" cap="flat" cmpd="sng" algn="ctr">
              <a:noFill/>
              <a:prstDash val="solid"/>
              <a:miter lim="800000"/>
            </a:ln>
            <a:effectLst/>
          </p:spPr>
          <p:txBody>
            <a:bodyPr rot="0" spcFirstLastPara="0" vert="horz" wrap="square" lIns="68580" tIns="34290" rIns="68580" bIns="3429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ysClr val="window" lastClr="FFFFFF"/>
                </a:solidFill>
                <a:effectLst/>
                <a:uLnTx/>
                <a:uFillTx/>
                <a:latin typeface="Calibri" panose="020F0502020204030204"/>
                <a:ea typeface="+mn-ea"/>
                <a:cs typeface="+mn-cs"/>
              </a:endParaRPr>
            </a:p>
          </p:txBody>
        </p:sp>
        <p:sp>
          <p:nvSpPr>
            <p:cNvPr id="22" name="Freeform: Shape 182">
              <a:extLst>
                <a:ext uri="{FF2B5EF4-FFF2-40B4-BE49-F238E27FC236}">
                  <a16:creationId xmlns:a16="http://schemas.microsoft.com/office/drawing/2014/main" id="{FBCA1ED2-1793-4475-9E59-BE0C24ACBCFF}"/>
                </a:ext>
              </a:extLst>
            </p:cNvPr>
            <p:cNvSpPr/>
            <p:nvPr/>
          </p:nvSpPr>
          <p:spPr>
            <a:xfrm>
              <a:off x="4323066" y="2014102"/>
              <a:ext cx="1046971" cy="1417542"/>
            </a:xfrm>
            <a:custGeom>
              <a:avLst/>
              <a:gdLst>
                <a:gd name="connsiteX0" fmla="*/ 3422 w 1046971"/>
                <a:gd name="connsiteY0" fmla="*/ 0 h 1417542"/>
                <a:gd name="connsiteX1" fmla="*/ 137478 w 1046971"/>
                <a:gd name="connsiteY1" fmla="*/ 41373 h 1417542"/>
                <a:gd name="connsiteX2" fmla="*/ 146495 w 1046971"/>
                <a:gd name="connsiteY2" fmla="*/ 44156 h 1417542"/>
                <a:gd name="connsiteX3" fmla="*/ 757759 w 1046971"/>
                <a:gd name="connsiteY3" fmla="*/ 236370 h 1417542"/>
                <a:gd name="connsiteX4" fmla="*/ 765188 w 1046971"/>
                <a:gd name="connsiteY4" fmla="*/ 236393 h 1417542"/>
                <a:gd name="connsiteX5" fmla="*/ 766450 w 1046971"/>
                <a:gd name="connsiteY5" fmla="*/ 236788 h 1417542"/>
                <a:gd name="connsiteX6" fmla="*/ 766442 w 1046971"/>
                <a:gd name="connsiteY6" fmla="*/ 239458 h 1417542"/>
                <a:gd name="connsiteX7" fmla="*/ 765126 w 1046971"/>
                <a:gd name="connsiteY7" fmla="*/ 239044 h 1417542"/>
                <a:gd name="connsiteX8" fmla="*/ 763605 w 1046971"/>
                <a:gd name="connsiteY8" fmla="*/ 715438 h 1417542"/>
                <a:gd name="connsiteX9" fmla="*/ 1046969 w 1046971"/>
                <a:gd name="connsiteY9" fmla="*/ 896491 h 1417542"/>
                <a:gd name="connsiteX10" fmla="*/ 1039010 w 1046971"/>
                <a:gd name="connsiteY10" fmla="*/ 955149 h 1417542"/>
                <a:gd name="connsiteX11" fmla="*/ 1018509 w 1046971"/>
                <a:gd name="connsiteY11" fmla="*/ 990379 h 1417542"/>
                <a:gd name="connsiteX12" fmla="*/ 986596 w 1046971"/>
                <a:gd name="connsiteY12" fmla="*/ 1008675 h 1417542"/>
                <a:gd name="connsiteX13" fmla="*/ 764284 w 1046971"/>
                <a:gd name="connsiteY13" fmla="*/ 933612 h 1417542"/>
                <a:gd name="connsiteX14" fmla="*/ 764281 w 1046971"/>
                <a:gd name="connsiteY14" fmla="*/ 934558 h 1417542"/>
                <a:gd name="connsiteX15" fmla="*/ 764276 w 1046971"/>
                <a:gd name="connsiteY15" fmla="*/ 936349 h 1417542"/>
                <a:gd name="connsiteX16" fmla="*/ 762901 w 1046971"/>
                <a:gd name="connsiteY16" fmla="*/ 935569 h 1417542"/>
                <a:gd name="connsiteX17" fmla="*/ 761378 w 1046971"/>
                <a:gd name="connsiteY17" fmla="*/ 1412359 h 1417542"/>
                <a:gd name="connsiteX18" fmla="*/ 761362 w 1046971"/>
                <a:gd name="connsiteY18" fmla="*/ 1417542 h 1417542"/>
                <a:gd name="connsiteX19" fmla="*/ 757182 w 1046971"/>
                <a:gd name="connsiteY19" fmla="*/ 1415645 h 1417542"/>
                <a:gd name="connsiteX20" fmla="*/ 407305 w 1046971"/>
                <a:gd name="connsiteY20" fmla="*/ 1256824 h 1417542"/>
                <a:gd name="connsiteX21" fmla="*/ 328545 w 1046971"/>
                <a:gd name="connsiteY21" fmla="*/ 872167 h 1417542"/>
                <a:gd name="connsiteX22" fmla="*/ 255975 w 1046971"/>
                <a:gd name="connsiteY22" fmla="*/ 923679 h 1417542"/>
                <a:gd name="connsiteX23" fmla="*/ 255906 w 1046971"/>
                <a:gd name="connsiteY23" fmla="*/ 923861 h 1417542"/>
                <a:gd name="connsiteX24" fmla="*/ 255663 w 1046971"/>
                <a:gd name="connsiteY24" fmla="*/ 924134 h 1417542"/>
                <a:gd name="connsiteX25" fmla="*/ 253486 w 1046971"/>
                <a:gd name="connsiteY25" fmla="*/ 1156126 h 1417542"/>
                <a:gd name="connsiteX26" fmla="*/ 263079 w 1046971"/>
                <a:gd name="connsiteY26" fmla="*/ 1192096 h 1417542"/>
                <a:gd name="connsiteX27" fmla="*/ 259423 w 1046971"/>
                <a:gd name="connsiteY27" fmla="*/ 1190418 h 1417542"/>
                <a:gd name="connsiteX28" fmla="*/ 0 w 1046971"/>
                <a:gd name="connsiteY28" fmla="*/ 1071360 h 1417542"/>
                <a:gd name="connsiteX29" fmla="*/ 2825 w 1046971"/>
                <a:gd name="connsiteY29" fmla="*/ 187017 h 1417542"/>
                <a:gd name="connsiteX30" fmla="*/ 3422 w 1046971"/>
                <a:gd name="connsiteY30" fmla="*/ 0 h 1417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046971" h="1417542">
                  <a:moveTo>
                    <a:pt x="3422" y="0"/>
                  </a:moveTo>
                  <a:lnTo>
                    <a:pt x="137478" y="41373"/>
                  </a:lnTo>
                  <a:lnTo>
                    <a:pt x="146495" y="44156"/>
                  </a:lnTo>
                  <a:lnTo>
                    <a:pt x="757759" y="236370"/>
                  </a:lnTo>
                  <a:lnTo>
                    <a:pt x="765188" y="236393"/>
                  </a:lnTo>
                  <a:lnTo>
                    <a:pt x="766450" y="236788"/>
                  </a:lnTo>
                  <a:lnTo>
                    <a:pt x="766442" y="239458"/>
                  </a:lnTo>
                  <a:lnTo>
                    <a:pt x="765126" y="239044"/>
                  </a:lnTo>
                  <a:cubicBezTo>
                    <a:pt x="763605" y="715438"/>
                    <a:pt x="763605" y="715438"/>
                    <a:pt x="763605" y="715438"/>
                  </a:cubicBezTo>
                  <a:cubicBezTo>
                    <a:pt x="855660" y="691672"/>
                    <a:pt x="1047698" y="668312"/>
                    <a:pt x="1046969" y="896491"/>
                  </a:cubicBezTo>
                  <a:cubicBezTo>
                    <a:pt x="1046894" y="920005"/>
                    <a:pt x="1044083" y="939382"/>
                    <a:pt x="1039010" y="955149"/>
                  </a:cubicBezTo>
                  <a:lnTo>
                    <a:pt x="1018509" y="990379"/>
                  </a:lnTo>
                  <a:lnTo>
                    <a:pt x="986596" y="1008675"/>
                  </a:lnTo>
                  <a:cubicBezTo>
                    <a:pt x="925508" y="1025796"/>
                    <a:pt x="831625" y="978867"/>
                    <a:pt x="764284" y="933612"/>
                  </a:cubicBezTo>
                  <a:cubicBezTo>
                    <a:pt x="764284" y="933612"/>
                    <a:pt x="764284" y="933612"/>
                    <a:pt x="764281" y="934558"/>
                  </a:cubicBezTo>
                  <a:lnTo>
                    <a:pt x="764276" y="936349"/>
                  </a:lnTo>
                  <a:lnTo>
                    <a:pt x="762901" y="935569"/>
                  </a:lnTo>
                  <a:cubicBezTo>
                    <a:pt x="761741" y="1298838"/>
                    <a:pt x="761451" y="1389655"/>
                    <a:pt x="761378" y="1412359"/>
                  </a:cubicBezTo>
                  <a:lnTo>
                    <a:pt x="761362" y="1417542"/>
                  </a:lnTo>
                  <a:lnTo>
                    <a:pt x="757182" y="1415645"/>
                  </a:lnTo>
                  <a:cubicBezTo>
                    <a:pt x="740522" y="1408082"/>
                    <a:pt x="673878" y="1377831"/>
                    <a:pt x="407305" y="1256824"/>
                  </a:cubicBezTo>
                  <a:cubicBezTo>
                    <a:pt x="471618" y="1152937"/>
                    <a:pt x="480619" y="840625"/>
                    <a:pt x="328545" y="872167"/>
                  </a:cubicBezTo>
                  <a:cubicBezTo>
                    <a:pt x="293534" y="880062"/>
                    <a:pt x="270485" y="898759"/>
                    <a:pt x="255975" y="923679"/>
                  </a:cubicBezTo>
                  <a:lnTo>
                    <a:pt x="255906" y="923861"/>
                  </a:lnTo>
                  <a:lnTo>
                    <a:pt x="255663" y="924134"/>
                  </a:lnTo>
                  <a:cubicBezTo>
                    <a:pt x="219391" y="986430"/>
                    <a:pt x="236481" y="1087606"/>
                    <a:pt x="253486" y="1156126"/>
                  </a:cubicBezTo>
                  <a:lnTo>
                    <a:pt x="263079" y="1192096"/>
                  </a:lnTo>
                  <a:lnTo>
                    <a:pt x="259423" y="1190418"/>
                  </a:lnTo>
                  <a:cubicBezTo>
                    <a:pt x="247070" y="1184749"/>
                    <a:pt x="197656" y="1162071"/>
                    <a:pt x="0" y="1071360"/>
                  </a:cubicBezTo>
                  <a:cubicBezTo>
                    <a:pt x="0" y="1071360"/>
                    <a:pt x="0" y="1071360"/>
                    <a:pt x="2825" y="187017"/>
                  </a:cubicBezTo>
                  <a:lnTo>
                    <a:pt x="3422" y="0"/>
                  </a:lnTo>
                  <a:close/>
                </a:path>
              </a:pathLst>
            </a:custGeom>
            <a:solidFill>
              <a:srgbClr val="4CC1EF">
                <a:lumMod val="75000"/>
              </a:srgbClr>
            </a:solidFill>
            <a:ln w="9525" cap="flat" cmpd="sng" algn="ctr">
              <a:noFill/>
              <a:prstDash val="solid"/>
              <a:miter lim="800000"/>
            </a:ln>
            <a:effectLst/>
          </p:spPr>
          <p:txBody>
            <a:bodyPr rot="0" spcFirstLastPara="0" vert="horz" wrap="square" lIns="68580" tIns="34290" rIns="68580" bIns="3429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ysClr val="window" lastClr="FFFFFF"/>
                </a:solidFill>
                <a:effectLst/>
                <a:uLnTx/>
                <a:uFillTx/>
                <a:latin typeface="Calibri" panose="020F0502020204030204"/>
                <a:ea typeface="+mn-ea"/>
                <a:cs typeface="+mn-cs"/>
              </a:endParaRPr>
            </a:p>
          </p:txBody>
        </p:sp>
        <p:sp>
          <p:nvSpPr>
            <p:cNvPr id="23" name="Freeform: Shape 184">
              <a:extLst>
                <a:ext uri="{FF2B5EF4-FFF2-40B4-BE49-F238E27FC236}">
                  <a16:creationId xmlns:a16="http://schemas.microsoft.com/office/drawing/2014/main" id="{49FDB0D7-8B21-448D-99F1-2E25367DCBAA}"/>
                </a:ext>
              </a:extLst>
            </p:cNvPr>
            <p:cNvSpPr/>
            <p:nvPr/>
          </p:nvSpPr>
          <p:spPr>
            <a:xfrm>
              <a:off x="5089245" y="2024926"/>
              <a:ext cx="1944256" cy="523799"/>
            </a:xfrm>
            <a:custGeom>
              <a:avLst/>
              <a:gdLst>
                <a:gd name="connsiteX0" fmla="*/ 426718 w 1944256"/>
                <a:gd name="connsiteY0" fmla="*/ 111 h 523799"/>
                <a:gd name="connsiteX1" fmla="*/ 567180 w 1944256"/>
                <a:gd name="connsiteY1" fmla="*/ 50799 h 523799"/>
                <a:gd name="connsiteX2" fmla="*/ 579469 w 1944256"/>
                <a:gd name="connsiteY2" fmla="*/ 61491 h 523799"/>
                <a:gd name="connsiteX3" fmla="*/ 607403 w 1944256"/>
                <a:gd name="connsiteY3" fmla="*/ 85847 h 523799"/>
                <a:gd name="connsiteX4" fmla="*/ 665055 w 1944256"/>
                <a:gd name="connsiteY4" fmla="*/ 73366 h 523799"/>
                <a:gd name="connsiteX5" fmla="*/ 701160 w 1944256"/>
                <a:gd name="connsiteY5" fmla="*/ 65566 h 523799"/>
                <a:gd name="connsiteX6" fmla="*/ 991361 w 1944256"/>
                <a:gd name="connsiteY6" fmla="*/ 2867 h 523799"/>
                <a:gd name="connsiteX7" fmla="*/ 992424 w 1944256"/>
                <a:gd name="connsiteY7" fmla="*/ 3110 h 523799"/>
                <a:gd name="connsiteX8" fmla="*/ 991753 w 1944256"/>
                <a:gd name="connsiteY8" fmla="*/ 3266 h 523799"/>
                <a:gd name="connsiteX9" fmla="*/ 1306191 w 1944256"/>
                <a:gd name="connsiteY9" fmla="*/ 75280 h 523799"/>
                <a:gd name="connsiteX10" fmla="*/ 1310163 w 1944256"/>
                <a:gd name="connsiteY10" fmla="*/ 76190 h 523799"/>
                <a:gd name="connsiteX11" fmla="*/ 1245250 w 1944256"/>
                <a:gd name="connsiteY11" fmla="*/ 90607 h 523799"/>
                <a:gd name="connsiteX12" fmla="*/ 1174075 w 1944256"/>
                <a:gd name="connsiteY12" fmla="*/ 131971 h 523799"/>
                <a:gd name="connsiteX13" fmla="*/ 1174449 w 1944256"/>
                <a:gd name="connsiteY13" fmla="*/ 132312 h 523799"/>
                <a:gd name="connsiteX14" fmla="*/ 1174441 w 1944256"/>
                <a:gd name="connsiteY14" fmla="*/ 132346 h 523799"/>
                <a:gd name="connsiteX15" fmla="*/ 1219006 w 1944256"/>
                <a:gd name="connsiteY15" fmla="*/ 156285 h 523799"/>
                <a:gd name="connsiteX16" fmla="*/ 1466935 w 1944256"/>
                <a:gd name="connsiteY16" fmla="*/ 112997 h 523799"/>
                <a:gd name="connsiteX17" fmla="*/ 1938580 w 1944256"/>
                <a:gd name="connsiteY17" fmla="*/ 224975 h 523799"/>
                <a:gd name="connsiteX18" fmla="*/ 1944256 w 1944256"/>
                <a:gd name="connsiteY18" fmla="*/ 226323 h 523799"/>
                <a:gd name="connsiteX19" fmla="*/ 939176 w 1944256"/>
                <a:gd name="connsiteY19" fmla="*/ 522366 h 523799"/>
                <a:gd name="connsiteX20" fmla="*/ 939173 w 1944256"/>
                <a:gd name="connsiteY20" fmla="*/ 523396 h 523799"/>
                <a:gd name="connsiteX21" fmla="*/ 937808 w 1944256"/>
                <a:gd name="connsiteY21" fmla="*/ 523799 h 523799"/>
                <a:gd name="connsiteX22" fmla="*/ 937809 w 1944256"/>
                <a:gd name="connsiteY22" fmla="*/ 523446 h 523799"/>
                <a:gd name="connsiteX23" fmla="*/ 853316 w 1944256"/>
                <a:gd name="connsiteY23" fmla="*/ 496877 h 523799"/>
                <a:gd name="connsiteX24" fmla="*/ 787830 w 1944256"/>
                <a:gd name="connsiteY24" fmla="*/ 475963 h 523799"/>
                <a:gd name="connsiteX25" fmla="*/ 939126 w 1944256"/>
                <a:gd name="connsiteY25" fmla="*/ 523386 h 523799"/>
                <a:gd name="connsiteX26" fmla="*/ 402484 w 1944256"/>
                <a:gd name="connsiteY26" fmla="*/ 352894 h 523799"/>
                <a:gd name="connsiteX27" fmla="*/ 0 w 1944256"/>
                <a:gd name="connsiteY27" fmla="*/ 224351 h 523799"/>
                <a:gd name="connsiteX28" fmla="*/ 81914 w 1944256"/>
                <a:gd name="connsiteY28" fmla="*/ 205627 h 523799"/>
                <a:gd name="connsiteX29" fmla="*/ 467372 w 1944256"/>
                <a:gd name="connsiteY29" fmla="*/ 117521 h 523799"/>
                <a:gd name="connsiteX30" fmla="*/ 467169 w 1944256"/>
                <a:gd name="connsiteY30" fmla="*/ 117487 h 523799"/>
                <a:gd name="connsiteX31" fmla="*/ 467390 w 1944256"/>
                <a:gd name="connsiteY31" fmla="*/ 117436 h 523799"/>
                <a:gd name="connsiteX32" fmla="*/ 290484 w 1944256"/>
                <a:gd name="connsiteY32" fmla="*/ 68090 h 523799"/>
                <a:gd name="connsiteX33" fmla="*/ 287839 w 1944256"/>
                <a:gd name="connsiteY33" fmla="*/ 63148 h 523799"/>
                <a:gd name="connsiteX34" fmla="*/ 282184 w 1944256"/>
                <a:gd name="connsiteY34" fmla="*/ 52571 h 523799"/>
                <a:gd name="connsiteX35" fmla="*/ 293175 w 1944256"/>
                <a:gd name="connsiteY35" fmla="*/ 35431 h 523799"/>
                <a:gd name="connsiteX36" fmla="*/ 327868 w 1944256"/>
                <a:gd name="connsiteY36" fmla="*/ 16767 h 523799"/>
                <a:gd name="connsiteX37" fmla="*/ 426718 w 1944256"/>
                <a:gd name="connsiteY37" fmla="*/ 111 h 523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944256" h="523799">
                  <a:moveTo>
                    <a:pt x="426718" y="111"/>
                  </a:moveTo>
                  <a:cubicBezTo>
                    <a:pt x="486410" y="1932"/>
                    <a:pt x="533535" y="26011"/>
                    <a:pt x="567180" y="50799"/>
                  </a:cubicBezTo>
                  <a:lnTo>
                    <a:pt x="579469" y="61491"/>
                  </a:lnTo>
                  <a:lnTo>
                    <a:pt x="607403" y="85847"/>
                  </a:lnTo>
                  <a:lnTo>
                    <a:pt x="665055" y="73366"/>
                  </a:lnTo>
                  <a:lnTo>
                    <a:pt x="701160" y="65566"/>
                  </a:lnTo>
                  <a:cubicBezTo>
                    <a:pt x="757401" y="53415"/>
                    <a:pt x="847386" y="33973"/>
                    <a:pt x="991361" y="2867"/>
                  </a:cubicBezTo>
                  <a:lnTo>
                    <a:pt x="992424" y="3110"/>
                  </a:lnTo>
                  <a:lnTo>
                    <a:pt x="991753" y="3266"/>
                  </a:lnTo>
                  <a:cubicBezTo>
                    <a:pt x="1231325" y="58134"/>
                    <a:pt x="1291218" y="71851"/>
                    <a:pt x="1306191" y="75280"/>
                  </a:cubicBezTo>
                  <a:lnTo>
                    <a:pt x="1310163" y="76190"/>
                  </a:lnTo>
                  <a:lnTo>
                    <a:pt x="1245250" y="90607"/>
                  </a:lnTo>
                  <a:cubicBezTo>
                    <a:pt x="1202622" y="101992"/>
                    <a:pt x="1167744" y="116412"/>
                    <a:pt x="1174075" y="131971"/>
                  </a:cubicBezTo>
                  <a:lnTo>
                    <a:pt x="1174449" y="132312"/>
                  </a:lnTo>
                  <a:lnTo>
                    <a:pt x="1174441" y="132346"/>
                  </a:lnTo>
                  <a:cubicBezTo>
                    <a:pt x="1177599" y="140121"/>
                    <a:pt x="1191060" y="148179"/>
                    <a:pt x="1219006" y="156285"/>
                  </a:cubicBezTo>
                  <a:cubicBezTo>
                    <a:pt x="1334835" y="188722"/>
                    <a:pt x="1418879" y="148921"/>
                    <a:pt x="1466935" y="112997"/>
                  </a:cubicBezTo>
                  <a:cubicBezTo>
                    <a:pt x="1826283" y="198313"/>
                    <a:pt x="1916121" y="219642"/>
                    <a:pt x="1938580" y="224975"/>
                  </a:cubicBezTo>
                  <a:lnTo>
                    <a:pt x="1944256" y="226323"/>
                  </a:lnTo>
                  <a:lnTo>
                    <a:pt x="939176" y="522366"/>
                  </a:lnTo>
                  <a:lnTo>
                    <a:pt x="939173" y="523396"/>
                  </a:lnTo>
                  <a:lnTo>
                    <a:pt x="937808" y="523799"/>
                  </a:lnTo>
                  <a:lnTo>
                    <a:pt x="937809" y="523446"/>
                  </a:lnTo>
                  <a:lnTo>
                    <a:pt x="853316" y="496877"/>
                  </a:lnTo>
                  <a:lnTo>
                    <a:pt x="787830" y="475963"/>
                  </a:lnTo>
                  <a:lnTo>
                    <a:pt x="939126" y="523386"/>
                  </a:lnTo>
                  <a:lnTo>
                    <a:pt x="402484" y="352894"/>
                  </a:lnTo>
                  <a:lnTo>
                    <a:pt x="0" y="224351"/>
                  </a:lnTo>
                  <a:lnTo>
                    <a:pt x="81914" y="205627"/>
                  </a:lnTo>
                  <a:cubicBezTo>
                    <a:pt x="467372" y="117521"/>
                    <a:pt x="467372" y="117521"/>
                    <a:pt x="467372" y="117521"/>
                  </a:cubicBezTo>
                  <a:lnTo>
                    <a:pt x="467169" y="117487"/>
                  </a:lnTo>
                  <a:lnTo>
                    <a:pt x="467390" y="117436"/>
                  </a:lnTo>
                  <a:cubicBezTo>
                    <a:pt x="407495" y="109732"/>
                    <a:pt x="317958" y="92530"/>
                    <a:pt x="290484" y="68090"/>
                  </a:cubicBezTo>
                  <a:lnTo>
                    <a:pt x="287839" y="63148"/>
                  </a:lnTo>
                  <a:lnTo>
                    <a:pt x="282184" y="52571"/>
                  </a:lnTo>
                  <a:lnTo>
                    <a:pt x="293175" y="35431"/>
                  </a:lnTo>
                  <a:cubicBezTo>
                    <a:pt x="300545" y="29457"/>
                    <a:pt x="311865" y="23230"/>
                    <a:pt x="327868" y="16767"/>
                  </a:cubicBezTo>
                  <a:cubicBezTo>
                    <a:pt x="363884" y="3855"/>
                    <a:pt x="396872" y="-800"/>
                    <a:pt x="426718" y="111"/>
                  </a:cubicBezTo>
                  <a:close/>
                </a:path>
              </a:pathLst>
            </a:custGeom>
            <a:solidFill>
              <a:schemeClr val="tx2">
                <a:lumMod val="65000"/>
              </a:schemeClr>
            </a:solidFill>
            <a:ln w="12700" cap="flat" cmpd="sng" algn="ctr">
              <a:noFill/>
              <a:prstDash val="solid"/>
              <a:miter lim="800000"/>
            </a:ln>
            <a:effectLst/>
          </p:spPr>
          <p:txBody>
            <a:bodyPr rot="0" spcFirstLastPara="0" vert="horz" wrap="square" lIns="68580" tIns="34290" rIns="68580" bIns="3429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ysClr val="window" lastClr="FFFFFF"/>
                </a:solidFill>
                <a:effectLst/>
                <a:uLnTx/>
                <a:uFillTx/>
                <a:latin typeface="Calibri" panose="020F0502020204030204"/>
                <a:ea typeface="+mn-ea"/>
                <a:cs typeface="+mn-cs"/>
              </a:endParaRPr>
            </a:p>
          </p:txBody>
        </p:sp>
        <p:sp>
          <p:nvSpPr>
            <p:cNvPr id="24" name="Freeform: Shape 185">
              <a:extLst>
                <a:ext uri="{FF2B5EF4-FFF2-40B4-BE49-F238E27FC236}">
                  <a16:creationId xmlns:a16="http://schemas.microsoft.com/office/drawing/2014/main" id="{AEC429F0-D2AA-47E9-A383-961C56A029A5}"/>
                </a:ext>
              </a:extLst>
            </p:cNvPr>
            <p:cNvSpPr/>
            <p:nvPr/>
          </p:nvSpPr>
          <p:spPr>
            <a:xfrm>
              <a:off x="6024229" y="2251474"/>
              <a:ext cx="1327204" cy="1607893"/>
            </a:xfrm>
            <a:custGeom>
              <a:avLst/>
              <a:gdLst>
                <a:gd name="connsiteX0" fmla="*/ 1010221 w 1327204"/>
                <a:gd name="connsiteY0" fmla="*/ 0 h 1607893"/>
                <a:gd name="connsiteX1" fmla="*/ 1010757 w 1327204"/>
                <a:gd name="connsiteY1" fmla="*/ 127 h 1607893"/>
                <a:gd name="connsiteX2" fmla="*/ 1010479 w 1327204"/>
                <a:gd name="connsiteY2" fmla="*/ 87280 h 1607893"/>
                <a:gd name="connsiteX3" fmla="*/ 1009138 w 1327204"/>
                <a:gd name="connsiteY3" fmla="*/ 506940 h 1607893"/>
                <a:gd name="connsiteX4" fmla="*/ 1010764 w 1327204"/>
                <a:gd name="connsiteY4" fmla="*/ 505718 h 1607893"/>
                <a:gd name="connsiteX5" fmla="*/ 1010759 w 1327204"/>
                <a:gd name="connsiteY5" fmla="*/ 507143 h 1607893"/>
                <a:gd name="connsiteX6" fmla="*/ 1240698 w 1327204"/>
                <a:gd name="connsiteY6" fmla="*/ 389781 h 1607893"/>
                <a:gd name="connsiteX7" fmla="*/ 1278769 w 1327204"/>
                <a:gd name="connsiteY7" fmla="*/ 397892 h 1607893"/>
                <a:gd name="connsiteX8" fmla="*/ 1308454 w 1327204"/>
                <a:gd name="connsiteY8" fmla="*/ 427798 h 1607893"/>
                <a:gd name="connsiteX9" fmla="*/ 1324954 w 1327204"/>
                <a:gd name="connsiteY9" fmla="*/ 483902 h 1607893"/>
                <a:gd name="connsiteX10" fmla="*/ 1220458 w 1327204"/>
                <a:gd name="connsiteY10" fmla="*/ 667517 h 1607893"/>
                <a:gd name="connsiteX11" fmla="*/ 1166906 w 1327204"/>
                <a:gd name="connsiteY11" fmla="*/ 680068 h 1607893"/>
                <a:gd name="connsiteX12" fmla="*/ 1112362 w 1327204"/>
                <a:gd name="connsiteY12" fmla="*/ 684376 h 1607893"/>
                <a:gd name="connsiteX13" fmla="*/ 1010209 w 1327204"/>
                <a:gd name="connsiteY13" fmla="*/ 679260 h 1607893"/>
                <a:gd name="connsiteX14" fmla="*/ 1010209 w 1327204"/>
                <a:gd name="connsiteY14" fmla="*/ 679503 h 1607893"/>
                <a:gd name="connsiteX15" fmla="*/ 1008587 w 1327204"/>
                <a:gd name="connsiteY15" fmla="*/ 679366 h 1607893"/>
                <a:gd name="connsiteX16" fmla="*/ 1006973 w 1327204"/>
                <a:gd name="connsiteY16" fmla="*/ 1184678 h 1607893"/>
                <a:gd name="connsiteX17" fmla="*/ 1006953 w 1327204"/>
                <a:gd name="connsiteY17" fmla="*/ 1190920 h 1607893"/>
                <a:gd name="connsiteX18" fmla="*/ 949821 w 1327204"/>
                <a:gd name="connsiteY18" fmla="*/ 1214465 h 1607893"/>
                <a:gd name="connsiteX19" fmla="*/ 684716 w 1327204"/>
                <a:gd name="connsiteY19" fmla="*/ 1323718 h 1607893"/>
                <a:gd name="connsiteX20" fmla="*/ 680753 w 1327204"/>
                <a:gd name="connsiteY20" fmla="*/ 1325352 h 1607893"/>
                <a:gd name="connsiteX21" fmla="*/ 691775 w 1327204"/>
                <a:gd name="connsiteY21" fmla="*/ 1286968 h 1607893"/>
                <a:gd name="connsiteX22" fmla="*/ 716990 w 1327204"/>
                <a:gd name="connsiteY22" fmla="*/ 1130535 h 1607893"/>
                <a:gd name="connsiteX23" fmla="*/ 684233 w 1327204"/>
                <a:gd name="connsiteY23" fmla="*/ 997435 h 1607893"/>
                <a:gd name="connsiteX24" fmla="*/ 684093 w 1327204"/>
                <a:gd name="connsiteY24" fmla="*/ 997341 h 1607893"/>
                <a:gd name="connsiteX25" fmla="*/ 683466 w 1327204"/>
                <a:gd name="connsiteY25" fmla="*/ 996504 h 1607893"/>
                <a:gd name="connsiteX26" fmla="*/ 580922 w 1327204"/>
                <a:gd name="connsiteY26" fmla="*/ 969090 h 1607893"/>
                <a:gd name="connsiteX27" fmla="*/ 436436 w 1327204"/>
                <a:gd name="connsiteY27" fmla="*/ 1184871 h 1607893"/>
                <a:gd name="connsiteX28" fmla="*/ 515636 w 1327204"/>
                <a:gd name="connsiteY28" fmla="*/ 1393409 h 1607893"/>
                <a:gd name="connsiteX29" fmla="*/ 742 w 1327204"/>
                <a:gd name="connsiteY29" fmla="*/ 1607584 h 1607893"/>
                <a:gd name="connsiteX30" fmla="*/ 0 w 1327204"/>
                <a:gd name="connsiteY30" fmla="*/ 1607893 h 1607893"/>
                <a:gd name="connsiteX31" fmla="*/ 6 w 1327204"/>
                <a:gd name="connsiteY31" fmla="*/ 1605969 h 1607893"/>
                <a:gd name="connsiteX32" fmla="*/ 3811 w 1327204"/>
                <a:gd name="connsiteY32" fmla="*/ 415079 h 1607893"/>
                <a:gd name="connsiteX33" fmla="*/ 4189 w 1327204"/>
                <a:gd name="connsiteY33" fmla="*/ 296848 h 1607893"/>
                <a:gd name="connsiteX34" fmla="*/ 180167 w 1327204"/>
                <a:gd name="connsiteY34" fmla="*/ 244923 h 1607893"/>
                <a:gd name="connsiteX35" fmla="*/ 1008817 w 1327204"/>
                <a:gd name="connsiteY35" fmla="*/ 414 h 1607893"/>
                <a:gd name="connsiteX36" fmla="*/ 1010221 w 1327204"/>
                <a:gd name="connsiteY36" fmla="*/ 0 h 1607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1327204" h="1607893">
                  <a:moveTo>
                    <a:pt x="1010221" y="0"/>
                  </a:moveTo>
                  <a:lnTo>
                    <a:pt x="1010757" y="127"/>
                  </a:lnTo>
                  <a:lnTo>
                    <a:pt x="1010479" y="87280"/>
                  </a:lnTo>
                  <a:cubicBezTo>
                    <a:pt x="1009138" y="506940"/>
                    <a:pt x="1009138" y="506940"/>
                    <a:pt x="1009138" y="506940"/>
                  </a:cubicBezTo>
                  <a:lnTo>
                    <a:pt x="1010764" y="505718"/>
                  </a:lnTo>
                  <a:lnTo>
                    <a:pt x="1010759" y="507143"/>
                  </a:lnTo>
                  <a:cubicBezTo>
                    <a:pt x="1068367" y="462291"/>
                    <a:pt x="1168204" y="391001"/>
                    <a:pt x="1240698" y="389781"/>
                  </a:cubicBezTo>
                  <a:lnTo>
                    <a:pt x="1278769" y="397892"/>
                  </a:lnTo>
                  <a:lnTo>
                    <a:pt x="1308454" y="427798"/>
                  </a:lnTo>
                  <a:cubicBezTo>
                    <a:pt x="1316347" y="441886"/>
                    <a:pt x="1322033" y="460329"/>
                    <a:pt x="1324954" y="483902"/>
                  </a:cubicBezTo>
                  <a:cubicBezTo>
                    <a:pt x="1338601" y="592197"/>
                    <a:pt x="1288477" y="644171"/>
                    <a:pt x="1220458" y="667517"/>
                  </a:cubicBezTo>
                  <a:lnTo>
                    <a:pt x="1166906" y="680068"/>
                  </a:lnTo>
                  <a:lnTo>
                    <a:pt x="1112362" y="684376"/>
                  </a:lnTo>
                  <a:cubicBezTo>
                    <a:pt x="1075137" y="685198"/>
                    <a:pt x="1039174" y="682339"/>
                    <a:pt x="1010209" y="679260"/>
                  </a:cubicBezTo>
                  <a:lnTo>
                    <a:pt x="1010209" y="679503"/>
                  </a:lnTo>
                  <a:lnTo>
                    <a:pt x="1008587" y="679366"/>
                  </a:lnTo>
                  <a:cubicBezTo>
                    <a:pt x="1007357" y="1064366"/>
                    <a:pt x="1007050" y="1160616"/>
                    <a:pt x="1006973" y="1184678"/>
                  </a:cubicBezTo>
                  <a:lnTo>
                    <a:pt x="1006953" y="1190920"/>
                  </a:lnTo>
                  <a:lnTo>
                    <a:pt x="949821" y="1214465"/>
                  </a:lnTo>
                  <a:cubicBezTo>
                    <a:pt x="751653" y="1296133"/>
                    <a:pt x="698809" y="1317911"/>
                    <a:pt x="684716" y="1323718"/>
                  </a:cubicBezTo>
                  <a:lnTo>
                    <a:pt x="680753" y="1325352"/>
                  </a:lnTo>
                  <a:lnTo>
                    <a:pt x="691775" y="1286968"/>
                  </a:lnTo>
                  <a:cubicBezTo>
                    <a:pt x="704669" y="1239354"/>
                    <a:pt x="719858" y="1172603"/>
                    <a:pt x="716990" y="1130535"/>
                  </a:cubicBezTo>
                  <a:cubicBezTo>
                    <a:pt x="717142" y="1083026"/>
                    <a:pt x="717314" y="1029245"/>
                    <a:pt x="684233" y="997435"/>
                  </a:cubicBezTo>
                  <a:lnTo>
                    <a:pt x="684093" y="997341"/>
                  </a:lnTo>
                  <a:lnTo>
                    <a:pt x="683466" y="996504"/>
                  </a:lnTo>
                  <a:cubicBezTo>
                    <a:pt x="663638" y="977409"/>
                    <a:pt x="631849" y="966234"/>
                    <a:pt x="580922" y="969090"/>
                  </a:cubicBezTo>
                  <a:cubicBezTo>
                    <a:pt x="457045" y="976652"/>
                    <a:pt x="432634" y="1120735"/>
                    <a:pt x="436436" y="1184871"/>
                  </a:cubicBezTo>
                  <a:cubicBezTo>
                    <a:pt x="440213" y="1256964"/>
                    <a:pt x="491814" y="1353267"/>
                    <a:pt x="515636" y="1393409"/>
                  </a:cubicBezTo>
                  <a:cubicBezTo>
                    <a:pt x="64222" y="1581179"/>
                    <a:pt x="7795" y="1604650"/>
                    <a:pt x="742" y="1607584"/>
                  </a:cubicBezTo>
                  <a:lnTo>
                    <a:pt x="0" y="1607893"/>
                  </a:lnTo>
                  <a:lnTo>
                    <a:pt x="6" y="1605969"/>
                  </a:lnTo>
                  <a:cubicBezTo>
                    <a:pt x="62" y="1588663"/>
                    <a:pt x="490" y="1454539"/>
                    <a:pt x="3811" y="415079"/>
                  </a:cubicBezTo>
                  <a:lnTo>
                    <a:pt x="4189" y="296848"/>
                  </a:lnTo>
                  <a:lnTo>
                    <a:pt x="180167" y="244923"/>
                  </a:lnTo>
                  <a:cubicBezTo>
                    <a:pt x="900037" y="32512"/>
                    <a:pt x="996020" y="4190"/>
                    <a:pt x="1008817" y="414"/>
                  </a:cubicBezTo>
                  <a:lnTo>
                    <a:pt x="1010221" y="0"/>
                  </a:lnTo>
                  <a:close/>
                </a:path>
              </a:pathLst>
            </a:custGeom>
            <a:solidFill>
              <a:schemeClr val="tx2">
                <a:lumMod val="50000"/>
              </a:schemeClr>
            </a:solidFill>
            <a:ln w="9525" cap="flat" cmpd="sng" algn="ctr">
              <a:noFill/>
              <a:prstDash val="solid"/>
              <a:miter lim="800000"/>
            </a:ln>
            <a:effectLst/>
          </p:spPr>
          <p:txBody>
            <a:bodyPr rot="0" spcFirstLastPara="0" vert="horz" wrap="square" lIns="68580" tIns="34290" rIns="68580" bIns="3429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ysClr val="window" lastClr="FFFFFF"/>
                </a:solidFill>
                <a:effectLst/>
                <a:uLnTx/>
                <a:uFillTx/>
                <a:latin typeface="Calibri" panose="020F0502020204030204"/>
                <a:ea typeface="+mn-ea"/>
                <a:cs typeface="+mn-cs"/>
              </a:endParaRPr>
            </a:p>
          </p:txBody>
        </p:sp>
        <p:sp>
          <p:nvSpPr>
            <p:cNvPr id="25" name="Freeform: Shape 186">
              <a:extLst>
                <a:ext uri="{FF2B5EF4-FFF2-40B4-BE49-F238E27FC236}">
                  <a16:creationId xmlns:a16="http://schemas.microsoft.com/office/drawing/2014/main" id="{1114D93C-7E37-4BA6-B275-97245D8BB597}"/>
                </a:ext>
              </a:extLst>
            </p:cNvPr>
            <p:cNvSpPr/>
            <p:nvPr/>
          </p:nvSpPr>
          <p:spPr>
            <a:xfrm>
              <a:off x="5084426" y="2254046"/>
              <a:ext cx="942627" cy="1797560"/>
            </a:xfrm>
            <a:custGeom>
              <a:avLst/>
              <a:gdLst>
                <a:gd name="connsiteX0" fmla="*/ 5140 w 942627"/>
                <a:gd name="connsiteY0" fmla="*/ 0 h 1797560"/>
                <a:gd name="connsiteX1" fmla="*/ 471363 w 942627"/>
                <a:gd name="connsiteY1" fmla="*/ 146136 h 1797560"/>
                <a:gd name="connsiteX2" fmla="*/ 858135 w 942627"/>
                <a:gd name="connsiteY2" fmla="*/ 267757 h 1797560"/>
                <a:gd name="connsiteX3" fmla="*/ 942525 w 942627"/>
                <a:gd name="connsiteY3" fmla="*/ 294709 h 1797560"/>
                <a:gd name="connsiteX4" fmla="*/ 942627 w 942627"/>
                <a:gd name="connsiteY4" fmla="*/ 294679 h 1797560"/>
                <a:gd name="connsiteX5" fmla="*/ 942620 w 942627"/>
                <a:gd name="connsiteY5" fmla="*/ 296890 h 1797560"/>
                <a:gd name="connsiteX6" fmla="*/ 938815 w 942627"/>
                <a:gd name="connsiteY6" fmla="*/ 1488035 h 1797560"/>
                <a:gd name="connsiteX7" fmla="*/ 938441 w 942627"/>
                <a:gd name="connsiteY7" fmla="*/ 1605129 h 1797560"/>
                <a:gd name="connsiteX8" fmla="*/ 559519 w 942627"/>
                <a:gd name="connsiteY8" fmla="*/ 1431983 h 1797560"/>
                <a:gd name="connsiteX9" fmla="*/ 560115 w 942627"/>
                <a:gd name="connsiteY9" fmla="*/ 1434490 h 1797560"/>
                <a:gd name="connsiteX10" fmla="*/ 559063 w 942627"/>
                <a:gd name="connsiteY10" fmla="*/ 1434010 h 1797560"/>
                <a:gd name="connsiteX11" fmla="*/ 594708 w 942627"/>
                <a:gd name="connsiteY11" fmla="*/ 1697796 h 1797560"/>
                <a:gd name="connsiteX12" fmla="*/ 584399 w 942627"/>
                <a:gd name="connsiteY12" fmla="*/ 1746922 h 1797560"/>
                <a:gd name="connsiteX13" fmla="*/ 561260 w 942627"/>
                <a:gd name="connsiteY13" fmla="*/ 1781849 h 1797560"/>
                <a:gd name="connsiteX14" fmla="*/ 466399 w 942627"/>
                <a:gd name="connsiteY14" fmla="*/ 1788214 h 1797560"/>
                <a:gd name="connsiteX15" fmla="*/ 334510 w 942627"/>
                <a:gd name="connsiteY15" fmla="*/ 1584970 h 1797560"/>
                <a:gd name="connsiteX16" fmla="*/ 341023 w 942627"/>
                <a:gd name="connsiteY16" fmla="*/ 1520424 h 1797560"/>
                <a:gd name="connsiteX17" fmla="*/ 355102 w 942627"/>
                <a:gd name="connsiteY17" fmla="*/ 1459154 h 1797560"/>
                <a:gd name="connsiteX18" fmla="*/ 391361 w 942627"/>
                <a:gd name="connsiteY18" fmla="*/ 1357357 h 1797560"/>
                <a:gd name="connsiteX19" fmla="*/ 390982 w 942627"/>
                <a:gd name="connsiteY19" fmla="*/ 1357185 h 1797560"/>
                <a:gd name="connsiteX20" fmla="*/ 391736 w 942627"/>
                <a:gd name="connsiteY20" fmla="*/ 1355277 h 1797560"/>
                <a:gd name="connsiteX21" fmla="*/ 238 w 942627"/>
                <a:gd name="connsiteY21" fmla="*/ 1177775 h 1797560"/>
                <a:gd name="connsiteX22" fmla="*/ 236 w 942627"/>
                <a:gd name="connsiteY22" fmla="*/ 1178389 h 1797560"/>
                <a:gd name="connsiteX23" fmla="*/ 0 w 942627"/>
                <a:gd name="connsiteY23" fmla="*/ 1178281 h 1797560"/>
                <a:gd name="connsiteX24" fmla="*/ 2 w 942627"/>
                <a:gd name="connsiteY24" fmla="*/ 1177598 h 1797560"/>
                <a:gd name="connsiteX25" fmla="*/ 682 w 942627"/>
                <a:gd name="connsiteY25" fmla="*/ 1177907 h 1797560"/>
                <a:gd name="connsiteX26" fmla="*/ 1376 w 942627"/>
                <a:gd name="connsiteY26" fmla="*/ 1178222 h 1797560"/>
                <a:gd name="connsiteX27" fmla="*/ 2900 w 942627"/>
                <a:gd name="connsiteY27" fmla="*/ 701239 h 1797560"/>
                <a:gd name="connsiteX28" fmla="*/ 2916 w 942627"/>
                <a:gd name="connsiteY28" fmla="*/ 696405 h 1797560"/>
                <a:gd name="connsiteX29" fmla="*/ 91303 w 942627"/>
                <a:gd name="connsiteY29" fmla="*/ 746532 h 1797560"/>
                <a:gd name="connsiteX30" fmla="*/ 256123 w 942627"/>
                <a:gd name="connsiteY30" fmla="*/ 752198 h 1797560"/>
                <a:gd name="connsiteX31" fmla="*/ 257149 w 942627"/>
                <a:gd name="connsiteY31" fmla="*/ 750435 h 1797560"/>
                <a:gd name="connsiteX32" fmla="*/ 257479 w 942627"/>
                <a:gd name="connsiteY32" fmla="*/ 750246 h 1797560"/>
                <a:gd name="connsiteX33" fmla="*/ 286962 w 942627"/>
                <a:gd name="connsiteY33" fmla="*/ 654540 h 1797560"/>
                <a:gd name="connsiteX34" fmla="*/ 3628 w 942627"/>
                <a:gd name="connsiteY34" fmla="*/ 473410 h 1797560"/>
                <a:gd name="connsiteX35" fmla="*/ 5126 w 942627"/>
                <a:gd name="connsiteY35" fmla="*/ 4309 h 1797560"/>
                <a:gd name="connsiteX36" fmla="*/ 5140 w 942627"/>
                <a:gd name="connsiteY36" fmla="*/ 0 h 1797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42627" h="1797560">
                  <a:moveTo>
                    <a:pt x="5140" y="0"/>
                  </a:moveTo>
                  <a:lnTo>
                    <a:pt x="471363" y="146136"/>
                  </a:lnTo>
                  <a:lnTo>
                    <a:pt x="858135" y="267757"/>
                  </a:lnTo>
                  <a:lnTo>
                    <a:pt x="942525" y="294709"/>
                  </a:lnTo>
                  <a:lnTo>
                    <a:pt x="942627" y="294679"/>
                  </a:lnTo>
                  <a:lnTo>
                    <a:pt x="942620" y="296890"/>
                  </a:lnTo>
                  <a:cubicBezTo>
                    <a:pt x="942565" y="314201"/>
                    <a:pt x="942136" y="448353"/>
                    <a:pt x="938815" y="1488035"/>
                  </a:cubicBezTo>
                  <a:lnTo>
                    <a:pt x="938441" y="1605129"/>
                  </a:lnTo>
                  <a:lnTo>
                    <a:pt x="559519" y="1431983"/>
                  </a:lnTo>
                  <a:lnTo>
                    <a:pt x="560115" y="1434490"/>
                  </a:lnTo>
                  <a:lnTo>
                    <a:pt x="559063" y="1434010"/>
                  </a:lnTo>
                  <a:cubicBezTo>
                    <a:pt x="580788" y="1518117"/>
                    <a:pt x="601449" y="1622256"/>
                    <a:pt x="594708" y="1697796"/>
                  </a:cubicBezTo>
                  <a:lnTo>
                    <a:pt x="584399" y="1746922"/>
                  </a:lnTo>
                  <a:lnTo>
                    <a:pt x="561260" y="1781849"/>
                  </a:lnTo>
                  <a:cubicBezTo>
                    <a:pt x="540887" y="1799242"/>
                    <a:pt x="510364" y="1803391"/>
                    <a:pt x="466399" y="1788214"/>
                  </a:cubicBezTo>
                  <a:cubicBezTo>
                    <a:pt x="362488" y="1753823"/>
                    <a:pt x="332739" y="1671601"/>
                    <a:pt x="334510" y="1584970"/>
                  </a:cubicBezTo>
                  <a:lnTo>
                    <a:pt x="341023" y="1520424"/>
                  </a:lnTo>
                  <a:lnTo>
                    <a:pt x="355102" y="1459154"/>
                  </a:lnTo>
                  <a:cubicBezTo>
                    <a:pt x="366418" y="1419091"/>
                    <a:pt x="380281" y="1383351"/>
                    <a:pt x="391361" y="1357357"/>
                  </a:cubicBezTo>
                  <a:lnTo>
                    <a:pt x="390982" y="1357185"/>
                  </a:lnTo>
                  <a:lnTo>
                    <a:pt x="391736" y="1355277"/>
                  </a:lnTo>
                  <a:cubicBezTo>
                    <a:pt x="238" y="1177775"/>
                    <a:pt x="238" y="1177775"/>
                    <a:pt x="238" y="1177775"/>
                  </a:cubicBezTo>
                  <a:lnTo>
                    <a:pt x="236" y="1178389"/>
                  </a:lnTo>
                  <a:lnTo>
                    <a:pt x="0" y="1178281"/>
                  </a:lnTo>
                  <a:lnTo>
                    <a:pt x="2" y="1177598"/>
                  </a:lnTo>
                  <a:lnTo>
                    <a:pt x="682" y="1177907"/>
                  </a:lnTo>
                  <a:cubicBezTo>
                    <a:pt x="1376" y="1178222"/>
                    <a:pt x="1376" y="1178222"/>
                    <a:pt x="1376" y="1178222"/>
                  </a:cubicBezTo>
                  <a:cubicBezTo>
                    <a:pt x="2537" y="814807"/>
                    <a:pt x="2827" y="723953"/>
                    <a:pt x="2900" y="701239"/>
                  </a:cubicBezTo>
                  <a:lnTo>
                    <a:pt x="2916" y="696405"/>
                  </a:lnTo>
                  <a:lnTo>
                    <a:pt x="91303" y="746532"/>
                  </a:lnTo>
                  <a:cubicBezTo>
                    <a:pt x="154574" y="775388"/>
                    <a:pt x="219642" y="788479"/>
                    <a:pt x="256123" y="752198"/>
                  </a:cubicBezTo>
                  <a:lnTo>
                    <a:pt x="257149" y="750435"/>
                  </a:lnTo>
                  <a:lnTo>
                    <a:pt x="257479" y="750246"/>
                  </a:lnTo>
                  <a:cubicBezTo>
                    <a:pt x="275719" y="732097"/>
                    <a:pt x="286812" y="701598"/>
                    <a:pt x="286962" y="654540"/>
                  </a:cubicBezTo>
                  <a:cubicBezTo>
                    <a:pt x="287691" y="426275"/>
                    <a:pt x="95673" y="449683"/>
                    <a:pt x="3628" y="473410"/>
                  </a:cubicBezTo>
                  <a:cubicBezTo>
                    <a:pt x="4770" y="116000"/>
                    <a:pt x="5055" y="26647"/>
                    <a:pt x="5126" y="4309"/>
                  </a:cubicBezTo>
                  <a:lnTo>
                    <a:pt x="5140" y="0"/>
                  </a:lnTo>
                  <a:close/>
                </a:path>
              </a:pathLst>
            </a:custGeom>
            <a:solidFill>
              <a:srgbClr val="7F7F7F"/>
            </a:solidFill>
            <a:ln w="9525" cap="flat" cmpd="sng" algn="ctr">
              <a:noFill/>
              <a:prstDash val="solid"/>
              <a:miter lim="800000"/>
            </a:ln>
            <a:effectLst/>
          </p:spPr>
          <p:txBody>
            <a:bodyPr rot="0" spcFirstLastPara="0" vert="horz" wrap="square" lIns="68580" tIns="34290" rIns="68580" bIns="3429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ysClr val="window" lastClr="FFFFFF"/>
                </a:solidFill>
                <a:effectLst/>
                <a:uLnTx/>
                <a:uFillTx/>
                <a:latin typeface="Calibri" panose="020F0502020204030204"/>
                <a:ea typeface="+mn-ea"/>
                <a:cs typeface="+mn-cs"/>
              </a:endParaRPr>
            </a:p>
          </p:txBody>
        </p:sp>
        <p:sp>
          <p:nvSpPr>
            <p:cNvPr id="26" name="Freeform: Shape 187">
              <a:extLst>
                <a:ext uri="{FF2B5EF4-FFF2-40B4-BE49-F238E27FC236}">
                  <a16:creationId xmlns:a16="http://schemas.microsoft.com/office/drawing/2014/main" id="{EB0E4E3D-6F59-4947-925F-BE4CF9EE8FFF}"/>
                </a:ext>
              </a:extLst>
            </p:cNvPr>
            <p:cNvSpPr/>
            <p:nvPr/>
          </p:nvSpPr>
          <p:spPr>
            <a:xfrm>
              <a:off x="4319425" y="2884494"/>
              <a:ext cx="765232" cy="1741637"/>
            </a:xfrm>
            <a:custGeom>
              <a:avLst/>
              <a:gdLst>
                <a:gd name="connsiteX0" fmla="*/ 358512 w 765232"/>
                <a:gd name="connsiteY0" fmla="*/ 207 h 1741637"/>
                <a:gd name="connsiteX1" fmla="*/ 410602 w 765232"/>
                <a:gd name="connsiteY1" fmla="*/ 386897 h 1741637"/>
                <a:gd name="connsiteX2" fmla="*/ 703358 w 765232"/>
                <a:gd name="connsiteY2" fmla="*/ 519840 h 1741637"/>
                <a:gd name="connsiteX3" fmla="*/ 765001 w 765232"/>
                <a:gd name="connsiteY3" fmla="*/ 547833 h 1741637"/>
                <a:gd name="connsiteX4" fmla="*/ 764998 w 765232"/>
                <a:gd name="connsiteY4" fmla="*/ 548589 h 1741637"/>
                <a:gd name="connsiteX5" fmla="*/ 764995 w 765232"/>
                <a:gd name="connsiteY5" fmla="*/ 549535 h 1741637"/>
                <a:gd name="connsiteX6" fmla="*/ 765232 w 765232"/>
                <a:gd name="connsiteY6" fmla="*/ 549642 h 1741637"/>
                <a:gd name="connsiteX7" fmla="*/ 764960 w 765232"/>
                <a:gd name="connsiteY7" fmla="*/ 634774 h 1741637"/>
                <a:gd name="connsiteX8" fmla="*/ 763655 w 765232"/>
                <a:gd name="connsiteY8" fmla="*/ 1043142 h 1741637"/>
                <a:gd name="connsiteX9" fmla="*/ 763652 w 765232"/>
                <a:gd name="connsiteY9" fmla="*/ 1044060 h 1741637"/>
                <a:gd name="connsiteX10" fmla="*/ 736662 w 765232"/>
                <a:gd name="connsiteY10" fmla="*/ 1012096 h 1741637"/>
                <a:gd name="connsiteX11" fmla="*/ 736021 w 765232"/>
                <a:gd name="connsiteY11" fmla="*/ 1011435 h 1741637"/>
                <a:gd name="connsiteX12" fmla="*/ 735970 w 765232"/>
                <a:gd name="connsiteY12" fmla="*/ 1011374 h 1741637"/>
                <a:gd name="connsiteX13" fmla="*/ 728333 w 765232"/>
                <a:gd name="connsiteY13" fmla="*/ 1003498 h 1741637"/>
                <a:gd name="connsiteX14" fmla="*/ 702879 w 765232"/>
                <a:gd name="connsiteY14" fmla="*/ 977224 h 1741637"/>
                <a:gd name="connsiteX15" fmla="*/ 702734 w 765232"/>
                <a:gd name="connsiteY15" fmla="*/ 977100 h 1741637"/>
                <a:gd name="connsiteX16" fmla="*/ 702154 w 765232"/>
                <a:gd name="connsiteY16" fmla="*/ 976502 h 1741637"/>
                <a:gd name="connsiteX17" fmla="*/ 487784 w 765232"/>
                <a:gd name="connsiteY17" fmla="*/ 983166 h 1741637"/>
                <a:gd name="connsiteX18" fmla="*/ 563645 w 765232"/>
                <a:gd name="connsiteY18" fmla="*/ 1187720 h 1741637"/>
                <a:gd name="connsiteX19" fmla="*/ 563728 w 765232"/>
                <a:gd name="connsiteY19" fmla="*/ 1187764 h 1741637"/>
                <a:gd name="connsiteX20" fmla="*/ 564459 w 765232"/>
                <a:gd name="connsiteY20" fmla="*/ 1188380 h 1741637"/>
                <a:gd name="connsiteX21" fmla="*/ 721500 w 765232"/>
                <a:gd name="connsiteY21" fmla="*/ 1240562 h 1741637"/>
                <a:gd name="connsiteX22" fmla="*/ 763036 w 765232"/>
                <a:gd name="connsiteY22" fmla="*/ 1237144 h 1741637"/>
                <a:gd name="connsiteX23" fmla="*/ 762754 w 765232"/>
                <a:gd name="connsiteY23" fmla="*/ 1325248 h 1741637"/>
                <a:gd name="connsiteX24" fmla="*/ 761425 w 765232"/>
                <a:gd name="connsiteY24" fmla="*/ 1741221 h 1741637"/>
                <a:gd name="connsiteX25" fmla="*/ 762087 w 765232"/>
                <a:gd name="connsiteY25" fmla="*/ 1741633 h 1741637"/>
                <a:gd name="connsiteX26" fmla="*/ 762087 w 765232"/>
                <a:gd name="connsiteY26" fmla="*/ 1741637 h 1741637"/>
                <a:gd name="connsiteX27" fmla="*/ 0 w 765232"/>
                <a:gd name="connsiteY27" fmla="*/ 1270624 h 1741637"/>
                <a:gd name="connsiteX28" fmla="*/ 3416 w 765232"/>
                <a:gd name="connsiteY28" fmla="*/ 201377 h 1741637"/>
                <a:gd name="connsiteX29" fmla="*/ 266893 w 765232"/>
                <a:gd name="connsiteY29" fmla="*/ 322355 h 1741637"/>
                <a:gd name="connsiteX30" fmla="*/ 266720 w 765232"/>
                <a:gd name="connsiteY30" fmla="*/ 321704 h 1741637"/>
                <a:gd name="connsiteX31" fmla="*/ 267182 w 765232"/>
                <a:gd name="connsiteY31" fmla="*/ 321916 h 1741637"/>
                <a:gd name="connsiteX32" fmla="*/ 243828 w 765232"/>
                <a:gd name="connsiteY32" fmla="*/ 94760 h 1741637"/>
                <a:gd name="connsiteX33" fmla="*/ 259547 w 765232"/>
                <a:gd name="connsiteY33" fmla="*/ 53469 h 1741637"/>
                <a:gd name="connsiteX34" fmla="*/ 287899 w 765232"/>
                <a:gd name="connsiteY34" fmla="*/ 21603 h 1741637"/>
                <a:gd name="connsiteX35" fmla="*/ 331866 w 765232"/>
                <a:gd name="connsiteY35" fmla="*/ 2228 h 1741637"/>
                <a:gd name="connsiteX36" fmla="*/ 358512 w 765232"/>
                <a:gd name="connsiteY36" fmla="*/ 207 h 1741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765232" h="1741637">
                  <a:moveTo>
                    <a:pt x="358512" y="207"/>
                  </a:moveTo>
                  <a:cubicBezTo>
                    <a:pt x="482568" y="8902"/>
                    <a:pt x="470900" y="289521"/>
                    <a:pt x="410602" y="386897"/>
                  </a:cubicBezTo>
                  <a:cubicBezTo>
                    <a:pt x="410602" y="386897"/>
                    <a:pt x="410602" y="386897"/>
                    <a:pt x="703358" y="519840"/>
                  </a:cubicBezTo>
                  <a:lnTo>
                    <a:pt x="765001" y="547833"/>
                  </a:lnTo>
                  <a:lnTo>
                    <a:pt x="764998" y="548589"/>
                  </a:lnTo>
                  <a:cubicBezTo>
                    <a:pt x="764995" y="549535"/>
                    <a:pt x="764995" y="549535"/>
                    <a:pt x="764995" y="549535"/>
                  </a:cubicBezTo>
                  <a:lnTo>
                    <a:pt x="765232" y="549642"/>
                  </a:lnTo>
                  <a:lnTo>
                    <a:pt x="764960" y="634774"/>
                  </a:lnTo>
                  <a:cubicBezTo>
                    <a:pt x="763827" y="989534"/>
                    <a:pt x="763675" y="1036835"/>
                    <a:pt x="763655" y="1043142"/>
                  </a:cubicBezTo>
                  <a:lnTo>
                    <a:pt x="763652" y="1044060"/>
                  </a:lnTo>
                  <a:lnTo>
                    <a:pt x="736662" y="1012096"/>
                  </a:lnTo>
                  <a:lnTo>
                    <a:pt x="736021" y="1011435"/>
                  </a:lnTo>
                  <a:lnTo>
                    <a:pt x="735970" y="1011374"/>
                  </a:lnTo>
                  <a:lnTo>
                    <a:pt x="728333" y="1003498"/>
                  </a:lnTo>
                  <a:lnTo>
                    <a:pt x="702879" y="977224"/>
                  </a:lnTo>
                  <a:lnTo>
                    <a:pt x="702734" y="977100"/>
                  </a:lnTo>
                  <a:lnTo>
                    <a:pt x="702154" y="976502"/>
                  </a:lnTo>
                  <a:cubicBezTo>
                    <a:pt x="629787" y="907727"/>
                    <a:pt x="533191" y="854081"/>
                    <a:pt x="487784" y="983166"/>
                  </a:cubicBezTo>
                  <a:cubicBezTo>
                    <a:pt x="453480" y="1075208"/>
                    <a:pt x="498268" y="1144455"/>
                    <a:pt x="563645" y="1187720"/>
                  </a:cubicBezTo>
                  <a:lnTo>
                    <a:pt x="563728" y="1187764"/>
                  </a:lnTo>
                  <a:lnTo>
                    <a:pt x="564459" y="1188380"/>
                  </a:lnTo>
                  <a:cubicBezTo>
                    <a:pt x="613455" y="1220826"/>
                    <a:pt x="674024" y="1238669"/>
                    <a:pt x="721500" y="1240562"/>
                  </a:cubicBezTo>
                  <a:lnTo>
                    <a:pt x="763036" y="1237144"/>
                  </a:lnTo>
                  <a:lnTo>
                    <a:pt x="762754" y="1325248"/>
                  </a:lnTo>
                  <a:cubicBezTo>
                    <a:pt x="761425" y="1741221"/>
                    <a:pt x="761425" y="1741221"/>
                    <a:pt x="761425" y="1741221"/>
                  </a:cubicBezTo>
                  <a:lnTo>
                    <a:pt x="762087" y="1741633"/>
                  </a:lnTo>
                  <a:lnTo>
                    <a:pt x="762087" y="1741637"/>
                  </a:lnTo>
                  <a:cubicBezTo>
                    <a:pt x="762087" y="1741637"/>
                    <a:pt x="762087" y="1741637"/>
                    <a:pt x="0" y="1270624"/>
                  </a:cubicBezTo>
                  <a:cubicBezTo>
                    <a:pt x="0" y="1270624"/>
                    <a:pt x="0" y="1270624"/>
                    <a:pt x="3416" y="201377"/>
                  </a:cubicBezTo>
                  <a:cubicBezTo>
                    <a:pt x="3416" y="201377"/>
                    <a:pt x="3416" y="201377"/>
                    <a:pt x="266893" y="322355"/>
                  </a:cubicBezTo>
                  <a:lnTo>
                    <a:pt x="266720" y="321704"/>
                  </a:lnTo>
                  <a:lnTo>
                    <a:pt x="267182" y="321916"/>
                  </a:lnTo>
                  <a:cubicBezTo>
                    <a:pt x="252374" y="269322"/>
                    <a:pt x="226764" y="169752"/>
                    <a:pt x="243828" y="94760"/>
                  </a:cubicBezTo>
                  <a:lnTo>
                    <a:pt x="259547" y="53469"/>
                  </a:lnTo>
                  <a:lnTo>
                    <a:pt x="287899" y="21603"/>
                  </a:lnTo>
                  <a:cubicBezTo>
                    <a:pt x="299850" y="12826"/>
                    <a:pt x="314363" y="6177"/>
                    <a:pt x="331866" y="2228"/>
                  </a:cubicBezTo>
                  <a:cubicBezTo>
                    <a:pt x="341369" y="256"/>
                    <a:pt x="350242" y="-373"/>
                    <a:pt x="358512" y="207"/>
                  </a:cubicBezTo>
                  <a:close/>
                </a:path>
              </a:pathLst>
            </a:custGeom>
            <a:solidFill>
              <a:srgbClr val="063951"/>
            </a:solidFill>
            <a:ln w="9525" cap="flat" cmpd="sng" algn="ctr">
              <a:noFill/>
              <a:prstDash val="solid"/>
              <a:miter lim="800000"/>
            </a:ln>
            <a:effectLst/>
          </p:spPr>
          <p:txBody>
            <a:bodyPr rot="0" spcFirstLastPara="0" vert="horz" wrap="square" lIns="68580" tIns="34290" rIns="68580" bIns="3429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ysClr val="window" lastClr="FFFFFF"/>
                </a:solidFill>
                <a:effectLst/>
                <a:uLnTx/>
                <a:uFillTx/>
                <a:latin typeface="Calibri" panose="020F0502020204030204"/>
                <a:ea typeface="+mn-ea"/>
                <a:cs typeface="+mn-cs"/>
              </a:endParaRPr>
            </a:p>
          </p:txBody>
        </p:sp>
        <p:sp>
          <p:nvSpPr>
            <p:cNvPr id="27" name="Freeform: Shape 31">
              <a:extLst>
                <a:ext uri="{FF2B5EF4-FFF2-40B4-BE49-F238E27FC236}">
                  <a16:creationId xmlns:a16="http://schemas.microsoft.com/office/drawing/2014/main" id="{C967A87F-C223-47E7-81A8-9784F5ACE21B}"/>
                </a:ext>
              </a:extLst>
            </p:cNvPr>
            <p:cNvSpPr/>
            <p:nvPr/>
          </p:nvSpPr>
          <p:spPr>
            <a:xfrm>
              <a:off x="6753813" y="3115318"/>
              <a:ext cx="1070314" cy="1500908"/>
            </a:xfrm>
            <a:custGeom>
              <a:avLst/>
              <a:gdLst>
                <a:gd name="connsiteX0" fmla="*/ 280249 w 1070314"/>
                <a:gd name="connsiteY0" fmla="*/ 0 h 1567586"/>
                <a:gd name="connsiteX1" fmla="*/ 280211 w 1070314"/>
                <a:gd name="connsiteY1" fmla="*/ 11905 h 1567586"/>
                <a:gd name="connsiteX2" fmla="*/ 279277 w 1070314"/>
                <a:gd name="connsiteY2" fmla="*/ 304172 h 1567586"/>
                <a:gd name="connsiteX3" fmla="*/ 278990 w 1070314"/>
                <a:gd name="connsiteY3" fmla="*/ 394242 h 1567586"/>
                <a:gd name="connsiteX4" fmla="*/ 283450 w 1070314"/>
                <a:gd name="connsiteY4" fmla="*/ 392424 h 1567586"/>
                <a:gd name="connsiteX5" fmla="*/ 657675 w 1070314"/>
                <a:gd name="connsiteY5" fmla="*/ 239989 h 1567586"/>
                <a:gd name="connsiteX6" fmla="*/ 651985 w 1070314"/>
                <a:gd name="connsiteY6" fmla="*/ 257742 h 1567586"/>
                <a:gd name="connsiteX7" fmla="*/ 642403 w 1070314"/>
                <a:gd name="connsiteY7" fmla="*/ 287661 h 1567586"/>
                <a:gd name="connsiteX8" fmla="*/ 628766 w 1070314"/>
                <a:gd name="connsiteY8" fmla="*/ 340711 h 1567586"/>
                <a:gd name="connsiteX9" fmla="*/ 732560 w 1070314"/>
                <a:gd name="connsiteY9" fmla="*/ 568393 h 1567586"/>
                <a:gd name="connsiteX10" fmla="*/ 825271 w 1070314"/>
                <a:gd name="connsiteY10" fmla="*/ 522161 h 1567586"/>
                <a:gd name="connsiteX11" fmla="*/ 843063 w 1070314"/>
                <a:gd name="connsiteY11" fmla="*/ 475613 h 1567586"/>
                <a:gd name="connsiteX12" fmla="*/ 846812 w 1070314"/>
                <a:gd name="connsiteY12" fmla="*/ 419392 h 1567586"/>
                <a:gd name="connsiteX13" fmla="*/ 793609 w 1070314"/>
                <a:gd name="connsiteY13" fmla="*/ 184628 h 1567586"/>
                <a:gd name="connsiteX14" fmla="*/ 793812 w 1070314"/>
                <a:gd name="connsiteY14" fmla="*/ 184542 h 1567586"/>
                <a:gd name="connsiteX15" fmla="*/ 793746 w 1070314"/>
                <a:gd name="connsiteY15" fmla="*/ 184336 h 1567586"/>
                <a:gd name="connsiteX16" fmla="*/ 981427 w 1070314"/>
                <a:gd name="connsiteY16" fmla="*/ 104513 h 1567586"/>
                <a:gd name="connsiteX17" fmla="*/ 1039759 w 1070314"/>
                <a:gd name="connsiteY17" fmla="*/ 79704 h 1567586"/>
                <a:gd name="connsiteX18" fmla="*/ 1058985 w 1070314"/>
                <a:gd name="connsiteY18" fmla="*/ 71508 h 1567586"/>
                <a:gd name="connsiteX19" fmla="*/ 1070314 w 1070314"/>
                <a:gd name="connsiteY19" fmla="*/ 66679 h 1567586"/>
                <a:gd name="connsiteX20" fmla="*/ 1070314 w 1070314"/>
                <a:gd name="connsiteY20" fmla="*/ 66708 h 1567586"/>
                <a:gd name="connsiteX21" fmla="*/ 1070314 w 1070314"/>
                <a:gd name="connsiteY21" fmla="*/ 703623 h 1567586"/>
                <a:gd name="connsiteX22" fmla="*/ 1070314 w 1070314"/>
                <a:gd name="connsiteY22" fmla="*/ 1097981 h 1567586"/>
                <a:gd name="connsiteX23" fmla="*/ 1069046 w 1070314"/>
                <a:gd name="connsiteY23" fmla="*/ 1098729 h 1567586"/>
                <a:gd name="connsiteX24" fmla="*/ 273764 w 1070314"/>
                <a:gd name="connsiteY24" fmla="*/ 1567586 h 1567586"/>
                <a:gd name="connsiteX25" fmla="*/ 273765 w 1070314"/>
                <a:gd name="connsiteY25" fmla="*/ 1567322 h 1567586"/>
                <a:gd name="connsiteX26" fmla="*/ 274217 w 1070314"/>
                <a:gd name="connsiteY26" fmla="*/ 1567056 h 1567586"/>
                <a:gd name="connsiteX27" fmla="*/ 275460 w 1070314"/>
                <a:gd name="connsiteY27" fmla="*/ 1178029 h 1567586"/>
                <a:gd name="connsiteX28" fmla="*/ 275478 w 1070314"/>
                <a:gd name="connsiteY28" fmla="*/ 1172218 h 1567586"/>
                <a:gd name="connsiteX29" fmla="*/ 273764 w 1070314"/>
                <a:gd name="connsiteY29" fmla="*/ 1173228 h 1567586"/>
                <a:gd name="connsiteX30" fmla="*/ 273765 w 1070314"/>
                <a:gd name="connsiteY30" fmla="*/ 1172964 h 1567586"/>
                <a:gd name="connsiteX31" fmla="*/ 274217 w 1070314"/>
                <a:gd name="connsiteY31" fmla="*/ 1172698 h 1567586"/>
                <a:gd name="connsiteX32" fmla="*/ 274372 w 1070314"/>
                <a:gd name="connsiteY32" fmla="*/ 1124319 h 1567586"/>
                <a:gd name="connsiteX33" fmla="*/ 232332 w 1070314"/>
                <a:gd name="connsiteY33" fmla="*/ 1186256 h 1567586"/>
                <a:gd name="connsiteX34" fmla="*/ 16282 w 1070314"/>
                <a:gd name="connsiteY34" fmla="*/ 1049545 h 1567586"/>
                <a:gd name="connsiteX35" fmla="*/ 47324 w 1070314"/>
                <a:gd name="connsiteY35" fmla="*/ 988643 h 1567586"/>
                <a:gd name="connsiteX36" fmla="*/ 81829 w 1070314"/>
                <a:gd name="connsiteY36" fmla="*/ 945184 h 1567586"/>
                <a:gd name="connsiteX37" fmla="*/ 240647 w 1070314"/>
                <a:gd name="connsiteY37" fmla="*/ 888888 h 1567586"/>
                <a:gd name="connsiteX38" fmla="*/ 275104 w 1070314"/>
                <a:gd name="connsiteY38" fmla="*/ 895024 h 1567586"/>
                <a:gd name="connsiteX39" fmla="*/ 275291 w 1070314"/>
                <a:gd name="connsiteY39" fmla="*/ 836642 h 1567586"/>
                <a:gd name="connsiteX40" fmla="*/ 275637 w 1070314"/>
                <a:gd name="connsiteY40" fmla="*/ 728096 h 1567586"/>
                <a:gd name="connsiteX41" fmla="*/ 275380 w 1070314"/>
                <a:gd name="connsiteY41" fmla="*/ 728475 h 1567586"/>
                <a:gd name="connsiteX42" fmla="*/ 232332 w 1070314"/>
                <a:gd name="connsiteY42" fmla="*/ 791898 h 1567586"/>
                <a:gd name="connsiteX43" fmla="*/ 16282 w 1070314"/>
                <a:gd name="connsiteY43" fmla="*/ 655187 h 1567586"/>
                <a:gd name="connsiteX44" fmla="*/ 47324 w 1070314"/>
                <a:gd name="connsiteY44" fmla="*/ 594285 h 1567586"/>
                <a:gd name="connsiteX45" fmla="*/ 81829 w 1070314"/>
                <a:gd name="connsiteY45" fmla="*/ 550826 h 1567586"/>
                <a:gd name="connsiteX46" fmla="*/ 275912 w 1070314"/>
                <a:gd name="connsiteY46" fmla="*/ 500810 h 1567586"/>
                <a:gd name="connsiteX47" fmla="*/ 275915 w 1070314"/>
                <a:gd name="connsiteY47" fmla="*/ 499833 h 1567586"/>
                <a:gd name="connsiteX48" fmla="*/ 275916 w 1070314"/>
                <a:gd name="connsiteY48" fmla="*/ 499733 h 1567586"/>
                <a:gd name="connsiteX49" fmla="*/ 276366 w 1070314"/>
                <a:gd name="connsiteY49" fmla="*/ 499827 h 1567586"/>
                <a:gd name="connsiteX50" fmla="*/ 277941 w 1070314"/>
                <a:gd name="connsiteY50" fmla="*/ 6976 h 1567586"/>
                <a:gd name="connsiteX51" fmla="*/ 277961 w 1070314"/>
                <a:gd name="connsiteY51" fmla="*/ 934 h 1567586"/>
                <a:gd name="connsiteX0" fmla="*/ 277961 w 1070314"/>
                <a:gd name="connsiteY0" fmla="*/ 0 h 1566652"/>
                <a:gd name="connsiteX1" fmla="*/ 280211 w 1070314"/>
                <a:gd name="connsiteY1" fmla="*/ 10971 h 1566652"/>
                <a:gd name="connsiteX2" fmla="*/ 279277 w 1070314"/>
                <a:gd name="connsiteY2" fmla="*/ 303238 h 1566652"/>
                <a:gd name="connsiteX3" fmla="*/ 278990 w 1070314"/>
                <a:gd name="connsiteY3" fmla="*/ 393308 h 1566652"/>
                <a:gd name="connsiteX4" fmla="*/ 283450 w 1070314"/>
                <a:gd name="connsiteY4" fmla="*/ 391490 h 1566652"/>
                <a:gd name="connsiteX5" fmla="*/ 657675 w 1070314"/>
                <a:gd name="connsiteY5" fmla="*/ 239055 h 1566652"/>
                <a:gd name="connsiteX6" fmla="*/ 651985 w 1070314"/>
                <a:gd name="connsiteY6" fmla="*/ 256808 h 1566652"/>
                <a:gd name="connsiteX7" fmla="*/ 642403 w 1070314"/>
                <a:gd name="connsiteY7" fmla="*/ 286727 h 1566652"/>
                <a:gd name="connsiteX8" fmla="*/ 628766 w 1070314"/>
                <a:gd name="connsiteY8" fmla="*/ 339777 h 1566652"/>
                <a:gd name="connsiteX9" fmla="*/ 732560 w 1070314"/>
                <a:gd name="connsiteY9" fmla="*/ 567459 h 1566652"/>
                <a:gd name="connsiteX10" fmla="*/ 825271 w 1070314"/>
                <a:gd name="connsiteY10" fmla="*/ 521227 h 1566652"/>
                <a:gd name="connsiteX11" fmla="*/ 843063 w 1070314"/>
                <a:gd name="connsiteY11" fmla="*/ 474679 h 1566652"/>
                <a:gd name="connsiteX12" fmla="*/ 846812 w 1070314"/>
                <a:gd name="connsiteY12" fmla="*/ 418458 h 1566652"/>
                <a:gd name="connsiteX13" fmla="*/ 793609 w 1070314"/>
                <a:gd name="connsiteY13" fmla="*/ 183694 h 1566652"/>
                <a:gd name="connsiteX14" fmla="*/ 793812 w 1070314"/>
                <a:gd name="connsiteY14" fmla="*/ 183608 h 1566652"/>
                <a:gd name="connsiteX15" fmla="*/ 793746 w 1070314"/>
                <a:gd name="connsiteY15" fmla="*/ 183402 h 1566652"/>
                <a:gd name="connsiteX16" fmla="*/ 981427 w 1070314"/>
                <a:gd name="connsiteY16" fmla="*/ 103579 h 1566652"/>
                <a:gd name="connsiteX17" fmla="*/ 1039759 w 1070314"/>
                <a:gd name="connsiteY17" fmla="*/ 78770 h 1566652"/>
                <a:gd name="connsiteX18" fmla="*/ 1058985 w 1070314"/>
                <a:gd name="connsiteY18" fmla="*/ 70574 h 1566652"/>
                <a:gd name="connsiteX19" fmla="*/ 1070314 w 1070314"/>
                <a:gd name="connsiteY19" fmla="*/ 65745 h 1566652"/>
                <a:gd name="connsiteX20" fmla="*/ 1070314 w 1070314"/>
                <a:gd name="connsiteY20" fmla="*/ 65774 h 1566652"/>
                <a:gd name="connsiteX21" fmla="*/ 1070314 w 1070314"/>
                <a:gd name="connsiteY21" fmla="*/ 702689 h 1566652"/>
                <a:gd name="connsiteX22" fmla="*/ 1070314 w 1070314"/>
                <a:gd name="connsiteY22" fmla="*/ 1097047 h 1566652"/>
                <a:gd name="connsiteX23" fmla="*/ 1069046 w 1070314"/>
                <a:gd name="connsiteY23" fmla="*/ 1097795 h 1566652"/>
                <a:gd name="connsiteX24" fmla="*/ 273764 w 1070314"/>
                <a:gd name="connsiteY24" fmla="*/ 1566652 h 1566652"/>
                <a:gd name="connsiteX25" fmla="*/ 273765 w 1070314"/>
                <a:gd name="connsiteY25" fmla="*/ 1566388 h 1566652"/>
                <a:gd name="connsiteX26" fmla="*/ 274217 w 1070314"/>
                <a:gd name="connsiteY26" fmla="*/ 1566122 h 1566652"/>
                <a:gd name="connsiteX27" fmla="*/ 275460 w 1070314"/>
                <a:gd name="connsiteY27" fmla="*/ 1177095 h 1566652"/>
                <a:gd name="connsiteX28" fmla="*/ 275478 w 1070314"/>
                <a:gd name="connsiteY28" fmla="*/ 1171284 h 1566652"/>
                <a:gd name="connsiteX29" fmla="*/ 273764 w 1070314"/>
                <a:gd name="connsiteY29" fmla="*/ 1172294 h 1566652"/>
                <a:gd name="connsiteX30" fmla="*/ 273765 w 1070314"/>
                <a:gd name="connsiteY30" fmla="*/ 1172030 h 1566652"/>
                <a:gd name="connsiteX31" fmla="*/ 274217 w 1070314"/>
                <a:gd name="connsiteY31" fmla="*/ 1171764 h 1566652"/>
                <a:gd name="connsiteX32" fmla="*/ 274372 w 1070314"/>
                <a:gd name="connsiteY32" fmla="*/ 1123385 h 1566652"/>
                <a:gd name="connsiteX33" fmla="*/ 232332 w 1070314"/>
                <a:gd name="connsiteY33" fmla="*/ 1185322 h 1566652"/>
                <a:gd name="connsiteX34" fmla="*/ 16282 w 1070314"/>
                <a:gd name="connsiteY34" fmla="*/ 1048611 h 1566652"/>
                <a:gd name="connsiteX35" fmla="*/ 47324 w 1070314"/>
                <a:gd name="connsiteY35" fmla="*/ 987709 h 1566652"/>
                <a:gd name="connsiteX36" fmla="*/ 81829 w 1070314"/>
                <a:gd name="connsiteY36" fmla="*/ 944250 h 1566652"/>
                <a:gd name="connsiteX37" fmla="*/ 240647 w 1070314"/>
                <a:gd name="connsiteY37" fmla="*/ 887954 h 1566652"/>
                <a:gd name="connsiteX38" fmla="*/ 275104 w 1070314"/>
                <a:gd name="connsiteY38" fmla="*/ 894090 h 1566652"/>
                <a:gd name="connsiteX39" fmla="*/ 275291 w 1070314"/>
                <a:gd name="connsiteY39" fmla="*/ 835708 h 1566652"/>
                <a:gd name="connsiteX40" fmla="*/ 275637 w 1070314"/>
                <a:gd name="connsiteY40" fmla="*/ 727162 h 1566652"/>
                <a:gd name="connsiteX41" fmla="*/ 275380 w 1070314"/>
                <a:gd name="connsiteY41" fmla="*/ 727541 h 1566652"/>
                <a:gd name="connsiteX42" fmla="*/ 232332 w 1070314"/>
                <a:gd name="connsiteY42" fmla="*/ 790964 h 1566652"/>
                <a:gd name="connsiteX43" fmla="*/ 16282 w 1070314"/>
                <a:gd name="connsiteY43" fmla="*/ 654253 h 1566652"/>
                <a:gd name="connsiteX44" fmla="*/ 47324 w 1070314"/>
                <a:gd name="connsiteY44" fmla="*/ 593351 h 1566652"/>
                <a:gd name="connsiteX45" fmla="*/ 81829 w 1070314"/>
                <a:gd name="connsiteY45" fmla="*/ 549892 h 1566652"/>
                <a:gd name="connsiteX46" fmla="*/ 275912 w 1070314"/>
                <a:gd name="connsiteY46" fmla="*/ 499876 h 1566652"/>
                <a:gd name="connsiteX47" fmla="*/ 275915 w 1070314"/>
                <a:gd name="connsiteY47" fmla="*/ 498899 h 1566652"/>
                <a:gd name="connsiteX48" fmla="*/ 275916 w 1070314"/>
                <a:gd name="connsiteY48" fmla="*/ 498799 h 1566652"/>
                <a:gd name="connsiteX49" fmla="*/ 276366 w 1070314"/>
                <a:gd name="connsiteY49" fmla="*/ 498893 h 1566652"/>
                <a:gd name="connsiteX50" fmla="*/ 277941 w 1070314"/>
                <a:gd name="connsiteY50" fmla="*/ 6042 h 1566652"/>
                <a:gd name="connsiteX51" fmla="*/ 277961 w 1070314"/>
                <a:gd name="connsiteY51" fmla="*/ 0 h 1566652"/>
                <a:gd name="connsiteX0" fmla="*/ 277941 w 1070314"/>
                <a:gd name="connsiteY0" fmla="*/ 47799 h 1608409"/>
                <a:gd name="connsiteX1" fmla="*/ 280211 w 1070314"/>
                <a:gd name="connsiteY1" fmla="*/ 52728 h 1608409"/>
                <a:gd name="connsiteX2" fmla="*/ 279277 w 1070314"/>
                <a:gd name="connsiteY2" fmla="*/ 344995 h 1608409"/>
                <a:gd name="connsiteX3" fmla="*/ 278990 w 1070314"/>
                <a:gd name="connsiteY3" fmla="*/ 435065 h 1608409"/>
                <a:gd name="connsiteX4" fmla="*/ 283450 w 1070314"/>
                <a:gd name="connsiteY4" fmla="*/ 433247 h 1608409"/>
                <a:gd name="connsiteX5" fmla="*/ 657675 w 1070314"/>
                <a:gd name="connsiteY5" fmla="*/ 280812 h 1608409"/>
                <a:gd name="connsiteX6" fmla="*/ 651985 w 1070314"/>
                <a:gd name="connsiteY6" fmla="*/ 298565 h 1608409"/>
                <a:gd name="connsiteX7" fmla="*/ 642403 w 1070314"/>
                <a:gd name="connsiteY7" fmla="*/ 328484 h 1608409"/>
                <a:gd name="connsiteX8" fmla="*/ 628766 w 1070314"/>
                <a:gd name="connsiteY8" fmla="*/ 381534 h 1608409"/>
                <a:gd name="connsiteX9" fmla="*/ 732560 w 1070314"/>
                <a:gd name="connsiteY9" fmla="*/ 609216 h 1608409"/>
                <a:gd name="connsiteX10" fmla="*/ 825271 w 1070314"/>
                <a:gd name="connsiteY10" fmla="*/ 562984 h 1608409"/>
                <a:gd name="connsiteX11" fmla="*/ 843063 w 1070314"/>
                <a:gd name="connsiteY11" fmla="*/ 516436 h 1608409"/>
                <a:gd name="connsiteX12" fmla="*/ 846812 w 1070314"/>
                <a:gd name="connsiteY12" fmla="*/ 460215 h 1608409"/>
                <a:gd name="connsiteX13" fmla="*/ 793609 w 1070314"/>
                <a:gd name="connsiteY13" fmla="*/ 225451 h 1608409"/>
                <a:gd name="connsiteX14" fmla="*/ 793812 w 1070314"/>
                <a:gd name="connsiteY14" fmla="*/ 225365 h 1608409"/>
                <a:gd name="connsiteX15" fmla="*/ 793746 w 1070314"/>
                <a:gd name="connsiteY15" fmla="*/ 225159 h 1608409"/>
                <a:gd name="connsiteX16" fmla="*/ 981427 w 1070314"/>
                <a:gd name="connsiteY16" fmla="*/ 145336 h 1608409"/>
                <a:gd name="connsiteX17" fmla="*/ 1039759 w 1070314"/>
                <a:gd name="connsiteY17" fmla="*/ 120527 h 1608409"/>
                <a:gd name="connsiteX18" fmla="*/ 1058985 w 1070314"/>
                <a:gd name="connsiteY18" fmla="*/ 112331 h 1608409"/>
                <a:gd name="connsiteX19" fmla="*/ 1070314 w 1070314"/>
                <a:gd name="connsiteY19" fmla="*/ 107502 h 1608409"/>
                <a:gd name="connsiteX20" fmla="*/ 1070314 w 1070314"/>
                <a:gd name="connsiteY20" fmla="*/ 107531 h 1608409"/>
                <a:gd name="connsiteX21" fmla="*/ 1070314 w 1070314"/>
                <a:gd name="connsiteY21" fmla="*/ 744446 h 1608409"/>
                <a:gd name="connsiteX22" fmla="*/ 1070314 w 1070314"/>
                <a:gd name="connsiteY22" fmla="*/ 1138804 h 1608409"/>
                <a:gd name="connsiteX23" fmla="*/ 1069046 w 1070314"/>
                <a:gd name="connsiteY23" fmla="*/ 1139552 h 1608409"/>
                <a:gd name="connsiteX24" fmla="*/ 273764 w 1070314"/>
                <a:gd name="connsiteY24" fmla="*/ 1608409 h 1608409"/>
                <a:gd name="connsiteX25" fmla="*/ 273765 w 1070314"/>
                <a:gd name="connsiteY25" fmla="*/ 1608145 h 1608409"/>
                <a:gd name="connsiteX26" fmla="*/ 274217 w 1070314"/>
                <a:gd name="connsiteY26" fmla="*/ 1607879 h 1608409"/>
                <a:gd name="connsiteX27" fmla="*/ 275460 w 1070314"/>
                <a:gd name="connsiteY27" fmla="*/ 1218852 h 1608409"/>
                <a:gd name="connsiteX28" fmla="*/ 275478 w 1070314"/>
                <a:gd name="connsiteY28" fmla="*/ 1213041 h 1608409"/>
                <a:gd name="connsiteX29" fmla="*/ 273764 w 1070314"/>
                <a:gd name="connsiteY29" fmla="*/ 1214051 h 1608409"/>
                <a:gd name="connsiteX30" fmla="*/ 273765 w 1070314"/>
                <a:gd name="connsiteY30" fmla="*/ 1213787 h 1608409"/>
                <a:gd name="connsiteX31" fmla="*/ 274217 w 1070314"/>
                <a:gd name="connsiteY31" fmla="*/ 1213521 h 1608409"/>
                <a:gd name="connsiteX32" fmla="*/ 274372 w 1070314"/>
                <a:gd name="connsiteY32" fmla="*/ 1165142 h 1608409"/>
                <a:gd name="connsiteX33" fmla="*/ 232332 w 1070314"/>
                <a:gd name="connsiteY33" fmla="*/ 1227079 h 1608409"/>
                <a:gd name="connsiteX34" fmla="*/ 16282 w 1070314"/>
                <a:gd name="connsiteY34" fmla="*/ 1090368 h 1608409"/>
                <a:gd name="connsiteX35" fmla="*/ 47324 w 1070314"/>
                <a:gd name="connsiteY35" fmla="*/ 1029466 h 1608409"/>
                <a:gd name="connsiteX36" fmla="*/ 81829 w 1070314"/>
                <a:gd name="connsiteY36" fmla="*/ 986007 h 1608409"/>
                <a:gd name="connsiteX37" fmla="*/ 240647 w 1070314"/>
                <a:gd name="connsiteY37" fmla="*/ 929711 h 1608409"/>
                <a:gd name="connsiteX38" fmla="*/ 275104 w 1070314"/>
                <a:gd name="connsiteY38" fmla="*/ 935847 h 1608409"/>
                <a:gd name="connsiteX39" fmla="*/ 275291 w 1070314"/>
                <a:gd name="connsiteY39" fmla="*/ 877465 h 1608409"/>
                <a:gd name="connsiteX40" fmla="*/ 275637 w 1070314"/>
                <a:gd name="connsiteY40" fmla="*/ 768919 h 1608409"/>
                <a:gd name="connsiteX41" fmla="*/ 275380 w 1070314"/>
                <a:gd name="connsiteY41" fmla="*/ 769298 h 1608409"/>
                <a:gd name="connsiteX42" fmla="*/ 232332 w 1070314"/>
                <a:gd name="connsiteY42" fmla="*/ 832721 h 1608409"/>
                <a:gd name="connsiteX43" fmla="*/ 16282 w 1070314"/>
                <a:gd name="connsiteY43" fmla="*/ 696010 h 1608409"/>
                <a:gd name="connsiteX44" fmla="*/ 47324 w 1070314"/>
                <a:gd name="connsiteY44" fmla="*/ 635108 h 1608409"/>
                <a:gd name="connsiteX45" fmla="*/ 81829 w 1070314"/>
                <a:gd name="connsiteY45" fmla="*/ 591649 h 1608409"/>
                <a:gd name="connsiteX46" fmla="*/ 275912 w 1070314"/>
                <a:gd name="connsiteY46" fmla="*/ 541633 h 1608409"/>
                <a:gd name="connsiteX47" fmla="*/ 275915 w 1070314"/>
                <a:gd name="connsiteY47" fmla="*/ 540656 h 1608409"/>
                <a:gd name="connsiteX48" fmla="*/ 275916 w 1070314"/>
                <a:gd name="connsiteY48" fmla="*/ 540556 h 1608409"/>
                <a:gd name="connsiteX49" fmla="*/ 276366 w 1070314"/>
                <a:gd name="connsiteY49" fmla="*/ 540650 h 1608409"/>
                <a:gd name="connsiteX50" fmla="*/ 277941 w 1070314"/>
                <a:gd name="connsiteY50" fmla="*/ 47799 h 1608409"/>
                <a:gd name="connsiteX0" fmla="*/ 276366 w 1070314"/>
                <a:gd name="connsiteY0" fmla="*/ 487922 h 1555681"/>
                <a:gd name="connsiteX1" fmla="*/ 280211 w 1070314"/>
                <a:gd name="connsiteY1" fmla="*/ 0 h 1555681"/>
                <a:gd name="connsiteX2" fmla="*/ 279277 w 1070314"/>
                <a:gd name="connsiteY2" fmla="*/ 292267 h 1555681"/>
                <a:gd name="connsiteX3" fmla="*/ 278990 w 1070314"/>
                <a:gd name="connsiteY3" fmla="*/ 382337 h 1555681"/>
                <a:gd name="connsiteX4" fmla="*/ 283450 w 1070314"/>
                <a:gd name="connsiteY4" fmla="*/ 380519 h 1555681"/>
                <a:gd name="connsiteX5" fmla="*/ 657675 w 1070314"/>
                <a:gd name="connsiteY5" fmla="*/ 228084 h 1555681"/>
                <a:gd name="connsiteX6" fmla="*/ 651985 w 1070314"/>
                <a:gd name="connsiteY6" fmla="*/ 245837 h 1555681"/>
                <a:gd name="connsiteX7" fmla="*/ 642403 w 1070314"/>
                <a:gd name="connsiteY7" fmla="*/ 275756 h 1555681"/>
                <a:gd name="connsiteX8" fmla="*/ 628766 w 1070314"/>
                <a:gd name="connsiteY8" fmla="*/ 328806 h 1555681"/>
                <a:gd name="connsiteX9" fmla="*/ 732560 w 1070314"/>
                <a:gd name="connsiteY9" fmla="*/ 556488 h 1555681"/>
                <a:gd name="connsiteX10" fmla="*/ 825271 w 1070314"/>
                <a:gd name="connsiteY10" fmla="*/ 510256 h 1555681"/>
                <a:gd name="connsiteX11" fmla="*/ 843063 w 1070314"/>
                <a:gd name="connsiteY11" fmla="*/ 463708 h 1555681"/>
                <a:gd name="connsiteX12" fmla="*/ 846812 w 1070314"/>
                <a:gd name="connsiteY12" fmla="*/ 407487 h 1555681"/>
                <a:gd name="connsiteX13" fmla="*/ 793609 w 1070314"/>
                <a:gd name="connsiteY13" fmla="*/ 172723 h 1555681"/>
                <a:gd name="connsiteX14" fmla="*/ 793812 w 1070314"/>
                <a:gd name="connsiteY14" fmla="*/ 172637 h 1555681"/>
                <a:gd name="connsiteX15" fmla="*/ 793746 w 1070314"/>
                <a:gd name="connsiteY15" fmla="*/ 172431 h 1555681"/>
                <a:gd name="connsiteX16" fmla="*/ 981427 w 1070314"/>
                <a:gd name="connsiteY16" fmla="*/ 92608 h 1555681"/>
                <a:gd name="connsiteX17" fmla="*/ 1039759 w 1070314"/>
                <a:gd name="connsiteY17" fmla="*/ 67799 h 1555681"/>
                <a:gd name="connsiteX18" fmla="*/ 1058985 w 1070314"/>
                <a:gd name="connsiteY18" fmla="*/ 59603 h 1555681"/>
                <a:gd name="connsiteX19" fmla="*/ 1070314 w 1070314"/>
                <a:gd name="connsiteY19" fmla="*/ 54774 h 1555681"/>
                <a:gd name="connsiteX20" fmla="*/ 1070314 w 1070314"/>
                <a:gd name="connsiteY20" fmla="*/ 54803 h 1555681"/>
                <a:gd name="connsiteX21" fmla="*/ 1070314 w 1070314"/>
                <a:gd name="connsiteY21" fmla="*/ 691718 h 1555681"/>
                <a:gd name="connsiteX22" fmla="*/ 1070314 w 1070314"/>
                <a:gd name="connsiteY22" fmla="*/ 1086076 h 1555681"/>
                <a:gd name="connsiteX23" fmla="*/ 1069046 w 1070314"/>
                <a:gd name="connsiteY23" fmla="*/ 1086824 h 1555681"/>
                <a:gd name="connsiteX24" fmla="*/ 273764 w 1070314"/>
                <a:gd name="connsiteY24" fmla="*/ 1555681 h 1555681"/>
                <a:gd name="connsiteX25" fmla="*/ 273765 w 1070314"/>
                <a:gd name="connsiteY25" fmla="*/ 1555417 h 1555681"/>
                <a:gd name="connsiteX26" fmla="*/ 274217 w 1070314"/>
                <a:gd name="connsiteY26" fmla="*/ 1555151 h 1555681"/>
                <a:gd name="connsiteX27" fmla="*/ 275460 w 1070314"/>
                <a:gd name="connsiteY27" fmla="*/ 1166124 h 1555681"/>
                <a:gd name="connsiteX28" fmla="*/ 275478 w 1070314"/>
                <a:gd name="connsiteY28" fmla="*/ 1160313 h 1555681"/>
                <a:gd name="connsiteX29" fmla="*/ 273764 w 1070314"/>
                <a:gd name="connsiteY29" fmla="*/ 1161323 h 1555681"/>
                <a:gd name="connsiteX30" fmla="*/ 273765 w 1070314"/>
                <a:gd name="connsiteY30" fmla="*/ 1161059 h 1555681"/>
                <a:gd name="connsiteX31" fmla="*/ 274217 w 1070314"/>
                <a:gd name="connsiteY31" fmla="*/ 1160793 h 1555681"/>
                <a:gd name="connsiteX32" fmla="*/ 274372 w 1070314"/>
                <a:gd name="connsiteY32" fmla="*/ 1112414 h 1555681"/>
                <a:gd name="connsiteX33" fmla="*/ 232332 w 1070314"/>
                <a:gd name="connsiteY33" fmla="*/ 1174351 h 1555681"/>
                <a:gd name="connsiteX34" fmla="*/ 16282 w 1070314"/>
                <a:gd name="connsiteY34" fmla="*/ 1037640 h 1555681"/>
                <a:gd name="connsiteX35" fmla="*/ 47324 w 1070314"/>
                <a:gd name="connsiteY35" fmla="*/ 976738 h 1555681"/>
                <a:gd name="connsiteX36" fmla="*/ 81829 w 1070314"/>
                <a:gd name="connsiteY36" fmla="*/ 933279 h 1555681"/>
                <a:gd name="connsiteX37" fmla="*/ 240647 w 1070314"/>
                <a:gd name="connsiteY37" fmla="*/ 876983 h 1555681"/>
                <a:gd name="connsiteX38" fmla="*/ 275104 w 1070314"/>
                <a:gd name="connsiteY38" fmla="*/ 883119 h 1555681"/>
                <a:gd name="connsiteX39" fmla="*/ 275291 w 1070314"/>
                <a:gd name="connsiteY39" fmla="*/ 824737 h 1555681"/>
                <a:gd name="connsiteX40" fmla="*/ 275637 w 1070314"/>
                <a:gd name="connsiteY40" fmla="*/ 716191 h 1555681"/>
                <a:gd name="connsiteX41" fmla="*/ 275380 w 1070314"/>
                <a:gd name="connsiteY41" fmla="*/ 716570 h 1555681"/>
                <a:gd name="connsiteX42" fmla="*/ 232332 w 1070314"/>
                <a:gd name="connsiteY42" fmla="*/ 779993 h 1555681"/>
                <a:gd name="connsiteX43" fmla="*/ 16282 w 1070314"/>
                <a:gd name="connsiteY43" fmla="*/ 643282 h 1555681"/>
                <a:gd name="connsiteX44" fmla="*/ 47324 w 1070314"/>
                <a:gd name="connsiteY44" fmla="*/ 582380 h 1555681"/>
                <a:gd name="connsiteX45" fmla="*/ 81829 w 1070314"/>
                <a:gd name="connsiteY45" fmla="*/ 538921 h 1555681"/>
                <a:gd name="connsiteX46" fmla="*/ 275912 w 1070314"/>
                <a:gd name="connsiteY46" fmla="*/ 488905 h 1555681"/>
                <a:gd name="connsiteX47" fmla="*/ 275915 w 1070314"/>
                <a:gd name="connsiteY47" fmla="*/ 487928 h 1555681"/>
                <a:gd name="connsiteX48" fmla="*/ 275916 w 1070314"/>
                <a:gd name="connsiteY48" fmla="*/ 487828 h 1555681"/>
                <a:gd name="connsiteX49" fmla="*/ 276366 w 1070314"/>
                <a:gd name="connsiteY49" fmla="*/ 487922 h 1555681"/>
                <a:gd name="connsiteX0" fmla="*/ 276366 w 1070314"/>
                <a:gd name="connsiteY0" fmla="*/ 433148 h 1500907"/>
                <a:gd name="connsiteX1" fmla="*/ 279277 w 1070314"/>
                <a:gd name="connsiteY1" fmla="*/ 237493 h 1500907"/>
                <a:gd name="connsiteX2" fmla="*/ 278990 w 1070314"/>
                <a:gd name="connsiteY2" fmla="*/ 327563 h 1500907"/>
                <a:gd name="connsiteX3" fmla="*/ 283450 w 1070314"/>
                <a:gd name="connsiteY3" fmla="*/ 325745 h 1500907"/>
                <a:gd name="connsiteX4" fmla="*/ 657675 w 1070314"/>
                <a:gd name="connsiteY4" fmla="*/ 173310 h 1500907"/>
                <a:gd name="connsiteX5" fmla="*/ 651985 w 1070314"/>
                <a:gd name="connsiteY5" fmla="*/ 191063 h 1500907"/>
                <a:gd name="connsiteX6" fmla="*/ 642403 w 1070314"/>
                <a:gd name="connsiteY6" fmla="*/ 220982 h 1500907"/>
                <a:gd name="connsiteX7" fmla="*/ 628766 w 1070314"/>
                <a:gd name="connsiteY7" fmla="*/ 274032 h 1500907"/>
                <a:gd name="connsiteX8" fmla="*/ 732560 w 1070314"/>
                <a:gd name="connsiteY8" fmla="*/ 501714 h 1500907"/>
                <a:gd name="connsiteX9" fmla="*/ 825271 w 1070314"/>
                <a:gd name="connsiteY9" fmla="*/ 455482 h 1500907"/>
                <a:gd name="connsiteX10" fmla="*/ 843063 w 1070314"/>
                <a:gd name="connsiteY10" fmla="*/ 408934 h 1500907"/>
                <a:gd name="connsiteX11" fmla="*/ 846812 w 1070314"/>
                <a:gd name="connsiteY11" fmla="*/ 352713 h 1500907"/>
                <a:gd name="connsiteX12" fmla="*/ 793609 w 1070314"/>
                <a:gd name="connsiteY12" fmla="*/ 117949 h 1500907"/>
                <a:gd name="connsiteX13" fmla="*/ 793812 w 1070314"/>
                <a:gd name="connsiteY13" fmla="*/ 117863 h 1500907"/>
                <a:gd name="connsiteX14" fmla="*/ 793746 w 1070314"/>
                <a:gd name="connsiteY14" fmla="*/ 117657 h 1500907"/>
                <a:gd name="connsiteX15" fmla="*/ 981427 w 1070314"/>
                <a:gd name="connsiteY15" fmla="*/ 37834 h 1500907"/>
                <a:gd name="connsiteX16" fmla="*/ 1039759 w 1070314"/>
                <a:gd name="connsiteY16" fmla="*/ 13025 h 1500907"/>
                <a:gd name="connsiteX17" fmla="*/ 1058985 w 1070314"/>
                <a:gd name="connsiteY17" fmla="*/ 4829 h 1500907"/>
                <a:gd name="connsiteX18" fmla="*/ 1070314 w 1070314"/>
                <a:gd name="connsiteY18" fmla="*/ 0 h 1500907"/>
                <a:gd name="connsiteX19" fmla="*/ 1070314 w 1070314"/>
                <a:gd name="connsiteY19" fmla="*/ 29 h 1500907"/>
                <a:gd name="connsiteX20" fmla="*/ 1070314 w 1070314"/>
                <a:gd name="connsiteY20" fmla="*/ 636944 h 1500907"/>
                <a:gd name="connsiteX21" fmla="*/ 1070314 w 1070314"/>
                <a:gd name="connsiteY21" fmla="*/ 1031302 h 1500907"/>
                <a:gd name="connsiteX22" fmla="*/ 1069046 w 1070314"/>
                <a:gd name="connsiteY22" fmla="*/ 1032050 h 1500907"/>
                <a:gd name="connsiteX23" fmla="*/ 273764 w 1070314"/>
                <a:gd name="connsiteY23" fmla="*/ 1500907 h 1500907"/>
                <a:gd name="connsiteX24" fmla="*/ 273765 w 1070314"/>
                <a:gd name="connsiteY24" fmla="*/ 1500643 h 1500907"/>
                <a:gd name="connsiteX25" fmla="*/ 274217 w 1070314"/>
                <a:gd name="connsiteY25" fmla="*/ 1500377 h 1500907"/>
                <a:gd name="connsiteX26" fmla="*/ 275460 w 1070314"/>
                <a:gd name="connsiteY26" fmla="*/ 1111350 h 1500907"/>
                <a:gd name="connsiteX27" fmla="*/ 275478 w 1070314"/>
                <a:gd name="connsiteY27" fmla="*/ 1105539 h 1500907"/>
                <a:gd name="connsiteX28" fmla="*/ 273764 w 1070314"/>
                <a:gd name="connsiteY28" fmla="*/ 1106549 h 1500907"/>
                <a:gd name="connsiteX29" fmla="*/ 273765 w 1070314"/>
                <a:gd name="connsiteY29" fmla="*/ 1106285 h 1500907"/>
                <a:gd name="connsiteX30" fmla="*/ 274217 w 1070314"/>
                <a:gd name="connsiteY30" fmla="*/ 1106019 h 1500907"/>
                <a:gd name="connsiteX31" fmla="*/ 274372 w 1070314"/>
                <a:gd name="connsiteY31" fmla="*/ 1057640 h 1500907"/>
                <a:gd name="connsiteX32" fmla="*/ 232332 w 1070314"/>
                <a:gd name="connsiteY32" fmla="*/ 1119577 h 1500907"/>
                <a:gd name="connsiteX33" fmla="*/ 16282 w 1070314"/>
                <a:gd name="connsiteY33" fmla="*/ 982866 h 1500907"/>
                <a:gd name="connsiteX34" fmla="*/ 47324 w 1070314"/>
                <a:gd name="connsiteY34" fmla="*/ 921964 h 1500907"/>
                <a:gd name="connsiteX35" fmla="*/ 81829 w 1070314"/>
                <a:gd name="connsiteY35" fmla="*/ 878505 h 1500907"/>
                <a:gd name="connsiteX36" fmla="*/ 240647 w 1070314"/>
                <a:gd name="connsiteY36" fmla="*/ 822209 h 1500907"/>
                <a:gd name="connsiteX37" fmla="*/ 275104 w 1070314"/>
                <a:gd name="connsiteY37" fmla="*/ 828345 h 1500907"/>
                <a:gd name="connsiteX38" fmla="*/ 275291 w 1070314"/>
                <a:gd name="connsiteY38" fmla="*/ 769963 h 1500907"/>
                <a:gd name="connsiteX39" fmla="*/ 275637 w 1070314"/>
                <a:gd name="connsiteY39" fmla="*/ 661417 h 1500907"/>
                <a:gd name="connsiteX40" fmla="*/ 275380 w 1070314"/>
                <a:gd name="connsiteY40" fmla="*/ 661796 h 1500907"/>
                <a:gd name="connsiteX41" fmla="*/ 232332 w 1070314"/>
                <a:gd name="connsiteY41" fmla="*/ 725219 h 1500907"/>
                <a:gd name="connsiteX42" fmla="*/ 16282 w 1070314"/>
                <a:gd name="connsiteY42" fmla="*/ 588508 h 1500907"/>
                <a:gd name="connsiteX43" fmla="*/ 47324 w 1070314"/>
                <a:gd name="connsiteY43" fmla="*/ 527606 h 1500907"/>
                <a:gd name="connsiteX44" fmla="*/ 81829 w 1070314"/>
                <a:gd name="connsiteY44" fmla="*/ 484147 h 1500907"/>
                <a:gd name="connsiteX45" fmla="*/ 275912 w 1070314"/>
                <a:gd name="connsiteY45" fmla="*/ 434131 h 1500907"/>
                <a:gd name="connsiteX46" fmla="*/ 275915 w 1070314"/>
                <a:gd name="connsiteY46" fmla="*/ 433154 h 1500907"/>
                <a:gd name="connsiteX47" fmla="*/ 275916 w 1070314"/>
                <a:gd name="connsiteY47" fmla="*/ 433054 h 1500907"/>
                <a:gd name="connsiteX48" fmla="*/ 276366 w 1070314"/>
                <a:gd name="connsiteY48" fmla="*/ 433148 h 1500907"/>
                <a:gd name="connsiteX0" fmla="*/ 276366 w 1070314"/>
                <a:gd name="connsiteY0" fmla="*/ 433148 h 1500907"/>
                <a:gd name="connsiteX1" fmla="*/ 278990 w 1070314"/>
                <a:gd name="connsiteY1" fmla="*/ 327563 h 1500907"/>
                <a:gd name="connsiteX2" fmla="*/ 283450 w 1070314"/>
                <a:gd name="connsiteY2" fmla="*/ 325745 h 1500907"/>
                <a:gd name="connsiteX3" fmla="*/ 657675 w 1070314"/>
                <a:gd name="connsiteY3" fmla="*/ 173310 h 1500907"/>
                <a:gd name="connsiteX4" fmla="*/ 651985 w 1070314"/>
                <a:gd name="connsiteY4" fmla="*/ 191063 h 1500907"/>
                <a:gd name="connsiteX5" fmla="*/ 642403 w 1070314"/>
                <a:gd name="connsiteY5" fmla="*/ 220982 h 1500907"/>
                <a:gd name="connsiteX6" fmla="*/ 628766 w 1070314"/>
                <a:gd name="connsiteY6" fmla="*/ 274032 h 1500907"/>
                <a:gd name="connsiteX7" fmla="*/ 732560 w 1070314"/>
                <a:gd name="connsiteY7" fmla="*/ 501714 h 1500907"/>
                <a:gd name="connsiteX8" fmla="*/ 825271 w 1070314"/>
                <a:gd name="connsiteY8" fmla="*/ 455482 h 1500907"/>
                <a:gd name="connsiteX9" fmla="*/ 843063 w 1070314"/>
                <a:gd name="connsiteY9" fmla="*/ 408934 h 1500907"/>
                <a:gd name="connsiteX10" fmla="*/ 846812 w 1070314"/>
                <a:gd name="connsiteY10" fmla="*/ 352713 h 1500907"/>
                <a:gd name="connsiteX11" fmla="*/ 793609 w 1070314"/>
                <a:gd name="connsiteY11" fmla="*/ 117949 h 1500907"/>
                <a:gd name="connsiteX12" fmla="*/ 793812 w 1070314"/>
                <a:gd name="connsiteY12" fmla="*/ 117863 h 1500907"/>
                <a:gd name="connsiteX13" fmla="*/ 793746 w 1070314"/>
                <a:gd name="connsiteY13" fmla="*/ 117657 h 1500907"/>
                <a:gd name="connsiteX14" fmla="*/ 981427 w 1070314"/>
                <a:gd name="connsiteY14" fmla="*/ 37834 h 1500907"/>
                <a:gd name="connsiteX15" fmla="*/ 1039759 w 1070314"/>
                <a:gd name="connsiteY15" fmla="*/ 13025 h 1500907"/>
                <a:gd name="connsiteX16" fmla="*/ 1058985 w 1070314"/>
                <a:gd name="connsiteY16" fmla="*/ 4829 h 1500907"/>
                <a:gd name="connsiteX17" fmla="*/ 1070314 w 1070314"/>
                <a:gd name="connsiteY17" fmla="*/ 0 h 1500907"/>
                <a:gd name="connsiteX18" fmla="*/ 1070314 w 1070314"/>
                <a:gd name="connsiteY18" fmla="*/ 29 h 1500907"/>
                <a:gd name="connsiteX19" fmla="*/ 1070314 w 1070314"/>
                <a:gd name="connsiteY19" fmla="*/ 636944 h 1500907"/>
                <a:gd name="connsiteX20" fmla="*/ 1070314 w 1070314"/>
                <a:gd name="connsiteY20" fmla="*/ 1031302 h 1500907"/>
                <a:gd name="connsiteX21" fmla="*/ 1069046 w 1070314"/>
                <a:gd name="connsiteY21" fmla="*/ 1032050 h 1500907"/>
                <a:gd name="connsiteX22" fmla="*/ 273764 w 1070314"/>
                <a:gd name="connsiteY22" fmla="*/ 1500907 h 1500907"/>
                <a:gd name="connsiteX23" fmla="*/ 273765 w 1070314"/>
                <a:gd name="connsiteY23" fmla="*/ 1500643 h 1500907"/>
                <a:gd name="connsiteX24" fmla="*/ 274217 w 1070314"/>
                <a:gd name="connsiteY24" fmla="*/ 1500377 h 1500907"/>
                <a:gd name="connsiteX25" fmla="*/ 275460 w 1070314"/>
                <a:gd name="connsiteY25" fmla="*/ 1111350 h 1500907"/>
                <a:gd name="connsiteX26" fmla="*/ 275478 w 1070314"/>
                <a:gd name="connsiteY26" fmla="*/ 1105539 h 1500907"/>
                <a:gd name="connsiteX27" fmla="*/ 273764 w 1070314"/>
                <a:gd name="connsiteY27" fmla="*/ 1106549 h 1500907"/>
                <a:gd name="connsiteX28" fmla="*/ 273765 w 1070314"/>
                <a:gd name="connsiteY28" fmla="*/ 1106285 h 1500907"/>
                <a:gd name="connsiteX29" fmla="*/ 274217 w 1070314"/>
                <a:gd name="connsiteY29" fmla="*/ 1106019 h 1500907"/>
                <a:gd name="connsiteX30" fmla="*/ 274372 w 1070314"/>
                <a:gd name="connsiteY30" fmla="*/ 1057640 h 1500907"/>
                <a:gd name="connsiteX31" fmla="*/ 232332 w 1070314"/>
                <a:gd name="connsiteY31" fmla="*/ 1119577 h 1500907"/>
                <a:gd name="connsiteX32" fmla="*/ 16282 w 1070314"/>
                <a:gd name="connsiteY32" fmla="*/ 982866 h 1500907"/>
                <a:gd name="connsiteX33" fmla="*/ 47324 w 1070314"/>
                <a:gd name="connsiteY33" fmla="*/ 921964 h 1500907"/>
                <a:gd name="connsiteX34" fmla="*/ 81829 w 1070314"/>
                <a:gd name="connsiteY34" fmla="*/ 878505 h 1500907"/>
                <a:gd name="connsiteX35" fmla="*/ 240647 w 1070314"/>
                <a:gd name="connsiteY35" fmla="*/ 822209 h 1500907"/>
                <a:gd name="connsiteX36" fmla="*/ 275104 w 1070314"/>
                <a:gd name="connsiteY36" fmla="*/ 828345 h 1500907"/>
                <a:gd name="connsiteX37" fmla="*/ 275291 w 1070314"/>
                <a:gd name="connsiteY37" fmla="*/ 769963 h 1500907"/>
                <a:gd name="connsiteX38" fmla="*/ 275637 w 1070314"/>
                <a:gd name="connsiteY38" fmla="*/ 661417 h 1500907"/>
                <a:gd name="connsiteX39" fmla="*/ 275380 w 1070314"/>
                <a:gd name="connsiteY39" fmla="*/ 661796 h 1500907"/>
                <a:gd name="connsiteX40" fmla="*/ 232332 w 1070314"/>
                <a:gd name="connsiteY40" fmla="*/ 725219 h 1500907"/>
                <a:gd name="connsiteX41" fmla="*/ 16282 w 1070314"/>
                <a:gd name="connsiteY41" fmla="*/ 588508 h 1500907"/>
                <a:gd name="connsiteX42" fmla="*/ 47324 w 1070314"/>
                <a:gd name="connsiteY42" fmla="*/ 527606 h 1500907"/>
                <a:gd name="connsiteX43" fmla="*/ 81829 w 1070314"/>
                <a:gd name="connsiteY43" fmla="*/ 484147 h 1500907"/>
                <a:gd name="connsiteX44" fmla="*/ 275912 w 1070314"/>
                <a:gd name="connsiteY44" fmla="*/ 434131 h 1500907"/>
                <a:gd name="connsiteX45" fmla="*/ 275915 w 1070314"/>
                <a:gd name="connsiteY45" fmla="*/ 433154 h 1500907"/>
                <a:gd name="connsiteX46" fmla="*/ 275916 w 1070314"/>
                <a:gd name="connsiteY46" fmla="*/ 433054 h 1500907"/>
                <a:gd name="connsiteX47" fmla="*/ 276366 w 1070314"/>
                <a:gd name="connsiteY47" fmla="*/ 433148 h 150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070314" h="1500907">
                  <a:moveTo>
                    <a:pt x="276366" y="433148"/>
                  </a:moveTo>
                  <a:cubicBezTo>
                    <a:pt x="276878" y="415566"/>
                    <a:pt x="277809" y="345464"/>
                    <a:pt x="278990" y="327563"/>
                  </a:cubicBezTo>
                  <a:lnTo>
                    <a:pt x="283450" y="325745"/>
                  </a:lnTo>
                  <a:lnTo>
                    <a:pt x="657675" y="173310"/>
                  </a:lnTo>
                  <a:lnTo>
                    <a:pt x="651985" y="191063"/>
                  </a:lnTo>
                  <a:lnTo>
                    <a:pt x="642403" y="220982"/>
                  </a:lnTo>
                  <a:lnTo>
                    <a:pt x="628766" y="274032"/>
                  </a:lnTo>
                  <a:cubicBezTo>
                    <a:pt x="604819" y="383522"/>
                    <a:pt x="606670" y="504343"/>
                    <a:pt x="732560" y="501714"/>
                  </a:cubicBezTo>
                  <a:cubicBezTo>
                    <a:pt x="778534" y="499858"/>
                    <a:pt x="807820" y="482442"/>
                    <a:pt x="825271" y="455482"/>
                  </a:cubicBezTo>
                  <a:lnTo>
                    <a:pt x="843063" y="408934"/>
                  </a:lnTo>
                  <a:lnTo>
                    <a:pt x="846812" y="352713"/>
                  </a:lnTo>
                  <a:cubicBezTo>
                    <a:pt x="844067" y="272503"/>
                    <a:pt x="813393" y="178169"/>
                    <a:pt x="793609" y="117949"/>
                  </a:cubicBezTo>
                  <a:lnTo>
                    <a:pt x="793812" y="117863"/>
                  </a:lnTo>
                  <a:cubicBezTo>
                    <a:pt x="793790" y="117794"/>
                    <a:pt x="793768" y="117726"/>
                    <a:pt x="793746" y="117657"/>
                  </a:cubicBezTo>
                  <a:lnTo>
                    <a:pt x="981427" y="37834"/>
                  </a:lnTo>
                  <a:lnTo>
                    <a:pt x="1039759" y="13025"/>
                  </a:lnTo>
                  <a:lnTo>
                    <a:pt x="1058985" y="4829"/>
                  </a:lnTo>
                  <a:lnTo>
                    <a:pt x="1070314" y="0"/>
                  </a:lnTo>
                  <a:lnTo>
                    <a:pt x="1070314" y="29"/>
                  </a:lnTo>
                  <a:lnTo>
                    <a:pt x="1070314" y="636944"/>
                  </a:lnTo>
                  <a:lnTo>
                    <a:pt x="1070314" y="1031302"/>
                  </a:lnTo>
                  <a:lnTo>
                    <a:pt x="1069046" y="1032050"/>
                  </a:lnTo>
                  <a:lnTo>
                    <a:pt x="273764" y="1500907"/>
                  </a:lnTo>
                  <a:cubicBezTo>
                    <a:pt x="273764" y="1500819"/>
                    <a:pt x="273765" y="1500731"/>
                    <a:pt x="273765" y="1500643"/>
                  </a:cubicBezTo>
                  <a:lnTo>
                    <a:pt x="274217" y="1500377"/>
                  </a:lnTo>
                  <a:cubicBezTo>
                    <a:pt x="274927" y="1278076"/>
                    <a:pt x="275282" y="1166926"/>
                    <a:pt x="275460" y="1111350"/>
                  </a:cubicBezTo>
                  <a:lnTo>
                    <a:pt x="275478" y="1105539"/>
                  </a:lnTo>
                  <a:lnTo>
                    <a:pt x="273764" y="1106549"/>
                  </a:lnTo>
                  <a:cubicBezTo>
                    <a:pt x="273764" y="1106461"/>
                    <a:pt x="273765" y="1106373"/>
                    <a:pt x="273765" y="1106285"/>
                  </a:cubicBezTo>
                  <a:lnTo>
                    <a:pt x="274217" y="1106019"/>
                  </a:lnTo>
                  <a:cubicBezTo>
                    <a:pt x="274269" y="1089893"/>
                    <a:pt x="274320" y="1073766"/>
                    <a:pt x="274372" y="1057640"/>
                  </a:cubicBezTo>
                  <a:lnTo>
                    <a:pt x="232332" y="1119577"/>
                  </a:lnTo>
                  <a:cubicBezTo>
                    <a:pt x="120276" y="1239499"/>
                    <a:pt x="-54212" y="1161409"/>
                    <a:pt x="16282" y="982866"/>
                  </a:cubicBezTo>
                  <a:lnTo>
                    <a:pt x="47324" y="921964"/>
                  </a:lnTo>
                  <a:lnTo>
                    <a:pt x="81829" y="878505"/>
                  </a:lnTo>
                  <a:cubicBezTo>
                    <a:pt x="136382" y="823811"/>
                    <a:pt x="198053" y="817903"/>
                    <a:pt x="240647" y="822209"/>
                  </a:cubicBezTo>
                  <a:lnTo>
                    <a:pt x="275104" y="828345"/>
                  </a:lnTo>
                  <a:cubicBezTo>
                    <a:pt x="275166" y="808884"/>
                    <a:pt x="275229" y="789424"/>
                    <a:pt x="275291" y="769963"/>
                  </a:cubicBezTo>
                  <a:cubicBezTo>
                    <a:pt x="275406" y="733781"/>
                    <a:pt x="275522" y="697599"/>
                    <a:pt x="275637" y="661417"/>
                  </a:cubicBezTo>
                  <a:lnTo>
                    <a:pt x="275380" y="661796"/>
                  </a:lnTo>
                  <a:lnTo>
                    <a:pt x="232332" y="725219"/>
                  </a:lnTo>
                  <a:cubicBezTo>
                    <a:pt x="120276" y="845141"/>
                    <a:pt x="-54212" y="767051"/>
                    <a:pt x="16282" y="588508"/>
                  </a:cubicBezTo>
                  <a:lnTo>
                    <a:pt x="47324" y="527606"/>
                  </a:lnTo>
                  <a:lnTo>
                    <a:pt x="81829" y="484147"/>
                  </a:lnTo>
                  <a:cubicBezTo>
                    <a:pt x="154566" y="411221"/>
                    <a:pt x="239958" y="425028"/>
                    <a:pt x="275912" y="434131"/>
                  </a:cubicBezTo>
                  <a:cubicBezTo>
                    <a:pt x="275913" y="433805"/>
                    <a:pt x="275914" y="433480"/>
                    <a:pt x="275915" y="433154"/>
                  </a:cubicBezTo>
                  <a:cubicBezTo>
                    <a:pt x="275915" y="433121"/>
                    <a:pt x="275916" y="433087"/>
                    <a:pt x="275916" y="433054"/>
                  </a:cubicBezTo>
                  <a:lnTo>
                    <a:pt x="276366" y="433148"/>
                  </a:lnTo>
                  <a:close/>
                </a:path>
              </a:pathLst>
            </a:custGeom>
            <a:solidFill>
              <a:srgbClr val="063951"/>
            </a:solidFill>
            <a:ln w="9525" cap="flat" cmpd="sng" algn="ctr">
              <a:noFill/>
              <a:prstDash val="solid"/>
              <a:miter lim="800000"/>
            </a:ln>
            <a:effectLst/>
          </p:spPr>
          <p:txBody>
            <a:bodyPr rot="0" spcFirstLastPara="0" vert="horz" wrap="square" lIns="68580" tIns="34290" rIns="68580" bIns="3429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ysClr val="window" lastClr="FFFFFF"/>
                </a:solidFill>
                <a:effectLst/>
                <a:uLnTx/>
                <a:uFillTx/>
                <a:latin typeface="Calibri" panose="020F0502020204030204"/>
                <a:ea typeface="+mn-ea"/>
                <a:cs typeface="+mn-cs"/>
              </a:endParaRPr>
            </a:p>
          </p:txBody>
        </p:sp>
        <p:sp>
          <p:nvSpPr>
            <p:cNvPr id="28" name="Freeform: Shape 189">
              <a:extLst>
                <a:ext uri="{FF2B5EF4-FFF2-40B4-BE49-F238E27FC236}">
                  <a16:creationId xmlns:a16="http://schemas.microsoft.com/office/drawing/2014/main" id="{5EE9E23E-5846-40A1-B9BE-8AB86EAFEF4E}"/>
                </a:ext>
              </a:extLst>
            </p:cNvPr>
            <p:cNvSpPr/>
            <p:nvPr/>
          </p:nvSpPr>
          <p:spPr>
            <a:xfrm>
              <a:off x="6019651" y="3221043"/>
              <a:ext cx="1011670" cy="1988247"/>
            </a:xfrm>
            <a:custGeom>
              <a:avLst/>
              <a:gdLst>
                <a:gd name="connsiteX0" fmla="*/ 586168 w 1011670"/>
                <a:gd name="connsiteY0" fmla="*/ 437 h 1988247"/>
                <a:gd name="connsiteX1" fmla="*/ 664707 w 1011670"/>
                <a:gd name="connsiteY1" fmla="*/ 11643 h 1988247"/>
                <a:gd name="connsiteX2" fmla="*/ 688671 w 1011670"/>
                <a:gd name="connsiteY2" fmla="*/ 27772 h 1988247"/>
                <a:gd name="connsiteX3" fmla="*/ 704153 w 1011670"/>
                <a:gd name="connsiteY3" fmla="*/ 48443 h 1988247"/>
                <a:gd name="connsiteX4" fmla="*/ 720769 w 1011670"/>
                <a:gd name="connsiteY4" fmla="*/ 160122 h 1988247"/>
                <a:gd name="connsiteX5" fmla="*/ 684170 w 1011670"/>
                <a:gd name="connsiteY5" fmla="*/ 356261 h 1988247"/>
                <a:gd name="connsiteX6" fmla="*/ 684811 w 1011670"/>
                <a:gd name="connsiteY6" fmla="*/ 355997 h 1988247"/>
                <a:gd name="connsiteX7" fmla="*/ 685331 w 1011670"/>
                <a:gd name="connsiteY7" fmla="*/ 355783 h 1988247"/>
                <a:gd name="connsiteX8" fmla="*/ 684978 w 1011670"/>
                <a:gd name="connsiteY8" fmla="*/ 357012 h 1988247"/>
                <a:gd name="connsiteX9" fmla="*/ 1008023 w 1011670"/>
                <a:gd name="connsiteY9" fmla="*/ 224045 h 1988247"/>
                <a:gd name="connsiteX10" fmla="*/ 1011527 w 1011670"/>
                <a:gd name="connsiteY10" fmla="*/ 222603 h 1988247"/>
                <a:gd name="connsiteX11" fmla="*/ 1011525 w 1011670"/>
                <a:gd name="connsiteY11" fmla="*/ 223130 h 1988247"/>
                <a:gd name="connsiteX12" fmla="*/ 1011670 w 1011670"/>
                <a:gd name="connsiteY12" fmla="*/ 223071 h 1988247"/>
                <a:gd name="connsiteX13" fmla="*/ 1011391 w 1011670"/>
                <a:gd name="connsiteY13" fmla="*/ 310508 h 1988247"/>
                <a:gd name="connsiteX14" fmla="*/ 1010099 w 1011670"/>
                <a:gd name="connsiteY14" fmla="*/ 714944 h 1988247"/>
                <a:gd name="connsiteX15" fmla="*/ 1010078 w 1011670"/>
                <a:gd name="connsiteY15" fmla="*/ 721685 h 1988247"/>
                <a:gd name="connsiteX16" fmla="*/ 988734 w 1011670"/>
                <a:gd name="connsiteY16" fmla="*/ 717248 h 1988247"/>
                <a:gd name="connsiteX17" fmla="*/ 781607 w 1011670"/>
                <a:gd name="connsiteY17" fmla="*/ 815998 h 1988247"/>
                <a:gd name="connsiteX18" fmla="*/ 781486 w 1011670"/>
                <a:gd name="connsiteY18" fmla="*/ 816237 h 1988247"/>
                <a:gd name="connsiteX19" fmla="*/ 780965 w 1011670"/>
                <a:gd name="connsiteY19" fmla="*/ 816892 h 1988247"/>
                <a:gd name="connsiteX20" fmla="*/ 749773 w 1011670"/>
                <a:gd name="connsiteY20" fmla="*/ 878001 h 1988247"/>
                <a:gd name="connsiteX21" fmla="*/ 1009345 w 1011670"/>
                <a:gd name="connsiteY21" fmla="*/ 950873 h 1988247"/>
                <a:gd name="connsiteX22" fmla="*/ 1007929 w 1011670"/>
                <a:gd name="connsiteY22" fmla="*/ 1394312 h 1988247"/>
                <a:gd name="connsiteX23" fmla="*/ 1007927 w 1011670"/>
                <a:gd name="connsiteY23" fmla="*/ 1394916 h 1988247"/>
                <a:gd name="connsiteX24" fmla="*/ 1006410 w 1011670"/>
                <a:gd name="connsiteY24" fmla="*/ 1395809 h 1988247"/>
                <a:gd name="connsiteX25" fmla="*/ 0 w 1011670"/>
                <a:gd name="connsiteY25" fmla="*/ 1988247 h 1988247"/>
                <a:gd name="connsiteX26" fmla="*/ 4312 w 1011670"/>
                <a:gd name="connsiteY26" fmla="*/ 638434 h 1988247"/>
                <a:gd name="connsiteX27" fmla="*/ 4578 w 1011670"/>
                <a:gd name="connsiteY27" fmla="*/ 638324 h 1988247"/>
                <a:gd name="connsiteX28" fmla="*/ 4576 w 1011670"/>
                <a:gd name="connsiteY28" fmla="*/ 638964 h 1988247"/>
                <a:gd name="connsiteX29" fmla="*/ 520891 w 1011670"/>
                <a:gd name="connsiteY29" fmla="*/ 424513 h 1988247"/>
                <a:gd name="connsiteX30" fmla="*/ 441623 w 1011670"/>
                <a:gd name="connsiteY30" fmla="*/ 216150 h 1988247"/>
                <a:gd name="connsiteX31" fmla="*/ 586168 w 1011670"/>
                <a:gd name="connsiteY31" fmla="*/ 437 h 1988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11670" h="1988247">
                  <a:moveTo>
                    <a:pt x="586168" y="437"/>
                  </a:moveTo>
                  <a:cubicBezTo>
                    <a:pt x="620152" y="-1452"/>
                    <a:pt x="645622" y="2886"/>
                    <a:pt x="664707" y="11643"/>
                  </a:cubicBezTo>
                  <a:lnTo>
                    <a:pt x="688671" y="27772"/>
                  </a:lnTo>
                  <a:lnTo>
                    <a:pt x="704153" y="48443"/>
                  </a:lnTo>
                  <a:cubicBezTo>
                    <a:pt x="721025" y="80038"/>
                    <a:pt x="720891" y="122093"/>
                    <a:pt x="720769" y="160122"/>
                  </a:cubicBezTo>
                  <a:cubicBezTo>
                    <a:pt x="724597" y="216208"/>
                    <a:pt x="696320" y="316235"/>
                    <a:pt x="684170" y="356261"/>
                  </a:cubicBezTo>
                  <a:cubicBezTo>
                    <a:pt x="684170" y="356261"/>
                    <a:pt x="684170" y="356261"/>
                    <a:pt x="684811" y="355997"/>
                  </a:cubicBezTo>
                  <a:lnTo>
                    <a:pt x="685331" y="355783"/>
                  </a:lnTo>
                  <a:lnTo>
                    <a:pt x="684978" y="357012"/>
                  </a:lnTo>
                  <a:cubicBezTo>
                    <a:pt x="931108" y="255704"/>
                    <a:pt x="992640" y="230377"/>
                    <a:pt x="1008023" y="224045"/>
                  </a:cubicBezTo>
                  <a:lnTo>
                    <a:pt x="1011527" y="222603"/>
                  </a:lnTo>
                  <a:lnTo>
                    <a:pt x="1011525" y="223130"/>
                  </a:lnTo>
                  <a:lnTo>
                    <a:pt x="1011670" y="223071"/>
                  </a:lnTo>
                  <a:lnTo>
                    <a:pt x="1011391" y="310508"/>
                  </a:lnTo>
                  <a:cubicBezTo>
                    <a:pt x="1010425" y="612828"/>
                    <a:pt x="1010168" y="693446"/>
                    <a:pt x="1010099" y="714944"/>
                  </a:cubicBezTo>
                  <a:lnTo>
                    <a:pt x="1010078" y="721685"/>
                  </a:lnTo>
                  <a:lnTo>
                    <a:pt x="988734" y="717248"/>
                  </a:lnTo>
                  <a:cubicBezTo>
                    <a:pt x="938062" y="709105"/>
                    <a:pt x="848339" y="711560"/>
                    <a:pt x="781607" y="815998"/>
                  </a:cubicBezTo>
                  <a:lnTo>
                    <a:pt x="781486" y="816237"/>
                  </a:lnTo>
                  <a:lnTo>
                    <a:pt x="780965" y="816892"/>
                  </a:lnTo>
                  <a:cubicBezTo>
                    <a:pt x="769833" y="834288"/>
                    <a:pt x="759340" y="854517"/>
                    <a:pt x="749773" y="878001"/>
                  </a:cubicBezTo>
                  <a:cubicBezTo>
                    <a:pt x="669194" y="1081888"/>
                    <a:pt x="908745" y="1154696"/>
                    <a:pt x="1009345" y="950873"/>
                  </a:cubicBezTo>
                  <a:cubicBezTo>
                    <a:pt x="1008104" y="1339642"/>
                    <a:pt x="1007948" y="1388238"/>
                    <a:pt x="1007929" y="1394312"/>
                  </a:cubicBezTo>
                  <a:lnTo>
                    <a:pt x="1007927" y="1394916"/>
                  </a:lnTo>
                  <a:lnTo>
                    <a:pt x="1006410" y="1395809"/>
                  </a:lnTo>
                  <a:cubicBezTo>
                    <a:pt x="992623" y="1403925"/>
                    <a:pt x="882332" y="1468850"/>
                    <a:pt x="0" y="1988247"/>
                  </a:cubicBezTo>
                  <a:cubicBezTo>
                    <a:pt x="0" y="1988247"/>
                    <a:pt x="0" y="1988247"/>
                    <a:pt x="4312" y="638434"/>
                  </a:cubicBezTo>
                  <a:lnTo>
                    <a:pt x="4578" y="638324"/>
                  </a:lnTo>
                  <a:lnTo>
                    <a:pt x="4576" y="638964"/>
                  </a:lnTo>
                  <a:cubicBezTo>
                    <a:pt x="520891" y="424513"/>
                    <a:pt x="520891" y="424513"/>
                    <a:pt x="520891" y="424513"/>
                  </a:cubicBezTo>
                  <a:cubicBezTo>
                    <a:pt x="497002" y="384413"/>
                    <a:pt x="445396" y="288146"/>
                    <a:pt x="441623" y="216150"/>
                  </a:cubicBezTo>
                  <a:cubicBezTo>
                    <a:pt x="437825" y="152070"/>
                    <a:pt x="462240" y="8106"/>
                    <a:pt x="586168" y="437"/>
                  </a:cubicBezTo>
                  <a:close/>
                </a:path>
              </a:pathLst>
            </a:custGeom>
            <a:solidFill>
              <a:schemeClr val="tx2">
                <a:lumMod val="85000"/>
              </a:schemeClr>
            </a:solidFill>
            <a:ln w="9525" cap="flat" cmpd="sng" algn="ctr">
              <a:noFill/>
              <a:prstDash val="solid"/>
              <a:miter lim="800000"/>
            </a:ln>
            <a:effectLst/>
          </p:spPr>
          <p:txBody>
            <a:bodyPr rot="0" spcFirstLastPara="0" vert="horz" wrap="square" lIns="68580" tIns="34290" rIns="68580" bIns="3429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ysClr val="window" lastClr="FFFFFF"/>
                </a:solidFill>
                <a:effectLst/>
                <a:uLnTx/>
                <a:uFillTx/>
                <a:latin typeface="Calibri" panose="020F0502020204030204"/>
                <a:ea typeface="+mn-ea"/>
                <a:cs typeface="+mn-cs"/>
              </a:endParaRPr>
            </a:p>
          </p:txBody>
        </p:sp>
        <p:sp>
          <p:nvSpPr>
            <p:cNvPr id="29" name="Freeform: Shape 190">
              <a:extLst>
                <a:ext uri="{FF2B5EF4-FFF2-40B4-BE49-F238E27FC236}">
                  <a16:creationId xmlns:a16="http://schemas.microsoft.com/office/drawing/2014/main" id="{9739C750-8BD5-4A3E-93F4-87640CCE638F}"/>
                </a:ext>
              </a:extLst>
            </p:cNvPr>
            <p:cNvSpPr/>
            <p:nvPr/>
          </p:nvSpPr>
          <p:spPr>
            <a:xfrm>
              <a:off x="4796249" y="3434436"/>
              <a:ext cx="1227255" cy="1775206"/>
            </a:xfrm>
            <a:custGeom>
              <a:avLst/>
              <a:gdLst>
                <a:gd name="connsiteX0" fmla="*/ 289070 w 1227255"/>
                <a:gd name="connsiteY0" fmla="*/ 0 h 1775206"/>
                <a:gd name="connsiteX1" fmla="*/ 357062 w 1227255"/>
                <a:gd name="connsiteY1" fmla="*/ 30815 h 1775206"/>
                <a:gd name="connsiteX2" fmla="*/ 678774 w 1227255"/>
                <a:gd name="connsiteY2" fmla="*/ 176621 h 1775206"/>
                <a:gd name="connsiteX3" fmla="*/ 679159 w 1227255"/>
                <a:gd name="connsiteY3" fmla="*/ 176795 h 1775206"/>
                <a:gd name="connsiteX4" fmla="*/ 661869 w 1227255"/>
                <a:gd name="connsiteY4" fmla="*/ 220542 h 1775206"/>
                <a:gd name="connsiteX5" fmla="*/ 629258 w 1227255"/>
                <a:gd name="connsiteY5" fmla="*/ 339459 h 1775206"/>
                <a:gd name="connsiteX6" fmla="*/ 629200 w 1227255"/>
                <a:gd name="connsiteY6" fmla="*/ 340034 h 1775206"/>
                <a:gd name="connsiteX7" fmla="*/ 628881 w 1227255"/>
                <a:gd name="connsiteY7" fmla="*/ 341422 h 1775206"/>
                <a:gd name="connsiteX8" fmla="*/ 754123 w 1227255"/>
                <a:gd name="connsiteY8" fmla="*/ 609595 h 1775206"/>
                <a:gd name="connsiteX9" fmla="*/ 872280 w 1227255"/>
                <a:gd name="connsiteY9" fmla="*/ 567939 h 1775206"/>
                <a:gd name="connsiteX10" fmla="*/ 872576 w 1227255"/>
                <a:gd name="connsiteY10" fmla="*/ 566532 h 1775206"/>
                <a:gd name="connsiteX11" fmla="*/ 872797 w 1227255"/>
                <a:gd name="connsiteY11" fmla="*/ 566197 h 1775206"/>
                <a:gd name="connsiteX12" fmla="*/ 863403 w 1227255"/>
                <a:gd name="connsiteY12" fmla="*/ 317745 h 1775206"/>
                <a:gd name="connsiteX13" fmla="*/ 848292 w 1227255"/>
                <a:gd name="connsiteY13" fmla="*/ 254100 h 1775206"/>
                <a:gd name="connsiteX14" fmla="*/ 914019 w 1227255"/>
                <a:gd name="connsiteY14" fmla="*/ 284127 h 1775206"/>
                <a:gd name="connsiteX15" fmla="*/ 1226611 w 1227255"/>
                <a:gd name="connsiteY15" fmla="*/ 426932 h 1775206"/>
                <a:gd name="connsiteX16" fmla="*/ 1226618 w 1227255"/>
                <a:gd name="connsiteY16" fmla="*/ 424739 h 1775206"/>
                <a:gd name="connsiteX17" fmla="*/ 1227255 w 1227255"/>
                <a:gd name="connsiteY17" fmla="*/ 425030 h 1775206"/>
                <a:gd name="connsiteX18" fmla="*/ 1222942 w 1227255"/>
                <a:gd name="connsiteY18" fmla="*/ 1775206 h 1775206"/>
                <a:gd name="connsiteX19" fmla="*/ 449773 w 1227255"/>
                <a:gd name="connsiteY19" fmla="*/ 1294065 h 1775206"/>
                <a:gd name="connsiteX20" fmla="*/ 285263 w 1227255"/>
                <a:gd name="connsiteY20" fmla="*/ 1191691 h 1775206"/>
                <a:gd name="connsiteX21" fmla="*/ 285547 w 1227255"/>
                <a:gd name="connsiteY21" fmla="*/ 1102882 h 1775206"/>
                <a:gd name="connsiteX22" fmla="*/ 286874 w 1227255"/>
                <a:gd name="connsiteY22" fmla="*/ 687147 h 1775206"/>
                <a:gd name="connsiteX23" fmla="*/ 286212 w 1227255"/>
                <a:gd name="connsiteY23" fmla="*/ 687202 h 1775206"/>
                <a:gd name="connsiteX24" fmla="*/ 286214 w 1227255"/>
                <a:gd name="connsiteY24" fmla="*/ 686442 h 1775206"/>
                <a:gd name="connsiteX25" fmla="*/ 138800 w 1227255"/>
                <a:gd name="connsiteY25" fmla="*/ 665305 h 1775206"/>
                <a:gd name="connsiteX26" fmla="*/ 86904 w 1227255"/>
                <a:gd name="connsiteY26" fmla="*/ 637822 h 1775206"/>
                <a:gd name="connsiteX27" fmla="*/ 43409 w 1227255"/>
                <a:gd name="connsiteY27" fmla="*/ 601173 h 1775206"/>
                <a:gd name="connsiteX28" fmla="*/ 11836 w 1227255"/>
                <a:gd name="connsiteY28" fmla="*/ 433950 h 1775206"/>
                <a:gd name="connsiteX29" fmla="*/ 188233 w 1227255"/>
                <a:gd name="connsiteY29" fmla="*/ 394937 h 1775206"/>
                <a:gd name="connsiteX30" fmla="*/ 225910 w 1227255"/>
                <a:gd name="connsiteY30" fmla="*/ 427158 h 1775206"/>
                <a:gd name="connsiteX31" fmla="*/ 251509 w 1227255"/>
                <a:gd name="connsiteY31" fmla="*/ 453556 h 1775206"/>
                <a:gd name="connsiteX32" fmla="*/ 259197 w 1227255"/>
                <a:gd name="connsiteY32" fmla="*/ 461493 h 1775206"/>
                <a:gd name="connsiteX33" fmla="*/ 286828 w 1227255"/>
                <a:gd name="connsiteY33" fmla="*/ 494170 h 1775206"/>
                <a:gd name="connsiteX34" fmla="*/ 286828 w 1227255"/>
                <a:gd name="connsiteY34" fmla="*/ 494118 h 1775206"/>
                <a:gd name="connsiteX35" fmla="*/ 287488 w 1227255"/>
                <a:gd name="connsiteY35" fmla="*/ 494899 h 1775206"/>
                <a:gd name="connsiteX36" fmla="*/ 289050 w 1227255"/>
                <a:gd name="connsiteY36" fmla="*/ 6058 h 1775206"/>
                <a:gd name="connsiteX37" fmla="*/ 289070 w 1227255"/>
                <a:gd name="connsiteY37" fmla="*/ 0 h 17752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227255" h="1775206">
                  <a:moveTo>
                    <a:pt x="289070" y="0"/>
                  </a:moveTo>
                  <a:lnTo>
                    <a:pt x="357062" y="30815"/>
                  </a:lnTo>
                  <a:cubicBezTo>
                    <a:pt x="636541" y="157480"/>
                    <a:pt x="673805" y="174369"/>
                    <a:pt x="678774" y="176621"/>
                  </a:cubicBezTo>
                  <a:lnTo>
                    <a:pt x="679159" y="176795"/>
                  </a:lnTo>
                  <a:lnTo>
                    <a:pt x="661869" y="220542"/>
                  </a:lnTo>
                  <a:cubicBezTo>
                    <a:pt x="649338" y="254951"/>
                    <a:pt x="636691" y="296399"/>
                    <a:pt x="629258" y="339459"/>
                  </a:cubicBezTo>
                  <a:lnTo>
                    <a:pt x="629200" y="340034"/>
                  </a:lnTo>
                  <a:lnTo>
                    <a:pt x="628881" y="341422"/>
                  </a:lnTo>
                  <a:cubicBezTo>
                    <a:pt x="610291" y="448996"/>
                    <a:pt x="624276" y="566637"/>
                    <a:pt x="754123" y="609595"/>
                  </a:cubicBezTo>
                  <a:cubicBezTo>
                    <a:pt x="820033" y="632313"/>
                    <a:pt x="855715" y="611589"/>
                    <a:pt x="872280" y="567939"/>
                  </a:cubicBezTo>
                  <a:lnTo>
                    <a:pt x="872576" y="566532"/>
                  </a:lnTo>
                  <a:lnTo>
                    <a:pt x="872797" y="566197"/>
                  </a:lnTo>
                  <a:cubicBezTo>
                    <a:pt x="894893" y="507965"/>
                    <a:pt x="882979" y="408926"/>
                    <a:pt x="863403" y="317745"/>
                  </a:cubicBezTo>
                  <a:lnTo>
                    <a:pt x="848292" y="254100"/>
                  </a:lnTo>
                  <a:lnTo>
                    <a:pt x="914019" y="284127"/>
                  </a:lnTo>
                  <a:cubicBezTo>
                    <a:pt x="1226611" y="426932"/>
                    <a:pt x="1226611" y="426932"/>
                    <a:pt x="1226611" y="426932"/>
                  </a:cubicBezTo>
                  <a:lnTo>
                    <a:pt x="1226618" y="424739"/>
                  </a:lnTo>
                  <a:lnTo>
                    <a:pt x="1227255" y="425030"/>
                  </a:lnTo>
                  <a:cubicBezTo>
                    <a:pt x="1227255" y="425030"/>
                    <a:pt x="1227255" y="425030"/>
                    <a:pt x="1222942" y="1775206"/>
                  </a:cubicBezTo>
                  <a:cubicBezTo>
                    <a:pt x="1222942" y="1775206"/>
                    <a:pt x="1222942" y="1775206"/>
                    <a:pt x="449773" y="1294065"/>
                  </a:cubicBezTo>
                  <a:lnTo>
                    <a:pt x="285263" y="1191691"/>
                  </a:lnTo>
                  <a:lnTo>
                    <a:pt x="285547" y="1102882"/>
                  </a:lnTo>
                  <a:cubicBezTo>
                    <a:pt x="286874" y="687147"/>
                    <a:pt x="286874" y="687147"/>
                    <a:pt x="286874" y="687147"/>
                  </a:cubicBezTo>
                  <a:lnTo>
                    <a:pt x="286212" y="687202"/>
                  </a:lnTo>
                  <a:lnTo>
                    <a:pt x="286214" y="686442"/>
                  </a:lnTo>
                  <a:cubicBezTo>
                    <a:pt x="250176" y="695355"/>
                    <a:pt x="192811" y="687861"/>
                    <a:pt x="138800" y="665305"/>
                  </a:cubicBezTo>
                  <a:lnTo>
                    <a:pt x="86904" y="637822"/>
                  </a:lnTo>
                  <a:lnTo>
                    <a:pt x="43409" y="601173"/>
                  </a:lnTo>
                  <a:cubicBezTo>
                    <a:pt x="4869" y="559139"/>
                    <a:pt x="-13877" y="502950"/>
                    <a:pt x="11836" y="433950"/>
                  </a:cubicBezTo>
                  <a:cubicBezTo>
                    <a:pt x="49652" y="326412"/>
                    <a:pt x="122995" y="345718"/>
                    <a:pt x="188233" y="394937"/>
                  </a:cubicBezTo>
                  <a:lnTo>
                    <a:pt x="225910" y="427158"/>
                  </a:lnTo>
                  <a:lnTo>
                    <a:pt x="251509" y="453556"/>
                  </a:lnTo>
                  <a:lnTo>
                    <a:pt x="259197" y="461493"/>
                  </a:lnTo>
                  <a:lnTo>
                    <a:pt x="286828" y="494170"/>
                  </a:lnTo>
                  <a:lnTo>
                    <a:pt x="286828" y="494118"/>
                  </a:lnTo>
                  <a:lnTo>
                    <a:pt x="287488" y="494899"/>
                  </a:lnTo>
                  <a:cubicBezTo>
                    <a:pt x="288678" y="122449"/>
                    <a:pt x="288976" y="29337"/>
                    <a:pt x="289050" y="6058"/>
                  </a:cubicBezTo>
                  <a:lnTo>
                    <a:pt x="289070" y="0"/>
                  </a:lnTo>
                  <a:close/>
                </a:path>
              </a:pathLst>
            </a:custGeom>
            <a:solidFill>
              <a:schemeClr val="tx2">
                <a:lumMod val="85000"/>
              </a:schemeClr>
            </a:solidFill>
            <a:ln w="9525" cap="flat" cmpd="sng" algn="ctr">
              <a:noFill/>
              <a:prstDash val="solid"/>
              <a:miter lim="800000"/>
            </a:ln>
            <a:effectLst/>
          </p:spPr>
          <p:txBody>
            <a:bodyPr rot="0" spcFirstLastPara="0" vert="horz" wrap="square" lIns="68580" tIns="34290" rIns="68580" bIns="3429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ysClr val="window" lastClr="FFFFFF"/>
                </a:solidFill>
                <a:effectLst/>
                <a:uLnTx/>
                <a:uFillTx/>
                <a:latin typeface="Calibri" panose="020F0502020204030204"/>
                <a:ea typeface="+mn-ea"/>
                <a:cs typeface="+mn-cs"/>
              </a:endParaRPr>
            </a:p>
          </p:txBody>
        </p:sp>
        <p:sp>
          <p:nvSpPr>
            <p:cNvPr id="30" name="Freeform: Shape 32">
              <a:extLst>
                <a:ext uri="{FF2B5EF4-FFF2-40B4-BE49-F238E27FC236}">
                  <a16:creationId xmlns:a16="http://schemas.microsoft.com/office/drawing/2014/main" id="{527D3DC5-0BBA-4383-A96D-F8D48130680E}"/>
                </a:ext>
              </a:extLst>
            </p:cNvPr>
            <p:cNvSpPr/>
            <p:nvPr/>
          </p:nvSpPr>
          <p:spPr>
            <a:xfrm>
              <a:off x="7032803" y="2017087"/>
              <a:ext cx="791324" cy="1599985"/>
            </a:xfrm>
            <a:custGeom>
              <a:avLst/>
              <a:gdLst>
                <a:gd name="connsiteX0" fmla="*/ 791324 w 791324"/>
                <a:gd name="connsiteY0" fmla="*/ 1576 h 1599985"/>
                <a:gd name="connsiteX1" fmla="*/ 791324 w 791324"/>
                <a:gd name="connsiteY1" fmla="*/ 1098229 h 1599985"/>
                <a:gd name="connsiteX2" fmla="*/ 779995 w 791324"/>
                <a:gd name="connsiteY2" fmla="*/ 1103058 h 1599985"/>
                <a:gd name="connsiteX3" fmla="*/ 760769 w 791324"/>
                <a:gd name="connsiteY3" fmla="*/ 1111254 h 1599985"/>
                <a:gd name="connsiteX4" fmla="*/ 702437 w 791324"/>
                <a:gd name="connsiteY4" fmla="*/ 1136063 h 1599985"/>
                <a:gd name="connsiteX5" fmla="*/ 514756 w 791324"/>
                <a:gd name="connsiteY5" fmla="*/ 1215886 h 1599985"/>
                <a:gd name="connsiteX6" fmla="*/ 514822 w 791324"/>
                <a:gd name="connsiteY6" fmla="*/ 1216092 h 1599985"/>
                <a:gd name="connsiteX7" fmla="*/ 514619 w 791324"/>
                <a:gd name="connsiteY7" fmla="*/ 1216178 h 1599985"/>
                <a:gd name="connsiteX8" fmla="*/ 567822 w 791324"/>
                <a:gd name="connsiteY8" fmla="*/ 1450942 h 1599985"/>
                <a:gd name="connsiteX9" fmla="*/ 564073 w 791324"/>
                <a:gd name="connsiteY9" fmla="*/ 1507163 h 1599985"/>
                <a:gd name="connsiteX10" fmla="*/ 546281 w 791324"/>
                <a:gd name="connsiteY10" fmla="*/ 1553711 h 1599985"/>
                <a:gd name="connsiteX11" fmla="*/ 453570 w 791324"/>
                <a:gd name="connsiteY11" fmla="*/ 1599943 h 1599985"/>
                <a:gd name="connsiteX12" fmla="*/ 349776 w 791324"/>
                <a:gd name="connsiteY12" fmla="*/ 1372261 h 1599985"/>
                <a:gd name="connsiteX13" fmla="*/ 363413 w 791324"/>
                <a:gd name="connsiteY13" fmla="*/ 1319211 h 1599985"/>
                <a:gd name="connsiteX14" fmla="*/ 372995 w 791324"/>
                <a:gd name="connsiteY14" fmla="*/ 1289292 h 1599985"/>
                <a:gd name="connsiteX15" fmla="*/ 378685 w 791324"/>
                <a:gd name="connsiteY15" fmla="*/ 1271539 h 1599985"/>
                <a:gd name="connsiteX16" fmla="*/ 4460 w 791324"/>
                <a:gd name="connsiteY16" fmla="*/ 1423974 h 1599985"/>
                <a:gd name="connsiteX17" fmla="*/ 0 w 791324"/>
                <a:gd name="connsiteY17" fmla="*/ 1425792 h 1599985"/>
                <a:gd name="connsiteX18" fmla="*/ 287 w 791324"/>
                <a:gd name="connsiteY18" fmla="*/ 1335722 h 1599985"/>
                <a:gd name="connsiteX19" fmla="*/ 1632 w 791324"/>
                <a:gd name="connsiteY19" fmla="*/ 914647 h 1599985"/>
                <a:gd name="connsiteX20" fmla="*/ 1635 w 791324"/>
                <a:gd name="connsiteY20" fmla="*/ 913890 h 1599985"/>
                <a:gd name="connsiteX21" fmla="*/ 47995 w 791324"/>
                <a:gd name="connsiteY21" fmla="*/ 917807 h 1599985"/>
                <a:gd name="connsiteX22" fmla="*/ 158231 w 791324"/>
                <a:gd name="connsiteY22" fmla="*/ 914479 h 1599985"/>
                <a:gd name="connsiteX23" fmla="*/ 158332 w 791324"/>
                <a:gd name="connsiteY23" fmla="*/ 914455 h 1599985"/>
                <a:gd name="connsiteX24" fmla="*/ 159856 w 791324"/>
                <a:gd name="connsiteY24" fmla="*/ 914335 h 1599985"/>
                <a:gd name="connsiteX25" fmla="*/ 318054 w 791324"/>
                <a:gd name="connsiteY25" fmla="*/ 718495 h 1599985"/>
                <a:gd name="connsiteX26" fmla="*/ 271782 w 791324"/>
                <a:gd name="connsiteY26" fmla="*/ 632617 h 1599985"/>
                <a:gd name="connsiteX27" fmla="*/ 270195 w 791324"/>
                <a:gd name="connsiteY27" fmla="*/ 632279 h 1599985"/>
                <a:gd name="connsiteX28" fmla="*/ 270132 w 791324"/>
                <a:gd name="connsiteY28" fmla="*/ 632216 h 1599985"/>
                <a:gd name="connsiteX29" fmla="*/ 39629 w 791324"/>
                <a:gd name="connsiteY29" fmla="*/ 711952 h 1599985"/>
                <a:gd name="connsiteX30" fmla="*/ 2190 w 791324"/>
                <a:gd name="connsiteY30" fmla="*/ 740105 h 1599985"/>
                <a:gd name="connsiteX31" fmla="*/ 2471 w 791324"/>
                <a:gd name="connsiteY31" fmla="*/ 652059 h 1599985"/>
                <a:gd name="connsiteX32" fmla="*/ 3806 w 791324"/>
                <a:gd name="connsiteY32" fmla="*/ 234238 h 1599985"/>
                <a:gd name="connsiteX33" fmla="*/ 3806 w 791324"/>
                <a:gd name="connsiteY33" fmla="*/ 234208 h 1599985"/>
                <a:gd name="connsiteX34" fmla="*/ 141917 w 791324"/>
                <a:gd name="connsiteY34" fmla="*/ 193410 h 1599985"/>
                <a:gd name="connsiteX35" fmla="*/ 784294 w 791324"/>
                <a:gd name="connsiteY35" fmla="*/ 3653 h 1599985"/>
                <a:gd name="connsiteX36" fmla="*/ 791324 w 791324"/>
                <a:gd name="connsiteY36" fmla="*/ 0 h 1599985"/>
                <a:gd name="connsiteX37" fmla="*/ 791324 w 791324"/>
                <a:gd name="connsiteY37" fmla="*/ 64 h 1599985"/>
                <a:gd name="connsiteX38" fmla="*/ 791190 w 791324"/>
                <a:gd name="connsiteY38" fmla="*/ 39 h 1599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791324" h="1599985">
                  <a:moveTo>
                    <a:pt x="791324" y="1576"/>
                  </a:moveTo>
                  <a:lnTo>
                    <a:pt x="791324" y="1098229"/>
                  </a:lnTo>
                  <a:lnTo>
                    <a:pt x="779995" y="1103058"/>
                  </a:lnTo>
                  <a:lnTo>
                    <a:pt x="760769" y="1111254"/>
                  </a:lnTo>
                  <a:lnTo>
                    <a:pt x="702437" y="1136063"/>
                  </a:lnTo>
                  <a:cubicBezTo>
                    <a:pt x="514756" y="1215886"/>
                    <a:pt x="514756" y="1215886"/>
                    <a:pt x="514756" y="1215886"/>
                  </a:cubicBezTo>
                  <a:lnTo>
                    <a:pt x="514822" y="1216092"/>
                  </a:lnTo>
                  <a:lnTo>
                    <a:pt x="514619" y="1216178"/>
                  </a:lnTo>
                  <a:cubicBezTo>
                    <a:pt x="534403" y="1276398"/>
                    <a:pt x="565077" y="1370732"/>
                    <a:pt x="567822" y="1450942"/>
                  </a:cubicBezTo>
                  <a:lnTo>
                    <a:pt x="564073" y="1507163"/>
                  </a:lnTo>
                  <a:lnTo>
                    <a:pt x="546281" y="1553711"/>
                  </a:lnTo>
                  <a:cubicBezTo>
                    <a:pt x="528830" y="1580671"/>
                    <a:pt x="499544" y="1598087"/>
                    <a:pt x="453570" y="1599943"/>
                  </a:cubicBezTo>
                  <a:cubicBezTo>
                    <a:pt x="327680" y="1602572"/>
                    <a:pt x="325829" y="1481751"/>
                    <a:pt x="349776" y="1372261"/>
                  </a:cubicBezTo>
                  <a:lnTo>
                    <a:pt x="363413" y="1319211"/>
                  </a:lnTo>
                  <a:lnTo>
                    <a:pt x="372995" y="1289292"/>
                  </a:lnTo>
                  <a:lnTo>
                    <a:pt x="378685" y="1271539"/>
                  </a:lnTo>
                  <a:cubicBezTo>
                    <a:pt x="93561" y="1387680"/>
                    <a:pt x="22281" y="1416716"/>
                    <a:pt x="4460" y="1423974"/>
                  </a:cubicBezTo>
                  <a:lnTo>
                    <a:pt x="0" y="1425792"/>
                  </a:lnTo>
                  <a:lnTo>
                    <a:pt x="287" y="1335722"/>
                  </a:lnTo>
                  <a:cubicBezTo>
                    <a:pt x="1456" y="969924"/>
                    <a:pt x="1611" y="921151"/>
                    <a:pt x="1632" y="914647"/>
                  </a:cubicBezTo>
                  <a:lnTo>
                    <a:pt x="1635" y="913890"/>
                  </a:lnTo>
                  <a:lnTo>
                    <a:pt x="47995" y="917807"/>
                  </a:lnTo>
                  <a:cubicBezTo>
                    <a:pt x="82525" y="919816"/>
                    <a:pt x="121181" y="919860"/>
                    <a:pt x="158231" y="914479"/>
                  </a:cubicBezTo>
                  <a:lnTo>
                    <a:pt x="158332" y="914455"/>
                  </a:lnTo>
                  <a:lnTo>
                    <a:pt x="159856" y="914335"/>
                  </a:lnTo>
                  <a:cubicBezTo>
                    <a:pt x="252492" y="900911"/>
                    <a:pt x="335096" y="853659"/>
                    <a:pt x="318054" y="718495"/>
                  </a:cubicBezTo>
                  <a:cubicBezTo>
                    <a:pt x="312200" y="671452"/>
                    <a:pt x="295292" y="644885"/>
                    <a:pt x="271782" y="632617"/>
                  </a:cubicBezTo>
                  <a:lnTo>
                    <a:pt x="270195" y="632279"/>
                  </a:lnTo>
                  <a:lnTo>
                    <a:pt x="270132" y="632216"/>
                  </a:lnTo>
                  <a:cubicBezTo>
                    <a:pt x="211370" y="601468"/>
                    <a:pt x="111332" y="660278"/>
                    <a:pt x="39629" y="711952"/>
                  </a:cubicBezTo>
                  <a:lnTo>
                    <a:pt x="2190" y="740105"/>
                  </a:lnTo>
                  <a:lnTo>
                    <a:pt x="2471" y="652059"/>
                  </a:lnTo>
                  <a:cubicBezTo>
                    <a:pt x="3631" y="289087"/>
                    <a:pt x="3785" y="240691"/>
                    <a:pt x="3806" y="234238"/>
                  </a:cubicBezTo>
                  <a:lnTo>
                    <a:pt x="3806" y="234208"/>
                  </a:lnTo>
                  <a:lnTo>
                    <a:pt x="141917" y="193410"/>
                  </a:lnTo>
                  <a:cubicBezTo>
                    <a:pt x="631347" y="48833"/>
                    <a:pt x="753704" y="12689"/>
                    <a:pt x="784294" y="3653"/>
                  </a:cubicBezTo>
                  <a:close/>
                  <a:moveTo>
                    <a:pt x="791324" y="0"/>
                  </a:moveTo>
                  <a:lnTo>
                    <a:pt x="791324" y="64"/>
                  </a:lnTo>
                  <a:lnTo>
                    <a:pt x="791190" y="39"/>
                  </a:lnTo>
                  <a:close/>
                </a:path>
              </a:pathLst>
            </a:custGeom>
            <a:solidFill>
              <a:srgbClr val="4F81BD"/>
            </a:solidFill>
            <a:ln w="9525" cap="flat" cmpd="sng" algn="ctr">
              <a:noFill/>
              <a:prstDash val="solid"/>
              <a:miter lim="800000"/>
            </a:ln>
            <a:effectLst/>
          </p:spPr>
          <p:txBody>
            <a:bodyPr rot="0" spcFirstLastPara="0" vert="horz" wrap="square" lIns="68580" tIns="34290" rIns="68580" bIns="3429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ysClr val="window" lastClr="FFFFFF"/>
                </a:solidFill>
                <a:effectLst/>
                <a:uLnTx/>
                <a:uFillTx/>
                <a:latin typeface="Calibri" panose="020F0502020204030204"/>
                <a:ea typeface="+mn-ea"/>
                <a:cs typeface="+mn-cs"/>
              </a:endParaRPr>
            </a:p>
          </p:txBody>
        </p:sp>
      </p:grpSp>
      <p:grpSp>
        <p:nvGrpSpPr>
          <p:cNvPr id="46" name="Group 45"/>
          <p:cNvGrpSpPr/>
          <p:nvPr/>
        </p:nvGrpSpPr>
        <p:grpSpPr>
          <a:xfrm>
            <a:off x="3077506" y="2847306"/>
            <a:ext cx="8510927" cy="360000"/>
            <a:chOff x="3077506" y="2731556"/>
            <a:chExt cx="8510927" cy="360000"/>
          </a:xfrm>
        </p:grpSpPr>
        <p:sp>
          <p:nvSpPr>
            <p:cNvPr id="31" name="Rectangle 30"/>
            <p:cNvSpPr/>
            <p:nvPr/>
          </p:nvSpPr>
          <p:spPr>
            <a:xfrm>
              <a:off x="3580139" y="2757668"/>
              <a:ext cx="8008294" cy="307777"/>
            </a:xfrm>
            <a:prstGeom prst="rect">
              <a:avLst/>
            </a:prstGeom>
          </p:spPr>
          <p:txBody>
            <a:bodyPr wrap="square" anchor="ctr">
              <a:spAutoFit/>
            </a:bodyPr>
            <a:lstStyle/>
            <a:p>
              <a:r>
                <a:rPr lang="it-IT" sz="1400" dirty="0">
                  <a:latin typeface="+mj-lt"/>
                </a:rPr>
                <a:t>A</a:t>
              </a:r>
              <a:r>
                <a:rPr lang="it-IT" sz="1400" dirty="0" smtClean="0">
                  <a:latin typeface="+mj-lt"/>
                </a:rPr>
                <a:t>ziende con dipendenti (</a:t>
              </a:r>
              <a:r>
                <a:rPr lang="it-IT" sz="1400" b="1" dirty="0" err="1" smtClean="0">
                  <a:latin typeface="+mj-lt"/>
                </a:rPr>
                <a:t>UniEmens</a:t>
              </a:r>
              <a:r>
                <a:rPr lang="it-IT" sz="1400" dirty="0" smtClean="0">
                  <a:latin typeface="+mj-lt"/>
                </a:rPr>
                <a:t>) dal 1998</a:t>
              </a:r>
              <a:endParaRPr lang="it-IT" sz="1400" dirty="0">
                <a:latin typeface="+mj-lt"/>
              </a:endParaRPr>
            </a:p>
          </p:txBody>
        </p:sp>
        <p:sp>
          <p:nvSpPr>
            <p:cNvPr id="35" name="Freeform 145"/>
            <p:cNvSpPr>
              <a:spLocks/>
            </p:cNvSpPr>
            <p:nvPr/>
          </p:nvSpPr>
          <p:spPr bwMode="auto">
            <a:xfrm>
              <a:off x="3077506" y="2731556"/>
              <a:ext cx="360000" cy="360000"/>
            </a:xfrm>
            <a:custGeom>
              <a:avLst/>
              <a:gdLst>
                <a:gd name="T0" fmla="*/ 120 w 176"/>
                <a:gd name="T1" fmla="*/ 100 h 176"/>
                <a:gd name="T2" fmla="*/ 144 w 176"/>
                <a:gd name="T3" fmla="*/ 124 h 176"/>
                <a:gd name="T4" fmla="*/ 160 w 176"/>
                <a:gd name="T5" fmla="*/ 117 h 176"/>
                <a:gd name="T6" fmla="*/ 171 w 176"/>
                <a:gd name="T7" fmla="*/ 112 h 176"/>
                <a:gd name="T8" fmla="*/ 176 w 176"/>
                <a:gd name="T9" fmla="*/ 120 h 176"/>
                <a:gd name="T10" fmla="*/ 176 w 176"/>
                <a:gd name="T11" fmla="*/ 168 h 176"/>
                <a:gd name="T12" fmla="*/ 168 w 176"/>
                <a:gd name="T13" fmla="*/ 176 h 176"/>
                <a:gd name="T14" fmla="*/ 120 w 176"/>
                <a:gd name="T15" fmla="*/ 176 h 176"/>
                <a:gd name="T16" fmla="*/ 112 w 176"/>
                <a:gd name="T17" fmla="*/ 170 h 176"/>
                <a:gd name="T18" fmla="*/ 118 w 176"/>
                <a:gd name="T19" fmla="*/ 159 h 176"/>
                <a:gd name="T20" fmla="*/ 124 w 176"/>
                <a:gd name="T21" fmla="*/ 144 h 176"/>
                <a:gd name="T22" fmla="*/ 100 w 176"/>
                <a:gd name="T23" fmla="*/ 120 h 176"/>
                <a:gd name="T24" fmla="*/ 76 w 176"/>
                <a:gd name="T25" fmla="*/ 144 h 176"/>
                <a:gd name="T26" fmla="*/ 83 w 176"/>
                <a:gd name="T27" fmla="*/ 159 h 176"/>
                <a:gd name="T28" fmla="*/ 88 w 176"/>
                <a:gd name="T29" fmla="*/ 170 h 176"/>
                <a:gd name="T30" fmla="*/ 80 w 176"/>
                <a:gd name="T31" fmla="*/ 176 h 176"/>
                <a:gd name="T32" fmla="*/ 56 w 176"/>
                <a:gd name="T33" fmla="*/ 176 h 176"/>
                <a:gd name="T34" fmla="*/ 48 w 176"/>
                <a:gd name="T35" fmla="*/ 168 h 176"/>
                <a:gd name="T36" fmla="*/ 48 w 176"/>
                <a:gd name="T37" fmla="*/ 144 h 176"/>
                <a:gd name="T38" fmla="*/ 47 w 176"/>
                <a:gd name="T39" fmla="*/ 136 h 176"/>
                <a:gd name="T40" fmla="*/ 40 w 176"/>
                <a:gd name="T41" fmla="*/ 141 h 176"/>
                <a:gd name="T42" fmla="*/ 24 w 176"/>
                <a:gd name="T43" fmla="*/ 148 h 176"/>
                <a:gd name="T44" fmla="*/ 0 w 176"/>
                <a:gd name="T45" fmla="*/ 124 h 176"/>
                <a:gd name="T46" fmla="*/ 24 w 176"/>
                <a:gd name="T47" fmla="*/ 100 h 176"/>
                <a:gd name="T48" fmla="*/ 40 w 176"/>
                <a:gd name="T49" fmla="*/ 106 h 176"/>
                <a:gd name="T50" fmla="*/ 47 w 176"/>
                <a:gd name="T51" fmla="*/ 112 h 176"/>
                <a:gd name="T52" fmla="*/ 48 w 176"/>
                <a:gd name="T53" fmla="*/ 104 h 176"/>
                <a:gd name="T54" fmla="*/ 48 w 176"/>
                <a:gd name="T55" fmla="*/ 56 h 176"/>
                <a:gd name="T56" fmla="*/ 56 w 176"/>
                <a:gd name="T57" fmla="*/ 48 h 176"/>
                <a:gd name="T58" fmla="*/ 104 w 176"/>
                <a:gd name="T59" fmla="*/ 48 h 176"/>
                <a:gd name="T60" fmla="*/ 112 w 176"/>
                <a:gd name="T61" fmla="*/ 46 h 176"/>
                <a:gd name="T62" fmla="*/ 107 w 176"/>
                <a:gd name="T63" fmla="*/ 39 h 176"/>
                <a:gd name="T64" fmla="*/ 100 w 176"/>
                <a:gd name="T65" fmla="*/ 24 h 176"/>
                <a:gd name="T66" fmla="*/ 124 w 176"/>
                <a:gd name="T67" fmla="*/ 0 h 176"/>
                <a:gd name="T68" fmla="*/ 148 w 176"/>
                <a:gd name="T69" fmla="*/ 24 h 176"/>
                <a:gd name="T70" fmla="*/ 142 w 176"/>
                <a:gd name="T71" fmla="*/ 39 h 176"/>
                <a:gd name="T72" fmla="*/ 136 w 176"/>
                <a:gd name="T73" fmla="*/ 46 h 176"/>
                <a:gd name="T74" fmla="*/ 144 w 176"/>
                <a:gd name="T75" fmla="*/ 48 h 176"/>
                <a:gd name="T76" fmla="*/ 168 w 176"/>
                <a:gd name="T77" fmla="*/ 48 h 176"/>
                <a:gd name="T78" fmla="*/ 176 w 176"/>
                <a:gd name="T79" fmla="*/ 56 h 176"/>
                <a:gd name="T80" fmla="*/ 176 w 176"/>
                <a:gd name="T81" fmla="*/ 80 h 176"/>
                <a:gd name="T82" fmla="*/ 171 w 176"/>
                <a:gd name="T83" fmla="*/ 88 h 176"/>
                <a:gd name="T84" fmla="*/ 160 w 176"/>
                <a:gd name="T85" fmla="*/ 82 h 176"/>
                <a:gd name="T86" fmla="*/ 144 w 176"/>
                <a:gd name="T87" fmla="*/ 76 h 176"/>
                <a:gd name="T88" fmla="*/ 120 w 176"/>
                <a:gd name="T89" fmla="*/ 10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6" h="176">
                  <a:moveTo>
                    <a:pt x="120" y="100"/>
                  </a:moveTo>
                  <a:cubicBezTo>
                    <a:pt x="120" y="113"/>
                    <a:pt x="131" y="124"/>
                    <a:pt x="144" y="124"/>
                  </a:cubicBezTo>
                  <a:cubicBezTo>
                    <a:pt x="153" y="124"/>
                    <a:pt x="160" y="117"/>
                    <a:pt x="160" y="117"/>
                  </a:cubicBezTo>
                  <a:cubicBezTo>
                    <a:pt x="163" y="114"/>
                    <a:pt x="168" y="112"/>
                    <a:pt x="171" y="112"/>
                  </a:cubicBezTo>
                  <a:cubicBezTo>
                    <a:pt x="174" y="112"/>
                    <a:pt x="176" y="115"/>
                    <a:pt x="176" y="120"/>
                  </a:cubicBezTo>
                  <a:cubicBezTo>
                    <a:pt x="176" y="168"/>
                    <a:pt x="176" y="168"/>
                    <a:pt x="176" y="168"/>
                  </a:cubicBezTo>
                  <a:cubicBezTo>
                    <a:pt x="176" y="172"/>
                    <a:pt x="173" y="176"/>
                    <a:pt x="168" y="176"/>
                  </a:cubicBezTo>
                  <a:cubicBezTo>
                    <a:pt x="120" y="176"/>
                    <a:pt x="120" y="176"/>
                    <a:pt x="120" y="176"/>
                  </a:cubicBezTo>
                  <a:cubicBezTo>
                    <a:pt x="116" y="176"/>
                    <a:pt x="112" y="173"/>
                    <a:pt x="112" y="170"/>
                  </a:cubicBezTo>
                  <a:cubicBezTo>
                    <a:pt x="112" y="167"/>
                    <a:pt x="115" y="162"/>
                    <a:pt x="118" y="159"/>
                  </a:cubicBezTo>
                  <a:cubicBezTo>
                    <a:pt x="118" y="159"/>
                    <a:pt x="124" y="153"/>
                    <a:pt x="124" y="144"/>
                  </a:cubicBezTo>
                  <a:cubicBezTo>
                    <a:pt x="124" y="130"/>
                    <a:pt x="114" y="120"/>
                    <a:pt x="100" y="120"/>
                  </a:cubicBezTo>
                  <a:cubicBezTo>
                    <a:pt x="87" y="120"/>
                    <a:pt x="76" y="130"/>
                    <a:pt x="76" y="144"/>
                  </a:cubicBezTo>
                  <a:cubicBezTo>
                    <a:pt x="76" y="153"/>
                    <a:pt x="83" y="159"/>
                    <a:pt x="83" y="159"/>
                  </a:cubicBezTo>
                  <a:cubicBezTo>
                    <a:pt x="86" y="162"/>
                    <a:pt x="88" y="167"/>
                    <a:pt x="88" y="170"/>
                  </a:cubicBezTo>
                  <a:cubicBezTo>
                    <a:pt x="88" y="173"/>
                    <a:pt x="85" y="176"/>
                    <a:pt x="80" y="176"/>
                  </a:cubicBezTo>
                  <a:cubicBezTo>
                    <a:pt x="56" y="176"/>
                    <a:pt x="56" y="176"/>
                    <a:pt x="56" y="176"/>
                  </a:cubicBezTo>
                  <a:cubicBezTo>
                    <a:pt x="52" y="176"/>
                    <a:pt x="48" y="172"/>
                    <a:pt x="48" y="168"/>
                  </a:cubicBezTo>
                  <a:cubicBezTo>
                    <a:pt x="48" y="144"/>
                    <a:pt x="48" y="144"/>
                    <a:pt x="48" y="144"/>
                  </a:cubicBezTo>
                  <a:cubicBezTo>
                    <a:pt x="48" y="139"/>
                    <a:pt x="48" y="136"/>
                    <a:pt x="47" y="136"/>
                  </a:cubicBezTo>
                  <a:cubicBezTo>
                    <a:pt x="46" y="136"/>
                    <a:pt x="43" y="138"/>
                    <a:pt x="40" y="141"/>
                  </a:cubicBezTo>
                  <a:cubicBezTo>
                    <a:pt x="40" y="141"/>
                    <a:pt x="33" y="148"/>
                    <a:pt x="24" y="148"/>
                  </a:cubicBezTo>
                  <a:cubicBezTo>
                    <a:pt x="11" y="148"/>
                    <a:pt x="0" y="137"/>
                    <a:pt x="0" y="124"/>
                  </a:cubicBezTo>
                  <a:cubicBezTo>
                    <a:pt x="0" y="110"/>
                    <a:pt x="11" y="100"/>
                    <a:pt x="24" y="100"/>
                  </a:cubicBezTo>
                  <a:cubicBezTo>
                    <a:pt x="33" y="100"/>
                    <a:pt x="40" y="106"/>
                    <a:pt x="40" y="106"/>
                  </a:cubicBezTo>
                  <a:cubicBezTo>
                    <a:pt x="43" y="109"/>
                    <a:pt x="46" y="112"/>
                    <a:pt x="47" y="112"/>
                  </a:cubicBezTo>
                  <a:cubicBezTo>
                    <a:pt x="48" y="112"/>
                    <a:pt x="48" y="108"/>
                    <a:pt x="48" y="104"/>
                  </a:cubicBezTo>
                  <a:cubicBezTo>
                    <a:pt x="48" y="56"/>
                    <a:pt x="48" y="56"/>
                    <a:pt x="48" y="56"/>
                  </a:cubicBezTo>
                  <a:cubicBezTo>
                    <a:pt x="48" y="51"/>
                    <a:pt x="52" y="48"/>
                    <a:pt x="56" y="48"/>
                  </a:cubicBezTo>
                  <a:cubicBezTo>
                    <a:pt x="104" y="48"/>
                    <a:pt x="104" y="48"/>
                    <a:pt x="104" y="48"/>
                  </a:cubicBezTo>
                  <a:cubicBezTo>
                    <a:pt x="109" y="48"/>
                    <a:pt x="112" y="47"/>
                    <a:pt x="112" y="46"/>
                  </a:cubicBezTo>
                  <a:cubicBezTo>
                    <a:pt x="112" y="45"/>
                    <a:pt x="110" y="42"/>
                    <a:pt x="107" y="39"/>
                  </a:cubicBezTo>
                  <a:cubicBezTo>
                    <a:pt x="107" y="39"/>
                    <a:pt x="100" y="33"/>
                    <a:pt x="100" y="24"/>
                  </a:cubicBezTo>
                  <a:cubicBezTo>
                    <a:pt x="100" y="10"/>
                    <a:pt x="111" y="0"/>
                    <a:pt x="124" y="0"/>
                  </a:cubicBezTo>
                  <a:cubicBezTo>
                    <a:pt x="138" y="0"/>
                    <a:pt x="148" y="10"/>
                    <a:pt x="148" y="24"/>
                  </a:cubicBezTo>
                  <a:cubicBezTo>
                    <a:pt x="148" y="33"/>
                    <a:pt x="142" y="39"/>
                    <a:pt x="142" y="39"/>
                  </a:cubicBezTo>
                  <a:cubicBezTo>
                    <a:pt x="139" y="42"/>
                    <a:pt x="136" y="45"/>
                    <a:pt x="136" y="46"/>
                  </a:cubicBezTo>
                  <a:cubicBezTo>
                    <a:pt x="136" y="47"/>
                    <a:pt x="140" y="48"/>
                    <a:pt x="144" y="48"/>
                  </a:cubicBezTo>
                  <a:cubicBezTo>
                    <a:pt x="168" y="48"/>
                    <a:pt x="168" y="48"/>
                    <a:pt x="168" y="48"/>
                  </a:cubicBezTo>
                  <a:cubicBezTo>
                    <a:pt x="173" y="48"/>
                    <a:pt x="176" y="51"/>
                    <a:pt x="176" y="56"/>
                  </a:cubicBezTo>
                  <a:cubicBezTo>
                    <a:pt x="176" y="80"/>
                    <a:pt x="176" y="80"/>
                    <a:pt x="176" y="80"/>
                  </a:cubicBezTo>
                  <a:cubicBezTo>
                    <a:pt x="176" y="84"/>
                    <a:pt x="174" y="88"/>
                    <a:pt x="171" y="88"/>
                  </a:cubicBezTo>
                  <a:cubicBezTo>
                    <a:pt x="168" y="88"/>
                    <a:pt x="163" y="85"/>
                    <a:pt x="160" y="82"/>
                  </a:cubicBezTo>
                  <a:cubicBezTo>
                    <a:pt x="160" y="82"/>
                    <a:pt x="153" y="76"/>
                    <a:pt x="144" y="76"/>
                  </a:cubicBezTo>
                  <a:cubicBezTo>
                    <a:pt x="131" y="76"/>
                    <a:pt x="120" y="86"/>
                    <a:pt x="120" y="100"/>
                  </a:cubicBezTo>
                  <a:close/>
                </a:path>
              </a:pathLst>
            </a:custGeom>
            <a:solidFill>
              <a:srgbClr val="4F81BD"/>
            </a:solidFill>
            <a:ln w="9525">
              <a:noFill/>
              <a:round/>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endParaRPr lang="en-US" sz="1600">
                <a:solidFill>
                  <a:srgbClr val="000000"/>
                </a:solidFill>
              </a:endParaRPr>
            </a:p>
          </p:txBody>
        </p:sp>
      </p:grpSp>
      <p:grpSp>
        <p:nvGrpSpPr>
          <p:cNvPr id="47" name="Group 46"/>
          <p:cNvGrpSpPr/>
          <p:nvPr/>
        </p:nvGrpSpPr>
        <p:grpSpPr>
          <a:xfrm>
            <a:off x="3094589" y="3328226"/>
            <a:ext cx="8493844" cy="360000"/>
            <a:chOff x="3094589" y="3358331"/>
            <a:chExt cx="8493844" cy="360000"/>
          </a:xfrm>
        </p:grpSpPr>
        <p:sp>
          <p:nvSpPr>
            <p:cNvPr id="32" name="Rectangle 31"/>
            <p:cNvSpPr/>
            <p:nvPr/>
          </p:nvSpPr>
          <p:spPr>
            <a:xfrm>
              <a:off x="3580139" y="3384443"/>
              <a:ext cx="8008294" cy="307777"/>
            </a:xfrm>
            <a:prstGeom prst="rect">
              <a:avLst/>
            </a:prstGeom>
          </p:spPr>
          <p:txBody>
            <a:bodyPr wrap="square" anchor="ctr">
              <a:spAutoFit/>
            </a:bodyPr>
            <a:lstStyle/>
            <a:p>
              <a:r>
                <a:rPr lang="it-IT" sz="1400" dirty="0">
                  <a:latin typeface="+mj-lt"/>
                </a:rPr>
                <a:t>A</a:t>
              </a:r>
              <a:r>
                <a:rPr lang="it-IT" sz="1400" dirty="0" smtClean="0">
                  <a:latin typeface="+mj-lt"/>
                </a:rPr>
                <a:t>ziende agricole con specifico riferimento agli operai (</a:t>
              </a:r>
              <a:r>
                <a:rPr lang="it-IT" sz="1400" b="1" dirty="0" smtClean="0">
                  <a:latin typeface="+mj-lt"/>
                </a:rPr>
                <a:t>D.C. </a:t>
              </a:r>
              <a:r>
                <a:rPr lang="it-IT" sz="1400" b="1" dirty="0" err="1" smtClean="0">
                  <a:latin typeface="+mj-lt"/>
                </a:rPr>
                <a:t>Dmag</a:t>
              </a:r>
              <a:r>
                <a:rPr lang="it-IT" sz="1400" dirty="0" smtClean="0">
                  <a:latin typeface="+mj-lt"/>
                </a:rPr>
                <a:t>)</a:t>
              </a:r>
              <a:endParaRPr lang="it-IT" sz="1400" dirty="0">
                <a:latin typeface="+mj-lt"/>
              </a:endParaRPr>
            </a:p>
          </p:txBody>
        </p:sp>
        <p:sp>
          <p:nvSpPr>
            <p:cNvPr id="36" name="Freeform 145"/>
            <p:cNvSpPr>
              <a:spLocks/>
            </p:cNvSpPr>
            <p:nvPr/>
          </p:nvSpPr>
          <p:spPr bwMode="auto">
            <a:xfrm>
              <a:off x="3094589" y="3358331"/>
              <a:ext cx="360000" cy="360000"/>
            </a:xfrm>
            <a:custGeom>
              <a:avLst/>
              <a:gdLst>
                <a:gd name="T0" fmla="*/ 120 w 176"/>
                <a:gd name="T1" fmla="*/ 100 h 176"/>
                <a:gd name="T2" fmla="*/ 144 w 176"/>
                <a:gd name="T3" fmla="*/ 124 h 176"/>
                <a:gd name="T4" fmla="*/ 160 w 176"/>
                <a:gd name="T5" fmla="*/ 117 h 176"/>
                <a:gd name="T6" fmla="*/ 171 w 176"/>
                <a:gd name="T7" fmla="*/ 112 h 176"/>
                <a:gd name="T8" fmla="*/ 176 w 176"/>
                <a:gd name="T9" fmla="*/ 120 h 176"/>
                <a:gd name="T10" fmla="*/ 176 w 176"/>
                <a:gd name="T11" fmla="*/ 168 h 176"/>
                <a:gd name="T12" fmla="*/ 168 w 176"/>
                <a:gd name="T13" fmla="*/ 176 h 176"/>
                <a:gd name="T14" fmla="*/ 120 w 176"/>
                <a:gd name="T15" fmla="*/ 176 h 176"/>
                <a:gd name="T16" fmla="*/ 112 w 176"/>
                <a:gd name="T17" fmla="*/ 170 h 176"/>
                <a:gd name="T18" fmla="*/ 118 w 176"/>
                <a:gd name="T19" fmla="*/ 159 h 176"/>
                <a:gd name="T20" fmla="*/ 124 w 176"/>
                <a:gd name="T21" fmla="*/ 144 h 176"/>
                <a:gd name="T22" fmla="*/ 100 w 176"/>
                <a:gd name="T23" fmla="*/ 120 h 176"/>
                <a:gd name="T24" fmla="*/ 76 w 176"/>
                <a:gd name="T25" fmla="*/ 144 h 176"/>
                <a:gd name="T26" fmla="*/ 83 w 176"/>
                <a:gd name="T27" fmla="*/ 159 h 176"/>
                <a:gd name="T28" fmla="*/ 88 w 176"/>
                <a:gd name="T29" fmla="*/ 170 h 176"/>
                <a:gd name="T30" fmla="*/ 80 w 176"/>
                <a:gd name="T31" fmla="*/ 176 h 176"/>
                <a:gd name="T32" fmla="*/ 56 w 176"/>
                <a:gd name="T33" fmla="*/ 176 h 176"/>
                <a:gd name="T34" fmla="*/ 48 w 176"/>
                <a:gd name="T35" fmla="*/ 168 h 176"/>
                <a:gd name="T36" fmla="*/ 48 w 176"/>
                <a:gd name="T37" fmla="*/ 144 h 176"/>
                <a:gd name="T38" fmla="*/ 47 w 176"/>
                <a:gd name="T39" fmla="*/ 136 h 176"/>
                <a:gd name="T40" fmla="*/ 40 w 176"/>
                <a:gd name="T41" fmla="*/ 141 h 176"/>
                <a:gd name="T42" fmla="*/ 24 w 176"/>
                <a:gd name="T43" fmla="*/ 148 h 176"/>
                <a:gd name="T44" fmla="*/ 0 w 176"/>
                <a:gd name="T45" fmla="*/ 124 h 176"/>
                <a:gd name="T46" fmla="*/ 24 w 176"/>
                <a:gd name="T47" fmla="*/ 100 h 176"/>
                <a:gd name="T48" fmla="*/ 40 w 176"/>
                <a:gd name="T49" fmla="*/ 106 h 176"/>
                <a:gd name="T50" fmla="*/ 47 w 176"/>
                <a:gd name="T51" fmla="*/ 112 h 176"/>
                <a:gd name="T52" fmla="*/ 48 w 176"/>
                <a:gd name="T53" fmla="*/ 104 h 176"/>
                <a:gd name="T54" fmla="*/ 48 w 176"/>
                <a:gd name="T55" fmla="*/ 56 h 176"/>
                <a:gd name="T56" fmla="*/ 56 w 176"/>
                <a:gd name="T57" fmla="*/ 48 h 176"/>
                <a:gd name="T58" fmla="*/ 104 w 176"/>
                <a:gd name="T59" fmla="*/ 48 h 176"/>
                <a:gd name="T60" fmla="*/ 112 w 176"/>
                <a:gd name="T61" fmla="*/ 46 h 176"/>
                <a:gd name="T62" fmla="*/ 107 w 176"/>
                <a:gd name="T63" fmla="*/ 39 h 176"/>
                <a:gd name="T64" fmla="*/ 100 w 176"/>
                <a:gd name="T65" fmla="*/ 24 h 176"/>
                <a:gd name="T66" fmla="*/ 124 w 176"/>
                <a:gd name="T67" fmla="*/ 0 h 176"/>
                <a:gd name="T68" fmla="*/ 148 w 176"/>
                <a:gd name="T69" fmla="*/ 24 h 176"/>
                <a:gd name="T70" fmla="*/ 142 w 176"/>
                <a:gd name="T71" fmla="*/ 39 h 176"/>
                <a:gd name="T72" fmla="*/ 136 w 176"/>
                <a:gd name="T73" fmla="*/ 46 h 176"/>
                <a:gd name="T74" fmla="*/ 144 w 176"/>
                <a:gd name="T75" fmla="*/ 48 h 176"/>
                <a:gd name="T76" fmla="*/ 168 w 176"/>
                <a:gd name="T77" fmla="*/ 48 h 176"/>
                <a:gd name="T78" fmla="*/ 176 w 176"/>
                <a:gd name="T79" fmla="*/ 56 h 176"/>
                <a:gd name="T80" fmla="*/ 176 w 176"/>
                <a:gd name="T81" fmla="*/ 80 h 176"/>
                <a:gd name="T82" fmla="*/ 171 w 176"/>
                <a:gd name="T83" fmla="*/ 88 h 176"/>
                <a:gd name="T84" fmla="*/ 160 w 176"/>
                <a:gd name="T85" fmla="*/ 82 h 176"/>
                <a:gd name="T86" fmla="*/ 144 w 176"/>
                <a:gd name="T87" fmla="*/ 76 h 176"/>
                <a:gd name="T88" fmla="*/ 120 w 176"/>
                <a:gd name="T89" fmla="*/ 10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6" h="176">
                  <a:moveTo>
                    <a:pt x="120" y="100"/>
                  </a:moveTo>
                  <a:cubicBezTo>
                    <a:pt x="120" y="113"/>
                    <a:pt x="131" y="124"/>
                    <a:pt x="144" y="124"/>
                  </a:cubicBezTo>
                  <a:cubicBezTo>
                    <a:pt x="153" y="124"/>
                    <a:pt x="160" y="117"/>
                    <a:pt x="160" y="117"/>
                  </a:cubicBezTo>
                  <a:cubicBezTo>
                    <a:pt x="163" y="114"/>
                    <a:pt x="168" y="112"/>
                    <a:pt x="171" y="112"/>
                  </a:cubicBezTo>
                  <a:cubicBezTo>
                    <a:pt x="174" y="112"/>
                    <a:pt x="176" y="115"/>
                    <a:pt x="176" y="120"/>
                  </a:cubicBezTo>
                  <a:cubicBezTo>
                    <a:pt x="176" y="168"/>
                    <a:pt x="176" y="168"/>
                    <a:pt x="176" y="168"/>
                  </a:cubicBezTo>
                  <a:cubicBezTo>
                    <a:pt x="176" y="172"/>
                    <a:pt x="173" y="176"/>
                    <a:pt x="168" y="176"/>
                  </a:cubicBezTo>
                  <a:cubicBezTo>
                    <a:pt x="120" y="176"/>
                    <a:pt x="120" y="176"/>
                    <a:pt x="120" y="176"/>
                  </a:cubicBezTo>
                  <a:cubicBezTo>
                    <a:pt x="116" y="176"/>
                    <a:pt x="112" y="173"/>
                    <a:pt x="112" y="170"/>
                  </a:cubicBezTo>
                  <a:cubicBezTo>
                    <a:pt x="112" y="167"/>
                    <a:pt x="115" y="162"/>
                    <a:pt x="118" y="159"/>
                  </a:cubicBezTo>
                  <a:cubicBezTo>
                    <a:pt x="118" y="159"/>
                    <a:pt x="124" y="153"/>
                    <a:pt x="124" y="144"/>
                  </a:cubicBezTo>
                  <a:cubicBezTo>
                    <a:pt x="124" y="130"/>
                    <a:pt x="114" y="120"/>
                    <a:pt x="100" y="120"/>
                  </a:cubicBezTo>
                  <a:cubicBezTo>
                    <a:pt x="87" y="120"/>
                    <a:pt x="76" y="130"/>
                    <a:pt x="76" y="144"/>
                  </a:cubicBezTo>
                  <a:cubicBezTo>
                    <a:pt x="76" y="153"/>
                    <a:pt x="83" y="159"/>
                    <a:pt x="83" y="159"/>
                  </a:cubicBezTo>
                  <a:cubicBezTo>
                    <a:pt x="86" y="162"/>
                    <a:pt x="88" y="167"/>
                    <a:pt x="88" y="170"/>
                  </a:cubicBezTo>
                  <a:cubicBezTo>
                    <a:pt x="88" y="173"/>
                    <a:pt x="85" y="176"/>
                    <a:pt x="80" y="176"/>
                  </a:cubicBezTo>
                  <a:cubicBezTo>
                    <a:pt x="56" y="176"/>
                    <a:pt x="56" y="176"/>
                    <a:pt x="56" y="176"/>
                  </a:cubicBezTo>
                  <a:cubicBezTo>
                    <a:pt x="52" y="176"/>
                    <a:pt x="48" y="172"/>
                    <a:pt x="48" y="168"/>
                  </a:cubicBezTo>
                  <a:cubicBezTo>
                    <a:pt x="48" y="144"/>
                    <a:pt x="48" y="144"/>
                    <a:pt x="48" y="144"/>
                  </a:cubicBezTo>
                  <a:cubicBezTo>
                    <a:pt x="48" y="139"/>
                    <a:pt x="48" y="136"/>
                    <a:pt x="47" y="136"/>
                  </a:cubicBezTo>
                  <a:cubicBezTo>
                    <a:pt x="46" y="136"/>
                    <a:pt x="43" y="138"/>
                    <a:pt x="40" y="141"/>
                  </a:cubicBezTo>
                  <a:cubicBezTo>
                    <a:pt x="40" y="141"/>
                    <a:pt x="33" y="148"/>
                    <a:pt x="24" y="148"/>
                  </a:cubicBezTo>
                  <a:cubicBezTo>
                    <a:pt x="11" y="148"/>
                    <a:pt x="0" y="137"/>
                    <a:pt x="0" y="124"/>
                  </a:cubicBezTo>
                  <a:cubicBezTo>
                    <a:pt x="0" y="110"/>
                    <a:pt x="11" y="100"/>
                    <a:pt x="24" y="100"/>
                  </a:cubicBezTo>
                  <a:cubicBezTo>
                    <a:pt x="33" y="100"/>
                    <a:pt x="40" y="106"/>
                    <a:pt x="40" y="106"/>
                  </a:cubicBezTo>
                  <a:cubicBezTo>
                    <a:pt x="43" y="109"/>
                    <a:pt x="46" y="112"/>
                    <a:pt x="47" y="112"/>
                  </a:cubicBezTo>
                  <a:cubicBezTo>
                    <a:pt x="48" y="112"/>
                    <a:pt x="48" y="108"/>
                    <a:pt x="48" y="104"/>
                  </a:cubicBezTo>
                  <a:cubicBezTo>
                    <a:pt x="48" y="56"/>
                    <a:pt x="48" y="56"/>
                    <a:pt x="48" y="56"/>
                  </a:cubicBezTo>
                  <a:cubicBezTo>
                    <a:pt x="48" y="51"/>
                    <a:pt x="52" y="48"/>
                    <a:pt x="56" y="48"/>
                  </a:cubicBezTo>
                  <a:cubicBezTo>
                    <a:pt x="104" y="48"/>
                    <a:pt x="104" y="48"/>
                    <a:pt x="104" y="48"/>
                  </a:cubicBezTo>
                  <a:cubicBezTo>
                    <a:pt x="109" y="48"/>
                    <a:pt x="112" y="47"/>
                    <a:pt x="112" y="46"/>
                  </a:cubicBezTo>
                  <a:cubicBezTo>
                    <a:pt x="112" y="45"/>
                    <a:pt x="110" y="42"/>
                    <a:pt x="107" y="39"/>
                  </a:cubicBezTo>
                  <a:cubicBezTo>
                    <a:pt x="107" y="39"/>
                    <a:pt x="100" y="33"/>
                    <a:pt x="100" y="24"/>
                  </a:cubicBezTo>
                  <a:cubicBezTo>
                    <a:pt x="100" y="10"/>
                    <a:pt x="111" y="0"/>
                    <a:pt x="124" y="0"/>
                  </a:cubicBezTo>
                  <a:cubicBezTo>
                    <a:pt x="138" y="0"/>
                    <a:pt x="148" y="10"/>
                    <a:pt x="148" y="24"/>
                  </a:cubicBezTo>
                  <a:cubicBezTo>
                    <a:pt x="148" y="33"/>
                    <a:pt x="142" y="39"/>
                    <a:pt x="142" y="39"/>
                  </a:cubicBezTo>
                  <a:cubicBezTo>
                    <a:pt x="139" y="42"/>
                    <a:pt x="136" y="45"/>
                    <a:pt x="136" y="46"/>
                  </a:cubicBezTo>
                  <a:cubicBezTo>
                    <a:pt x="136" y="47"/>
                    <a:pt x="140" y="48"/>
                    <a:pt x="144" y="48"/>
                  </a:cubicBezTo>
                  <a:cubicBezTo>
                    <a:pt x="168" y="48"/>
                    <a:pt x="168" y="48"/>
                    <a:pt x="168" y="48"/>
                  </a:cubicBezTo>
                  <a:cubicBezTo>
                    <a:pt x="173" y="48"/>
                    <a:pt x="176" y="51"/>
                    <a:pt x="176" y="56"/>
                  </a:cubicBezTo>
                  <a:cubicBezTo>
                    <a:pt x="176" y="80"/>
                    <a:pt x="176" y="80"/>
                    <a:pt x="176" y="80"/>
                  </a:cubicBezTo>
                  <a:cubicBezTo>
                    <a:pt x="176" y="84"/>
                    <a:pt x="174" y="88"/>
                    <a:pt x="171" y="88"/>
                  </a:cubicBezTo>
                  <a:cubicBezTo>
                    <a:pt x="168" y="88"/>
                    <a:pt x="163" y="85"/>
                    <a:pt x="160" y="82"/>
                  </a:cubicBezTo>
                  <a:cubicBezTo>
                    <a:pt x="160" y="82"/>
                    <a:pt x="153" y="76"/>
                    <a:pt x="144" y="76"/>
                  </a:cubicBezTo>
                  <a:cubicBezTo>
                    <a:pt x="131" y="76"/>
                    <a:pt x="120" y="86"/>
                    <a:pt x="120" y="100"/>
                  </a:cubicBezTo>
                  <a:close/>
                </a:path>
              </a:pathLst>
            </a:custGeom>
            <a:solidFill>
              <a:srgbClr val="D9D9D9"/>
            </a:solidFill>
            <a:ln w="9525">
              <a:noFill/>
              <a:round/>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endParaRPr lang="en-US" sz="1600">
                <a:solidFill>
                  <a:srgbClr val="000000"/>
                </a:solidFill>
              </a:endParaRPr>
            </a:p>
          </p:txBody>
        </p:sp>
      </p:grpSp>
      <p:grpSp>
        <p:nvGrpSpPr>
          <p:cNvPr id="49" name="Group 48"/>
          <p:cNvGrpSpPr/>
          <p:nvPr/>
        </p:nvGrpSpPr>
        <p:grpSpPr>
          <a:xfrm>
            <a:off x="3077506" y="3809146"/>
            <a:ext cx="8510927" cy="360000"/>
            <a:chOff x="3077506" y="4062346"/>
            <a:chExt cx="8510927" cy="360000"/>
          </a:xfrm>
        </p:grpSpPr>
        <p:sp>
          <p:nvSpPr>
            <p:cNvPr id="33" name="Rectangle 32"/>
            <p:cNvSpPr/>
            <p:nvPr/>
          </p:nvSpPr>
          <p:spPr>
            <a:xfrm>
              <a:off x="3580139" y="4088458"/>
              <a:ext cx="8008294" cy="307777"/>
            </a:xfrm>
            <a:prstGeom prst="rect">
              <a:avLst/>
            </a:prstGeom>
          </p:spPr>
          <p:txBody>
            <a:bodyPr wrap="square" anchor="ctr">
              <a:spAutoFit/>
            </a:bodyPr>
            <a:lstStyle/>
            <a:p>
              <a:r>
                <a:rPr lang="it-IT" sz="1400" dirty="0">
                  <a:latin typeface="+mj-lt"/>
                </a:rPr>
                <a:t>A</a:t>
              </a:r>
              <a:r>
                <a:rPr lang="it-IT" sz="1400" dirty="0" smtClean="0">
                  <a:latin typeface="+mj-lt"/>
                </a:rPr>
                <a:t>ziende </a:t>
              </a:r>
              <a:r>
                <a:rPr lang="it-IT" sz="1400" dirty="0">
                  <a:latin typeface="+mj-lt"/>
                </a:rPr>
                <a:t>dello spettacolo e dello sport professionistico, fino al 31.12.2014 (</a:t>
              </a:r>
              <a:r>
                <a:rPr lang="it-IT" sz="1400" b="1" dirty="0">
                  <a:latin typeface="+mj-lt"/>
                </a:rPr>
                <a:t>ex Enpals</a:t>
              </a:r>
              <a:r>
                <a:rPr lang="it-IT" sz="1400" dirty="0">
                  <a:latin typeface="+mj-lt"/>
                </a:rPr>
                <a:t>)</a:t>
              </a:r>
            </a:p>
          </p:txBody>
        </p:sp>
        <p:sp>
          <p:nvSpPr>
            <p:cNvPr id="37" name="Freeform 145"/>
            <p:cNvSpPr>
              <a:spLocks/>
            </p:cNvSpPr>
            <p:nvPr/>
          </p:nvSpPr>
          <p:spPr bwMode="auto">
            <a:xfrm>
              <a:off x="3077506" y="4062346"/>
              <a:ext cx="360000" cy="360000"/>
            </a:xfrm>
            <a:custGeom>
              <a:avLst/>
              <a:gdLst>
                <a:gd name="T0" fmla="*/ 120 w 176"/>
                <a:gd name="T1" fmla="*/ 100 h 176"/>
                <a:gd name="T2" fmla="*/ 144 w 176"/>
                <a:gd name="T3" fmla="*/ 124 h 176"/>
                <a:gd name="T4" fmla="*/ 160 w 176"/>
                <a:gd name="T5" fmla="*/ 117 h 176"/>
                <a:gd name="T6" fmla="*/ 171 w 176"/>
                <a:gd name="T7" fmla="*/ 112 h 176"/>
                <a:gd name="T8" fmla="*/ 176 w 176"/>
                <a:gd name="T9" fmla="*/ 120 h 176"/>
                <a:gd name="T10" fmla="*/ 176 w 176"/>
                <a:gd name="T11" fmla="*/ 168 h 176"/>
                <a:gd name="T12" fmla="*/ 168 w 176"/>
                <a:gd name="T13" fmla="*/ 176 h 176"/>
                <a:gd name="T14" fmla="*/ 120 w 176"/>
                <a:gd name="T15" fmla="*/ 176 h 176"/>
                <a:gd name="T16" fmla="*/ 112 w 176"/>
                <a:gd name="T17" fmla="*/ 170 h 176"/>
                <a:gd name="T18" fmla="*/ 118 w 176"/>
                <a:gd name="T19" fmla="*/ 159 h 176"/>
                <a:gd name="T20" fmla="*/ 124 w 176"/>
                <a:gd name="T21" fmla="*/ 144 h 176"/>
                <a:gd name="T22" fmla="*/ 100 w 176"/>
                <a:gd name="T23" fmla="*/ 120 h 176"/>
                <a:gd name="T24" fmla="*/ 76 w 176"/>
                <a:gd name="T25" fmla="*/ 144 h 176"/>
                <a:gd name="T26" fmla="*/ 83 w 176"/>
                <a:gd name="T27" fmla="*/ 159 h 176"/>
                <a:gd name="T28" fmla="*/ 88 w 176"/>
                <a:gd name="T29" fmla="*/ 170 h 176"/>
                <a:gd name="T30" fmla="*/ 80 w 176"/>
                <a:gd name="T31" fmla="*/ 176 h 176"/>
                <a:gd name="T32" fmla="*/ 56 w 176"/>
                <a:gd name="T33" fmla="*/ 176 h 176"/>
                <a:gd name="T34" fmla="*/ 48 w 176"/>
                <a:gd name="T35" fmla="*/ 168 h 176"/>
                <a:gd name="T36" fmla="*/ 48 w 176"/>
                <a:gd name="T37" fmla="*/ 144 h 176"/>
                <a:gd name="T38" fmla="*/ 47 w 176"/>
                <a:gd name="T39" fmla="*/ 136 h 176"/>
                <a:gd name="T40" fmla="*/ 40 w 176"/>
                <a:gd name="T41" fmla="*/ 141 h 176"/>
                <a:gd name="T42" fmla="*/ 24 w 176"/>
                <a:gd name="T43" fmla="*/ 148 h 176"/>
                <a:gd name="T44" fmla="*/ 0 w 176"/>
                <a:gd name="T45" fmla="*/ 124 h 176"/>
                <a:gd name="T46" fmla="*/ 24 w 176"/>
                <a:gd name="T47" fmla="*/ 100 h 176"/>
                <a:gd name="T48" fmla="*/ 40 w 176"/>
                <a:gd name="T49" fmla="*/ 106 h 176"/>
                <a:gd name="T50" fmla="*/ 47 w 176"/>
                <a:gd name="T51" fmla="*/ 112 h 176"/>
                <a:gd name="T52" fmla="*/ 48 w 176"/>
                <a:gd name="T53" fmla="*/ 104 h 176"/>
                <a:gd name="T54" fmla="*/ 48 w 176"/>
                <a:gd name="T55" fmla="*/ 56 h 176"/>
                <a:gd name="T56" fmla="*/ 56 w 176"/>
                <a:gd name="T57" fmla="*/ 48 h 176"/>
                <a:gd name="T58" fmla="*/ 104 w 176"/>
                <a:gd name="T59" fmla="*/ 48 h 176"/>
                <a:gd name="T60" fmla="*/ 112 w 176"/>
                <a:gd name="T61" fmla="*/ 46 h 176"/>
                <a:gd name="T62" fmla="*/ 107 w 176"/>
                <a:gd name="T63" fmla="*/ 39 h 176"/>
                <a:gd name="T64" fmla="*/ 100 w 176"/>
                <a:gd name="T65" fmla="*/ 24 h 176"/>
                <a:gd name="T66" fmla="*/ 124 w 176"/>
                <a:gd name="T67" fmla="*/ 0 h 176"/>
                <a:gd name="T68" fmla="*/ 148 w 176"/>
                <a:gd name="T69" fmla="*/ 24 h 176"/>
                <a:gd name="T70" fmla="*/ 142 w 176"/>
                <a:gd name="T71" fmla="*/ 39 h 176"/>
                <a:gd name="T72" fmla="*/ 136 w 176"/>
                <a:gd name="T73" fmla="*/ 46 h 176"/>
                <a:gd name="T74" fmla="*/ 144 w 176"/>
                <a:gd name="T75" fmla="*/ 48 h 176"/>
                <a:gd name="T76" fmla="*/ 168 w 176"/>
                <a:gd name="T77" fmla="*/ 48 h 176"/>
                <a:gd name="T78" fmla="*/ 176 w 176"/>
                <a:gd name="T79" fmla="*/ 56 h 176"/>
                <a:gd name="T80" fmla="*/ 176 w 176"/>
                <a:gd name="T81" fmla="*/ 80 h 176"/>
                <a:gd name="T82" fmla="*/ 171 w 176"/>
                <a:gd name="T83" fmla="*/ 88 h 176"/>
                <a:gd name="T84" fmla="*/ 160 w 176"/>
                <a:gd name="T85" fmla="*/ 82 h 176"/>
                <a:gd name="T86" fmla="*/ 144 w 176"/>
                <a:gd name="T87" fmla="*/ 76 h 176"/>
                <a:gd name="T88" fmla="*/ 120 w 176"/>
                <a:gd name="T89" fmla="*/ 10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6" h="176">
                  <a:moveTo>
                    <a:pt x="120" y="100"/>
                  </a:moveTo>
                  <a:cubicBezTo>
                    <a:pt x="120" y="113"/>
                    <a:pt x="131" y="124"/>
                    <a:pt x="144" y="124"/>
                  </a:cubicBezTo>
                  <a:cubicBezTo>
                    <a:pt x="153" y="124"/>
                    <a:pt x="160" y="117"/>
                    <a:pt x="160" y="117"/>
                  </a:cubicBezTo>
                  <a:cubicBezTo>
                    <a:pt x="163" y="114"/>
                    <a:pt x="168" y="112"/>
                    <a:pt x="171" y="112"/>
                  </a:cubicBezTo>
                  <a:cubicBezTo>
                    <a:pt x="174" y="112"/>
                    <a:pt x="176" y="115"/>
                    <a:pt x="176" y="120"/>
                  </a:cubicBezTo>
                  <a:cubicBezTo>
                    <a:pt x="176" y="168"/>
                    <a:pt x="176" y="168"/>
                    <a:pt x="176" y="168"/>
                  </a:cubicBezTo>
                  <a:cubicBezTo>
                    <a:pt x="176" y="172"/>
                    <a:pt x="173" y="176"/>
                    <a:pt x="168" y="176"/>
                  </a:cubicBezTo>
                  <a:cubicBezTo>
                    <a:pt x="120" y="176"/>
                    <a:pt x="120" y="176"/>
                    <a:pt x="120" y="176"/>
                  </a:cubicBezTo>
                  <a:cubicBezTo>
                    <a:pt x="116" y="176"/>
                    <a:pt x="112" y="173"/>
                    <a:pt x="112" y="170"/>
                  </a:cubicBezTo>
                  <a:cubicBezTo>
                    <a:pt x="112" y="167"/>
                    <a:pt x="115" y="162"/>
                    <a:pt x="118" y="159"/>
                  </a:cubicBezTo>
                  <a:cubicBezTo>
                    <a:pt x="118" y="159"/>
                    <a:pt x="124" y="153"/>
                    <a:pt x="124" y="144"/>
                  </a:cubicBezTo>
                  <a:cubicBezTo>
                    <a:pt x="124" y="130"/>
                    <a:pt x="114" y="120"/>
                    <a:pt x="100" y="120"/>
                  </a:cubicBezTo>
                  <a:cubicBezTo>
                    <a:pt x="87" y="120"/>
                    <a:pt x="76" y="130"/>
                    <a:pt x="76" y="144"/>
                  </a:cubicBezTo>
                  <a:cubicBezTo>
                    <a:pt x="76" y="153"/>
                    <a:pt x="83" y="159"/>
                    <a:pt x="83" y="159"/>
                  </a:cubicBezTo>
                  <a:cubicBezTo>
                    <a:pt x="86" y="162"/>
                    <a:pt x="88" y="167"/>
                    <a:pt x="88" y="170"/>
                  </a:cubicBezTo>
                  <a:cubicBezTo>
                    <a:pt x="88" y="173"/>
                    <a:pt x="85" y="176"/>
                    <a:pt x="80" y="176"/>
                  </a:cubicBezTo>
                  <a:cubicBezTo>
                    <a:pt x="56" y="176"/>
                    <a:pt x="56" y="176"/>
                    <a:pt x="56" y="176"/>
                  </a:cubicBezTo>
                  <a:cubicBezTo>
                    <a:pt x="52" y="176"/>
                    <a:pt x="48" y="172"/>
                    <a:pt x="48" y="168"/>
                  </a:cubicBezTo>
                  <a:cubicBezTo>
                    <a:pt x="48" y="144"/>
                    <a:pt x="48" y="144"/>
                    <a:pt x="48" y="144"/>
                  </a:cubicBezTo>
                  <a:cubicBezTo>
                    <a:pt x="48" y="139"/>
                    <a:pt x="48" y="136"/>
                    <a:pt x="47" y="136"/>
                  </a:cubicBezTo>
                  <a:cubicBezTo>
                    <a:pt x="46" y="136"/>
                    <a:pt x="43" y="138"/>
                    <a:pt x="40" y="141"/>
                  </a:cubicBezTo>
                  <a:cubicBezTo>
                    <a:pt x="40" y="141"/>
                    <a:pt x="33" y="148"/>
                    <a:pt x="24" y="148"/>
                  </a:cubicBezTo>
                  <a:cubicBezTo>
                    <a:pt x="11" y="148"/>
                    <a:pt x="0" y="137"/>
                    <a:pt x="0" y="124"/>
                  </a:cubicBezTo>
                  <a:cubicBezTo>
                    <a:pt x="0" y="110"/>
                    <a:pt x="11" y="100"/>
                    <a:pt x="24" y="100"/>
                  </a:cubicBezTo>
                  <a:cubicBezTo>
                    <a:pt x="33" y="100"/>
                    <a:pt x="40" y="106"/>
                    <a:pt x="40" y="106"/>
                  </a:cubicBezTo>
                  <a:cubicBezTo>
                    <a:pt x="43" y="109"/>
                    <a:pt x="46" y="112"/>
                    <a:pt x="47" y="112"/>
                  </a:cubicBezTo>
                  <a:cubicBezTo>
                    <a:pt x="48" y="112"/>
                    <a:pt x="48" y="108"/>
                    <a:pt x="48" y="104"/>
                  </a:cubicBezTo>
                  <a:cubicBezTo>
                    <a:pt x="48" y="56"/>
                    <a:pt x="48" y="56"/>
                    <a:pt x="48" y="56"/>
                  </a:cubicBezTo>
                  <a:cubicBezTo>
                    <a:pt x="48" y="51"/>
                    <a:pt x="52" y="48"/>
                    <a:pt x="56" y="48"/>
                  </a:cubicBezTo>
                  <a:cubicBezTo>
                    <a:pt x="104" y="48"/>
                    <a:pt x="104" y="48"/>
                    <a:pt x="104" y="48"/>
                  </a:cubicBezTo>
                  <a:cubicBezTo>
                    <a:pt x="109" y="48"/>
                    <a:pt x="112" y="47"/>
                    <a:pt x="112" y="46"/>
                  </a:cubicBezTo>
                  <a:cubicBezTo>
                    <a:pt x="112" y="45"/>
                    <a:pt x="110" y="42"/>
                    <a:pt x="107" y="39"/>
                  </a:cubicBezTo>
                  <a:cubicBezTo>
                    <a:pt x="107" y="39"/>
                    <a:pt x="100" y="33"/>
                    <a:pt x="100" y="24"/>
                  </a:cubicBezTo>
                  <a:cubicBezTo>
                    <a:pt x="100" y="10"/>
                    <a:pt x="111" y="0"/>
                    <a:pt x="124" y="0"/>
                  </a:cubicBezTo>
                  <a:cubicBezTo>
                    <a:pt x="138" y="0"/>
                    <a:pt x="148" y="10"/>
                    <a:pt x="148" y="24"/>
                  </a:cubicBezTo>
                  <a:cubicBezTo>
                    <a:pt x="148" y="33"/>
                    <a:pt x="142" y="39"/>
                    <a:pt x="142" y="39"/>
                  </a:cubicBezTo>
                  <a:cubicBezTo>
                    <a:pt x="139" y="42"/>
                    <a:pt x="136" y="45"/>
                    <a:pt x="136" y="46"/>
                  </a:cubicBezTo>
                  <a:cubicBezTo>
                    <a:pt x="136" y="47"/>
                    <a:pt x="140" y="48"/>
                    <a:pt x="144" y="48"/>
                  </a:cubicBezTo>
                  <a:cubicBezTo>
                    <a:pt x="168" y="48"/>
                    <a:pt x="168" y="48"/>
                    <a:pt x="168" y="48"/>
                  </a:cubicBezTo>
                  <a:cubicBezTo>
                    <a:pt x="173" y="48"/>
                    <a:pt x="176" y="51"/>
                    <a:pt x="176" y="56"/>
                  </a:cubicBezTo>
                  <a:cubicBezTo>
                    <a:pt x="176" y="80"/>
                    <a:pt x="176" y="80"/>
                    <a:pt x="176" y="80"/>
                  </a:cubicBezTo>
                  <a:cubicBezTo>
                    <a:pt x="176" y="84"/>
                    <a:pt x="174" y="88"/>
                    <a:pt x="171" y="88"/>
                  </a:cubicBezTo>
                  <a:cubicBezTo>
                    <a:pt x="168" y="88"/>
                    <a:pt x="163" y="85"/>
                    <a:pt x="160" y="82"/>
                  </a:cubicBezTo>
                  <a:cubicBezTo>
                    <a:pt x="160" y="82"/>
                    <a:pt x="153" y="76"/>
                    <a:pt x="144" y="76"/>
                  </a:cubicBezTo>
                  <a:cubicBezTo>
                    <a:pt x="131" y="76"/>
                    <a:pt x="120" y="86"/>
                    <a:pt x="120" y="100"/>
                  </a:cubicBezTo>
                  <a:close/>
                </a:path>
              </a:pathLst>
            </a:custGeom>
            <a:solidFill>
              <a:srgbClr val="063951"/>
            </a:solidFill>
            <a:ln w="9525">
              <a:noFill/>
              <a:round/>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endParaRPr lang="en-US" sz="1600">
                <a:solidFill>
                  <a:srgbClr val="000000"/>
                </a:solidFill>
              </a:endParaRPr>
            </a:p>
          </p:txBody>
        </p:sp>
      </p:grpSp>
      <p:grpSp>
        <p:nvGrpSpPr>
          <p:cNvPr id="50" name="Group 49"/>
          <p:cNvGrpSpPr/>
          <p:nvPr/>
        </p:nvGrpSpPr>
        <p:grpSpPr>
          <a:xfrm>
            <a:off x="3094589" y="4290066"/>
            <a:ext cx="8493844" cy="360000"/>
            <a:chOff x="3094589" y="4719984"/>
            <a:chExt cx="8493844" cy="360000"/>
          </a:xfrm>
        </p:grpSpPr>
        <p:sp>
          <p:nvSpPr>
            <p:cNvPr id="34" name="Rectangle 33"/>
            <p:cNvSpPr/>
            <p:nvPr/>
          </p:nvSpPr>
          <p:spPr>
            <a:xfrm>
              <a:off x="3580139" y="4746096"/>
              <a:ext cx="8008294" cy="307777"/>
            </a:xfrm>
            <a:prstGeom prst="rect">
              <a:avLst/>
            </a:prstGeom>
          </p:spPr>
          <p:txBody>
            <a:bodyPr wrap="square" anchor="ctr">
              <a:spAutoFit/>
            </a:bodyPr>
            <a:lstStyle/>
            <a:p>
              <a:r>
                <a:rPr lang="it-IT" sz="1400" dirty="0" smtClean="0">
                  <a:latin typeface="+mj-lt"/>
                </a:rPr>
                <a:t>Enti </a:t>
              </a:r>
              <a:r>
                <a:rPr lang="it-IT" sz="1400" dirty="0">
                  <a:latin typeface="+mj-lt"/>
                </a:rPr>
                <a:t>e aziende tenuti all’iscrizione alle gestioni previdenziali pubbliche (</a:t>
              </a:r>
              <a:r>
                <a:rPr lang="it-IT" sz="1400" b="1" dirty="0">
                  <a:latin typeface="+mj-lt"/>
                </a:rPr>
                <a:t>ex Inpdap</a:t>
              </a:r>
              <a:r>
                <a:rPr lang="it-IT" sz="1400" dirty="0">
                  <a:latin typeface="+mj-lt"/>
                </a:rPr>
                <a:t>)</a:t>
              </a:r>
            </a:p>
          </p:txBody>
        </p:sp>
        <p:sp>
          <p:nvSpPr>
            <p:cNvPr id="38" name="Freeform 145"/>
            <p:cNvSpPr>
              <a:spLocks/>
            </p:cNvSpPr>
            <p:nvPr/>
          </p:nvSpPr>
          <p:spPr bwMode="auto">
            <a:xfrm>
              <a:off x="3094589" y="4719984"/>
              <a:ext cx="360000" cy="360000"/>
            </a:xfrm>
            <a:custGeom>
              <a:avLst/>
              <a:gdLst>
                <a:gd name="T0" fmla="*/ 120 w 176"/>
                <a:gd name="T1" fmla="*/ 100 h 176"/>
                <a:gd name="T2" fmla="*/ 144 w 176"/>
                <a:gd name="T3" fmla="*/ 124 h 176"/>
                <a:gd name="T4" fmla="*/ 160 w 176"/>
                <a:gd name="T5" fmla="*/ 117 h 176"/>
                <a:gd name="T6" fmla="*/ 171 w 176"/>
                <a:gd name="T7" fmla="*/ 112 h 176"/>
                <a:gd name="T8" fmla="*/ 176 w 176"/>
                <a:gd name="T9" fmla="*/ 120 h 176"/>
                <a:gd name="T10" fmla="*/ 176 w 176"/>
                <a:gd name="T11" fmla="*/ 168 h 176"/>
                <a:gd name="T12" fmla="*/ 168 w 176"/>
                <a:gd name="T13" fmla="*/ 176 h 176"/>
                <a:gd name="T14" fmla="*/ 120 w 176"/>
                <a:gd name="T15" fmla="*/ 176 h 176"/>
                <a:gd name="T16" fmla="*/ 112 w 176"/>
                <a:gd name="T17" fmla="*/ 170 h 176"/>
                <a:gd name="T18" fmla="*/ 118 w 176"/>
                <a:gd name="T19" fmla="*/ 159 h 176"/>
                <a:gd name="T20" fmla="*/ 124 w 176"/>
                <a:gd name="T21" fmla="*/ 144 h 176"/>
                <a:gd name="T22" fmla="*/ 100 w 176"/>
                <a:gd name="T23" fmla="*/ 120 h 176"/>
                <a:gd name="T24" fmla="*/ 76 w 176"/>
                <a:gd name="T25" fmla="*/ 144 h 176"/>
                <a:gd name="T26" fmla="*/ 83 w 176"/>
                <a:gd name="T27" fmla="*/ 159 h 176"/>
                <a:gd name="T28" fmla="*/ 88 w 176"/>
                <a:gd name="T29" fmla="*/ 170 h 176"/>
                <a:gd name="T30" fmla="*/ 80 w 176"/>
                <a:gd name="T31" fmla="*/ 176 h 176"/>
                <a:gd name="T32" fmla="*/ 56 w 176"/>
                <a:gd name="T33" fmla="*/ 176 h 176"/>
                <a:gd name="T34" fmla="*/ 48 w 176"/>
                <a:gd name="T35" fmla="*/ 168 h 176"/>
                <a:gd name="T36" fmla="*/ 48 w 176"/>
                <a:gd name="T37" fmla="*/ 144 h 176"/>
                <a:gd name="T38" fmla="*/ 47 w 176"/>
                <a:gd name="T39" fmla="*/ 136 h 176"/>
                <a:gd name="T40" fmla="*/ 40 w 176"/>
                <a:gd name="T41" fmla="*/ 141 h 176"/>
                <a:gd name="T42" fmla="*/ 24 w 176"/>
                <a:gd name="T43" fmla="*/ 148 h 176"/>
                <a:gd name="T44" fmla="*/ 0 w 176"/>
                <a:gd name="T45" fmla="*/ 124 h 176"/>
                <a:gd name="T46" fmla="*/ 24 w 176"/>
                <a:gd name="T47" fmla="*/ 100 h 176"/>
                <a:gd name="T48" fmla="*/ 40 w 176"/>
                <a:gd name="T49" fmla="*/ 106 h 176"/>
                <a:gd name="T50" fmla="*/ 47 w 176"/>
                <a:gd name="T51" fmla="*/ 112 h 176"/>
                <a:gd name="T52" fmla="*/ 48 w 176"/>
                <a:gd name="T53" fmla="*/ 104 h 176"/>
                <a:gd name="T54" fmla="*/ 48 w 176"/>
                <a:gd name="T55" fmla="*/ 56 h 176"/>
                <a:gd name="T56" fmla="*/ 56 w 176"/>
                <a:gd name="T57" fmla="*/ 48 h 176"/>
                <a:gd name="T58" fmla="*/ 104 w 176"/>
                <a:gd name="T59" fmla="*/ 48 h 176"/>
                <a:gd name="T60" fmla="*/ 112 w 176"/>
                <a:gd name="T61" fmla="*/ 46 h 176"/>
                <a:gd name="T62" fmla="*/ 107 w 176"/>
                <a:gd name="T63" fmla="*/ 39 h 176"/>
                <a:gd name="T64" fmla="*/ 100 w 176"/>
                <a:gd name="T65" fmla="*/ 24 h 176"/>
                <a:gd name="T66" fmla="*/ 124 w 176"/>
                <a:gd name="T67" fmla="*/ 0 h 176"/>
                <a:gd name="T68" fmla="*/ 148 w 176"/>
                <a:gd name="T69" fmla="*/ 24 h 176"/>
                <a:gd name="T70" fmla="*/ 142 w 176"/>
                <a:gd name="T71" fmla="*/ 39 h 176"/>
                <a:gd name="T72" fmla="*/ 136 w 176"/>
                <a:gd name="T73" fmla="*/ 46 h 176"/>
                <a:gd name="T74" fmla="*/ 144 w 176"/>
                <a:gd name="T75" fmla="*/ 48 h 176"/>
                <a:gd name="T76" fmla="*/ 168 w 176"/>
                <a:gd name="T77" fmla="*/ 48 h 176"/>
                <a:gd name="T78" fmla="*/ 176 w 176"/>
                <a:gd name="T79" fmla="*/ 56 h 176"/>
                <a:gd name="T80" fmla="*/ 176 w 176"/>
                <a:gd name="T81" fmla="*/ 80 h 176"/>
                <a:gd name="T82" fmla="*/ 171 w 176"/>
                <a:gd name="T83" fmla="*/ 88 h 176"/>
                <a:gd name="T84" fmla="*/ 160 w 176"/>
                <a:gd name="T85" fmla="*/ 82 h 176"/>
                <a:gd name="T86" fmla="*/ 144 w 176"/>
                <a:gd name="T87" fmla="*/ 76 h 176"/>
                <a:gd name="T88" fmla="*/ 120 w 176"/>
                <a:gd name="T89" fmla="*/ 10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6" h="176">
                  <a:moveTo>
                    <a:pt x="120" y="100"/>
                  </a:moveTo>
                  <a:cubicBezTo>
                    <a:pt x="120" y="113"/>
                    <a:pt x="131" y="124"/>
                    <a:pt x="144" y="124"/>
                  </a:cubicBezTo>
                  <a:cubicBezTo>
                    <a:pt x="153" y="124"/>
                    <a:pt x="160" y="117"/>
                    <a:pt x="160" y="117"/>
                  </a:cubicBezTo>
                  <a:cubicBezTo>
                    <a:pt x="163" y="114"/>
                    <a:pt x="168" y="112"/>
                    <a:pt x="171" y="112"/>
                  </a:cubicBezTo>
                  <a:cubicBezTo>
                    <a:pt x="174" y="112"/>
                    <a:pt x="176" y="115"/>
                    <a:pt x="176" y="120"/>
                  </a:cubicBezTo>
                  <a:cubicBezTo>
                    <a:pt x="176" y="168"/>
                    <a:pt x="176" y="168"/>
                    <a:pt x="176" y="168"/>
                  </a:cubicBezTo>
                  <a:cubicBezTo>
                    <a:pt x="176" y="172"/>
                    <a:pt x="173" y="176"/>
                    <a:pt x="168" y="176"/>
                  </a:cubicBezTo>
                  <a:cubicBezTo>
                    <a:pt x="120" y="176"/>
                    <a:pt x="120" y="176"/>
                    <a:pt x="120" y="176"/>
                  </a:cubicBezTo>
                  <a:cubicBezTo>
                    <a:pt x="116" y="176"/>
                    <a:pt x="112" y="173"/>
                    <a:pt x="112" y="170"/>
                  </a:cubicBezTo>
                  <a:cubicBezTo>
                    <a:pt x="112" y="167"/>
                    <a:pt x="115" y="162"/>
                    <a:pt x="118" y="159"/>
                  </a:cubicBezTo>
                  <a:cubicBezTo>
                    <a:pt x="118" y="159"/>
                    <a:pt x="124" y="153"/>
                    <a:pt x="124" y="144"/>
                  </a:cubicBezTo>
                  <a:cubicBezTo>
                    <a:pt x="124" y="130"/>
                    <a:pt x="114" y="120"/>
                    <a:pt x="100" y="120"/>
                  </a:cubicBezTo>
                  <a:cubicBezTo>
                    <a:pt x="87" y="120"/>
                    <a:pt x="76" y="130"/>
                    <a:pt x="76" y="144"/>
                  </a:cubicBezTo>
                  <a:cubicBezTo>
                    <a:pt x="76" y="153"/>
                    <a:pt x="83" y="159"/>
                    <a:pt x="83" y="159"/>
                  </a:cubicBezTo>
                  <a:cubicBezTo>
                    <a:pt x="86" y="162"/>
                    <a:pt x="88" y="167"/>
                    <a:pt x="88" y="170"/>
                  </a:cubicBezTo>
                  <a:cubicBezTo>
                    <a:pt x="88" y="173"/>
                    <a:pt x="85" y="176"/>
                    <a:pt x="80" y="176"/>
                  </a:cubicBezTo>
                  <a:cubicBezTo>
                    <a:pt x="56" y="176"/>
                    <a:pt x="56" y="176"/>
                    <a:pt x="56" y="176"/>
                  </a:cubicBezTo>
                  <a:cubicBezTo>
                    <a:pt x="52" y="176"/>
                    <a:pt x="48" y="172"/>
                    <a:pt x="48" y="168"/>
                  </a:cubicBezTo>
                  <a:cubicBezTo>
                    <a:pt x="48" y="144"/>
                    <a:pt x="48" y="144"/>
                    <a:pt x="48" y="144"/>
                  </a:cubicBezTo>
                  <a:cubicBezTo>
                    <a:pt x="48" y="139"/>
                    <a:pt x="48" y="136"/>
                    <a:pt x="47" y="136"/>
                  </a:cubicBezTo>
                  <a:cubicBezTo>
                    <a:pt x="46" y="136"/>
                    <a:pt x="43" y="138"/>
                    <a:pt x="40" y="141"/>
                  </a:cubicBezTo>
                  <a:cubicBezTo>
                    <a:pt x="40" y="141"/>
                    <a:pt x="33" y="148"/>
                    <a:pt x="24" y="148"/>
                  </a:cubicBezTo>
                  <a:cubicBezTo>
                    <a:pt x="11" y="148"/>
                    <a:pt x="0" y="137"/>
                    <a:pt x="0" y="124"/>
                  </a:cubicBezTo>
                  <a:cubicBezTo>
                    <a:pt x="0" y="110"/>
                    <a:pt x="11" y="100"/>
                    <a:pt x="24" y="100"/>
                  </a:cubicBezTo>
                  <a:cubicBezTo>
                    <a:pt x="33" y="100"/>
                    <a:pt x="40" y="106"/>
                    <a:pt x="40" y="106"/>
                  </a:cubicBezTo>
                  <a:cubicBezTo>
                    <a:pt x="43" y="109"/>
                    <a:pt x="46" y="112"/>
                    <a:pt x="47" y="112"/>
                  </a:cubicBezTo>
                  <a:cubicBezTo>
                    <a:pt x="48" y="112"/>
                    <a:pt x="48" y="108"/>
                    <a:pt x="48" y="104"/>
                  </a:cubicBezTo>
                  <a:cubicBezTo>
                    <a:pt x="48" y="56"/>
                    <a:pt x="48" y="56"/>
                    <a:pt x="48" y="56"/>
                  </a:cubicBezTo>
                  <a:cubicBezTo>
                    <a:pt x="48" y="51"/>
                    <a:pt x="52" y="48"/>
                    <a:pt x="56" y="48"/>
                  </a:cubicBezTo>
                  <a:cubicBezTo>
                    <a:pt x="104" y="48"/>
                    <a:pt x="104" y="48"/>
                    <a:pt x="104" y="48"/>
                  </a:cubicBezTo>
                  <a:cubicBezTo>
                    <a:pt x="109" y="48"/>
                    <a:pt x="112" y="47"/>
                    <a:pt x="112" y="46"/>
                  </a:cubicBezTo>
                  <a:cubicBezTo>
                    <a:pt x="112" y="45"/>
                    <a:pt x="110" y="42"/>
                    <a:pt x="107" y="39"/>
                  </a:cubicBezTo>
                  <a:cubicBezTo>
                    <a:pt x="107" y="39"/>
                    <a:pt x="100" y="33"/>
                    <a:pt x="100" y="24"/>
                  </a:cubicBezTo>
                  <a:cubicBezTo>
                    <a:pt x="100" y="10"/>
                    <a:pt x="111" y="0"/>
                    <a:pt x="124" y="0"/>
                  </a:cubicBezTo>
                  <a:cubicBezTo>
                    <a:pt x="138" y="0"/>
                    <a:pt x="148" y="10"/>
                    <a:pt x="148" y="24"/>
                  </a:cubicBezTo>
                  <a:cubicBezTo>
                    <a:pt x="148" y="33"/>
                    <a:pt x="142" y="39"/>
                    <a:pt x="142" y="39"/>
                  </a:cubicBezTo>
                  <a:cubicBezTo>
                    <a:pt x="139" y="42"/>
                    <a:pt x="136" y="45"/>
                    <a:pt x="136" y="46"/>
                  </a:cubicBezTo>
                  <a:cubicBezTo>
                    <a:pt x="136" y="47"/>
                    <a:pt x="140" y="48"/>
                    <a:pt x="144" y="48"/>
                  </a:cubicBezTo>
                  <a:cubicBezTo>
                    <a:pt x="168" y="48"/>
                    <a:pt x="168" y="48"/>
                    <a:pt x="168" y="48"/>
                  </a:cubicBezTo>
                  <a:cubicBezTo>
                    <a:pt x="173" y="48"/>
                    <a:pt x="176" y="51"/>
                    <a:pt x="176" y="56"/>
                  </a:cubicBezTo>
                  <a:cubicBezTo>
                    <a:pt x="176" y="80"/>
                    <a:pt x="176" y="80"/>
                    <a:pt x="176" y="80"/>
                  </a:cubicBezTo>
                  <a:cubicBezTo>
                    <a:pt x="176" y="84"/>
                    <a:pt x="174" y="88"/>
                    <a:pt x="171" y="88"/>
                  </a:cubicBezTo>
                  <a:cubicBezTo>
                    <a:pt x="168" y="88"/>
                    <a:pt x="163" y="85"/>
                    <a:pt x="160" y="82"/>
                  </a:cubicBezTo>
                  <a:cubicBezTo>
                    <a:pt x="160" y="82"/>
                    <a:pt x="153" y="76"/>
                    <a:pt x="144" y="76"/>
                  </a:cubicBezTo>
                  <a:cubicBezTo>
                    <a:pt x="131" y="76"/>
                    <a:pt x="120" y="86"/>
                    <a:pt x="120" y="100"/>
                  </a:cubicBezTo>
                  <a:close/>
                </a:path>
              </a:pathLst>
            </a:custGeom>
            <a:solidFill>
              <a:srgbClr val="13A1D9"/>
            </a:solidFill>
            <a:ln w="9525">
              <a:noFill/>
              <a:round/>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endParaRPr lang="en-US" sz="1600">
                <a:solidFill>
                  <a:srgbClr val="000000"/>
                </a:solidFill>
              </a:endParaRPr>
            </a:p>
          </p:txBody>
        </p:sp>
      </p:grpSp>
      <p:sp>
        <p:nvSpPr>
          <p:cNvPr id="39" name="Rectangle 38"/>
          <p:cNvSpPr/>
          <p:nvPr/>
        </p:nvSpPr>
        <p:spPr>
          <a:xfrm>
            <a:off x="720306" y="3397134"/>
            <a:ext cx="2038364" cy="46412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r>
              <a:rPr lang="it-IT" sz="1400" dirty="0" smtClean="0">
                <a:solidFill>
                  <a:schemeClr val="tx1"/>
                </a:solidFill>
              </a:rPr>
              <a:t>L’applicativo analizza le seguenti basi dati</a:t>
            </a:r>
            <a:r>
              <a:rPr lang="it-IT" sz="1200" dirty="0" smtClean="0">
                <a:solidFill>
                  <a:schemeClr val="tx1"/>
                </a:solidFill>
              </a:rPr>
              <a:t>:</a:t>
            </a:r>
            <a:endParaRPr lang="it-IT" sz="1200" dirty="0">
              <a:solidFill>
                <a:schemeClr val="tx1"/>
              </a:solidFill>
            </a:endParaRPr>
          </a:p>
        </p:txBody>
      </p:sp>
      <p:sp>
        <p:nvSpPr>
          <p:cNvPr id="40" name="Rectangle 39"/>
          <p:cNvSpPr/>
          <p:nvPr/>
        </p:nvSpPr>
        <p:spPr>
          <a:xfrm>
            <a:off x="1278475" y="5437591"/>
            <a:ext cx="864844" cy="25528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r>
              <a:rPr lang="it-IT" sz="1400" b="1" dirty="0" smtClean="0">
                <a:solidFill>
                  <a:schemeClr val="tx1"/>
                </a:solidFill>
              </a:rPr>
              <a:t>Utility</a:t>
            </a:r>
            <a:endParaRPr lang="it-IT" sz="1400" b="1" dirty="0">
              <a:solidFill>
                <a:schemeClr val="tx1"/>
              </a:solidFill>
            </a:endParaRPr>
          </a:p>
        </p:txBody>
      </p:sp>
      <p:grpSp>
        <p:nvGrpSpPr>
          <p:cNvPr id="51" name="Group 50"/>
          <p:cNvGrpSpPr/>
          <p:nvPr/>
        </p:nvGrpSpPr>
        <p:grpSpPr>
          <a:xfrm>
            <a:off x="3100670" y="4770986"/>
            <a:ext cx="8487763" cy="360000"/>
            <a:chOff x="3100670" y="5352296"/>
            <a:chExt cx="8487763" cy="360000"/>
          </a:xfrm>
        </p:grpSpPr>
        <p:sp>
          <p:nvSpPr>
            <p:cNvPr id="43" name="Rectangle 42"/>
            <p:cNvSpPr/>
            <p:nvPr/>
          </p:nvSpPr>
          <p:spPr>
            <a:xfrm>
              <a:off x="3580139" y="5378408"/>
              <a:ext cx="8008294" cy="307777"/>
            </a:xfrm>
            <a:prstGeom prst="rect">
              <a:avLst/>
            </a:prstGeom>
          </p:spPr>
          <p:txBody>
            <a:bodyPr wrap="square" anchor="ctr">
              <a:spAutoFit/>
            </a:bodyPr>
            <a:lstStyle/>
            <a:p>
              <a:r>
                <a:rPr lang="it-IT" sz="1400" dirty="0" smtClean="0">
                  <a:latin typeface="+mj-lt"/>
                </a:rPr>
                <a:t>Lavoratori dipendenti </a:t>
              </a:r>
              <a:r>
                <a:rPr lang="it-IT" sz="1400" dirty="0">
                  <a:latin typeface="+mj-lt"/>
                </a:rPr>
                <a:t>assicurati presso </a:t>
              </a:r>
              <a:r>
                <a:rPr lang="it-IT" sz="1400" b="1" dirty="0" smtClean="0">
                  <a:latin typeface="+mj-lt"/>
                </a:rPr>
                <a:t>INPGI</a:t>
              </a:r>
              <a:endParaRPr lang="it-IT" sz="1400" b="1" dirty="0">
                <a:latin typeface="+mj-lt"/>
              </a:endParaRPr>
            </a:p>
          </p:txBody>
        </p:sp>
        <p:sp>
          <p:nvSpPr>
            <p:cNvPr id="44" name="Freeform 145"/>
            <p:cNvSpPr>
              <a:spLocks/>
            </p:cNvSpPr>
            <p:nvPr/>
          </p:nvSpPr>
          <p:spPr bwMode="auto">
            <a:xfrm>
              <a:off x="3100670" y="5352296"/>
              <a:ext cx="360000" cy="360000"/>
            </a:xfrm>
            <a:custGeom>
              <a:avLst/>
              <a:gdLst>
                <a:gd name="T0" fmla="*/ 120 w 176"/>
                <a:gd name="T1" fmla="*/ 100 h 176"/>
                <a:gd name="T2" fmla="*/ 144 w 176"/>
                <a:gd name="T3" fmla="*/ 124 h 176"/>
                <a:gd name="T4" fmla="*/ 160 w 176"/>
                <a:gd name="T5" fmla="*/ 117 h 176"/>
                <a:gd name="T6" fmla="*/ 171 w 176"/>
                <a:gd name="T7" fmla="*/ 112 h 176"/>
                <a:gd name="T8" fmla="*/ 176 w 176"/>
                <a:gd name="T9" fmla="*/ 120 h 176"/>
                <a:gd name="T10" fmla="*/ 176 w 176"/>
                <a:gd name="T11" fmla="*/ 168 h 176"/>
                <a:gd name="T12" fmla="*/ 168 w 176"/>
                <a:gd name="T13" fmla="*/ 176 h 176"/>
                <a:gd name="T14" fmla="*/ 120 w 176"/>
                <a:gd name="T15" fmla="*/ 176 h 176"/>
                <a:gd name="T16" fmla="*/ 112 w 176"/>
                <a:gd name="T17" fmla="*/ 170 h 176"/>
                <a:gd name="T18" fmla="*/ 118 w 176"/>
                <a:gd name="T19" fmla="*/ 159 h 176"/>
                <a:gd name="T20" fmla="*/ 124 w 176"/>
                <a:gd name="T21" fmla="*/ 144 h 176"/>
                <a:gd name="T22" fmla="*/ 100 w 176"/>
                <a:gd name="T23" fmla="*/ 120 h 176"/>
                <a:gd name="T24" fmla="*/ 76 w 176"/>
                <a:gd name="T25" fmla="*/ 144 h 176"/>
                <a:gd name="T26" fmla="*/ 83 w 176"/>
                <a:gd name="T27" fmla="*/ 159 h 176"/>
                <a:gd name="T28" fmla="*/ 88 w 176"/>
                <a:gd name="T29" fmla="*/ 170 h 176"/>
                <a:gd name="T30" fmla="*/ 80 w 176"/>
                <a:gd name="T31" fmla="*/ 176 h 176"/>
                <a:gd name="T32" fmla="*/ 56 w 176"/>
                <a:gd name="T33" fmla="*/ 176 h 176"/>
                <a:gd name="T34" fmla="*/ 48 w 176"/>
                <a:gd name="T35" fmla="*/ 168 h 176"/>
                <a:gd name="T36" fmla="*/ 48 w 176"/>
                <a:gd name="T37" fmla="*/ 144 h 176"/>
                <a:gd name="T38" fmla="*/ 47 w 176"/>
                <a:gd name="T39" fmla="*/ 136 h 176"/>
                <a:gd name="T40" fmla="*/ 40 w 176"/>
                <a:gd name="T41" fmla="*/ 141 h 176"/>
                <a:gd name="T42" fmla="*/ 24 w 176"/>
                <a:gd name="T43" fmla="*/ 148 h 176"/>
                <a:gd name="T44" fmla="*/ 0 w 176"/>
                <a:gd name="T45" fmla="*/ 124 h 176"/>
                <a:gd name="T46" fmla="*/ 24 w 176"/>
                <a:gd name="T47" fmla="*/ 100 h 176"/>
                <a:gd name="T48" fmla="*/ 40 w 176"/>
                <a:gd name="T49" fmla="*/ 106 h 176"/>
                <a:gd name="T50" fmla="*/ 47 w 176"/>
                <a:gd name="T51" fmla="*/ 112 h 176"/>
                <a:gd name="T52" fmla="*/ 48 w 176"/>
                <a:gd name="T53" fmla="*/ 104 h 176"/>
                <a:gd name="T54" fmla="*/ 48 w 176"/>
                <a:gd name="T55" fmla="*/ 56 h 176"/>
                <a:gd name="T56" fmla="*/ 56 w 176"/>
                <a:gd name="T57" fmla="*/ 48 h 176"/>
                <a:gd name="T58" fmla="*/ 104 w 176"/>
                <a:gd name="T59" fmla="*/ 48 h 176"/>
                <a:gd name="T60" fmla="*/ 112 w 176"/>
                <a:gd name="T61" fmla="*/ 46 h 176"/>
                <a:gd name="T62" fmla="*/ 107 w 176"/>
                <a:gd name="T63" fmla="*/ 39 h 176"/>
                <a:gd name="T64" fmla="*/ 100 w 176"/>
                <a:gd name="T65" fmla="*/ 24 h 176"/>
                <a:gd name="T66" fmla="*/ 124 w 176"/>
                <a:gd name="T67" fmla="*/ 0 h 176"/>
                <a:gd name="T68" fmla="*/ 148 w 176"/>
                <a:gd name="T69" fmla="*/ 24 h 176"/>
                <a:gd name="T70" fmla="*/ 142 w 176"/>
                <a:gd name="T71" fmla="*/ 39 h 176"/>
                <a:gd name="T72" fmla="*/ 136 w 176"/>
                <a:gd name="T73" fmla="*/ 46 h 176"/>
                <a:gd name="T74" fmla="*/ 144 w 176"/>
                <a:gd name="T75" fmla="*/ 48 h 176"/>
                <a:gd name="T76" fmla="*/ 168 w 176"/>
                <a:gd name="T77" fmla="*/ 48 h 176"/>
                <a:gd name="T78" fmla="*/ 176 w 176"/>
                <a:gd name="T79" fmla="*/ 56 h 176"/>
                <a:gd name="T80" fmla="*/ 176 w 176"/>
                <a:gd name="T81" fmla="*/ 80 h 176"/>
                <a:gd name="T82" fmla="*/ 171 w 176"/>
                <a:gd name="T83" fmla="*/ 88 h 176"/>
                <a:gd name="T84" fmla="*/ 160 w 176"/>
                <a:gd name="T85" fmla="*/ 82 h 176"/>
                <a:gd name="T86" fmla="*/ 144 w 176"/>
                <a:gd name="T87" fmla="*/ 76 h 176"/>
                <a:gd name="T88" fmla="*/ 120 w 176"/>
                <a:gd name="T89" fmla="*/ 10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6" h="176">
                  <a:moveTo>
                    <a:pt x="120" y="100"/>
                  </a:moveTo>
                  <a:cubicBezTo>
                    <a:pt x="120" y="113"/>
                    <a:pt x="131" y="124"/>
                    <a:pt x="144" y="124"/>
                  </a:cubicBezTo>
                  <a:cubicBezTo>
                    <a:pt x="153" y="124"/>
                    <a:pt x="160" y="117"/>
                    <a:pt x="160" y="117"/>
                  </a:cubicBezTo>
                  <a:cubicBezTo>
                    <a:pt x="163" y="114"/>
                    <a:pt x="168" y="112"/>
                    <a:pt x="171" y="112"/>
                  </a:cubicBezTo>
                  <a:cubicBezTo>
                    <a:pt x="174" y="112"/>
                    <a:pt x="176" y="115"/>
                    <a:pt x="176" y="120"/>
                  </a:cubicBezTo>
                  <a:cubicBezTo>
                    <a:pt x="176" y="168"/>
                    <a:pt x="176" y="168"/>
                    <a:pt x="176" y="168"/>
                  </a:cubicBezTo>
                  <a:cubicBezTo>
                    <a:pt x="176" y="172"/>
                    <a:pt x="173" y="176"/>
                    <a:pt x="168" y="176"/>
                  </a:cubicBezTo>
                  <a:cubicBezTo>
                    <a:pt x="120" y="176"/>
                    <a:pt x="120" y="176"/>
                    <a:pt x="120" y="176"/>
                  </a:cubicBezTo>
                  <a:cubicBezTo>
                    <a:pt x="116" y="176"/>
                    <a:pt x="112" y="173"/>
                    <a:pt x="112" y="170"/>
                  </a:cubicBezTo>
                  <a:cubicBezTo>
                    <a:pt x="112" y="167"/>
                    <a:pt x="115" y="162"/>
                    <a:pt x="118" y="159"/>
                  </a:cubicBezTo>
                  <a:cubicBezTo>
                    <a:pt x="118" y="159"/>
                    <a:pt x="124" y="153"/>
                    <a:pt x="124" y="144"/>
                  </a:cubicBezTo>
                  <a:cubicBezTo>
                    <a:pt x="124" y="130"/>
                    <a:pt x="114" y="120"/>
                    <a:pt x="100" y="120"/>
                  </a:cubicBezTo>
                  <a:cubicBezTo>
                    <a:pt x="87" y="120"/>
                    <a:pt x="76" y="130"/>
                    <a:pt x="76" y="144"/>
                  </a:cubicBezTo>
                  <a:cubicBezTo>
                    <a:pt x="76" y="153"/>
                    <a:pt x="83" y="159"/>
                    <a:pt x="83" y="159"/>
                  </a:cubicBezTo>
                  <a:cubicBezTo>
                    <a:pt x="86" y="162"/>
                    <a:pt x="88" y="167"/>
                    <a:pt x="88" y="170"/>
                  </a:cubicBezTo>
                  <a:cubicBezTo>
                    <a:pt x="88" y="173"/>
                    <a:pt x="85" y="176"/>
                    <a:pt x="80" y="176"/>
                  </a:cubicBezTo>
                  <a:cubicBezTo>
                    <a:pt x="56" y="176"/>
                    <a:pt x="56" y="176"/>
                    <a:pt x="56" y="176"/>
                  </a:cubicBezTo>
                  <a:cubicBezTo>
                    <a:pt x="52" y="176"/>
                    <a:pt x="48" y="172"/>
                    <a:pt x="48" y="168"/>
                  </a:cubicBezTo>
                  <a:cubicBezTo>
                    <a:pt x="48" y="144"/>
                    <a:pt x="48" y="144"/>
                    <a:pt x="48" y="144"/>
                  </a:cubicBezTo>
                  <a:cubicBezTo>
                    <a:pt x="48" y="139"/>
                    <a:pt x="48" y="136"/>
                    <a:pt x="47" y="136"/>
                  </a:cubicBezTo>
                  <a:cubicBezTo>
                    <a:pt x="46" y="136"/>
                    <a:pt x="43" y="138"/>
                    <a:pt x="40" y="141"/>
                  </a:cubicBezTo>
                  <a:cubicBezTo>
                    <a:pt x="40" y="141"/>
                    <a:pt x="33" y="148"/>
                    <a:pt x="24" y="148"/>
                  </a:cubicBezTo>
                  <a:cubicBezTo>
                    <a:pt x="11" y="148"/>
                    <a:pt x="0" y="137"/>
                    <a:pt x="0" y="124"/>
                  </a:cubicBezTo>
                  <a:cubicBezTo>
                    <a:pt x="0" y="110"/>
                    <a:pt x="11" y="100"/>
                    <a:pt x="24" y="100"/>
                  </a:cubicBezTo>
                  <a:cubicBezTo>
                    <a:pt x="33" y="100"/>
                    <a:pt x="40" y="106"/>
                    <a:pt x="40" y="106"/>
                  </a:cubicBezTo>
                  <a:cubicBezTo>
                    <a:pt x="43" y="109"/>
                    <a:pt x="46" y="112"/>
                    <a:pt x="47" y="112"/>
                  </a:cubicBezTo>
                  <a:cubicBezTo>
                    <a:pt x="48" y="112"/>
                    <a:pt x="48" y="108"/>
                    <a:pt x="48" y="104"/>
                  </a:cubicBezTo>
                  <a:cubicBezTo>
                    <a:pt x="48" y="56"/>
                    <a:pt x="48" y="56"/>
                    <a:pt x="48" y="56"/>
                  </a:cubicBezTo>
                  <a:cubicBezTo>
                    <a:pt x="48" y="51"/>
                    <a:pt x="52" y="48"/>
                    <a:pt x="56" y="48"/>
                  </a:cubicBezTo>
                  <a:cubicBezTo>
                    <a:pt x="104" y="48"/>
                    <a:pt x="104" y="48"/>
                    <a:pt x="104" y="48"/>
                  </a:cubicBezTo>
                  <a:cubicBezTo>
                    <a:pt x="109" y="48"/>
                    <a:pt x="112" y="47"/>
                    <a:pt x="112" y="46"/>
                  </a:cubicBezTo>
                  <a:cubicBezTo>
                    <a:pt x="112" y="45"/>
                    <a:pt x="110" y="42"/>
                    <a:pt x="107" y="39"/>
                  </a:cubicBezTo>
                  <a:cubicBezTo>
                    <a:pt x="107" y="39"/>
                    <a:pt x="100" y="33"/>
                    <a:pt x="100" y="24"/>
                  </a:cubicBezTo>
                  <a:cubicBezTo>
                    <a:pt x="100" y="10"/>
                    <a:pt x="111" y="0"/>
                    <a:pt x="124" y="0"/>
                  </a:cubicBezTo>
                  <a:cubicBezTo>
                    <a:pt x="138" y="0"/>
                    <a:pt x="148" y="10"/>
                    <a:pt x="148" y="24"/>
                  </a:cubicBezTo>
                  <a:cubicBezTo>
                    <a:pt x="148" y="33"/>
                    <a:pt x="142" y="39"/>
                    <a:pt x="142" y="39"/>
                  </a:cubicBezTo>
                  <a:cubicBezTo>
                    <a:pt x="139" y="42"/>
                    <a:pt x="136" y="45"/>
                    <a:pt x="136" y="46"/>
                  </a:cubicBezTo>
                  <a:cubicBezTo>
                    <a:pt x="136" y="47"/>
                    <a:pt x="140" y="48"/>
                    <a:pt x="144" y="48"/>
                  </a:cubicBezTo>
                  <a:cubicBezTo>
                    <a:pt x="168" y="48"/>
                    <a:pt x="168" y="48"/>
                    <a:pt x="168" y="48"/>
                  </a:cubicBezTo>
                  <a:cubicBezTo>
                    <a:pt x="173" y="48"/>
                    <a:pt x="176" y="51"/>
                    <a:pt x="176" y="56"/>
                  </a:cubicBezTo>
                  <a:cubicBezTo>
                    <a:pt x="176" y="80"/>
                    <a:pt x="176" y="80"/>
                    <a:pt x="176" y="80"/>
                  </a:cubicBezTo>
                  <a:cubicBezTo>
                    <a:pt x="176" y="84"/>
                    <a:pt x="174" y="88"/>
                    <a:pt x="171" y="88"/>
                  </a:cubicBezTo>
                  <a:cubicBezTo>
                    <a:pt x="168" y="88"/>
                    <a:pt x="163" y="85"/>
                    <a:pt x="160" y="82"/>
                  </a:cubicBezTo>
                  <a:cubicBezTo>
                    <a:pt x="160" y="82"/>
                    <a:pt x="153" y="76"/>
                    <a:pt x="144" y="76"/>
                  </a:cubicBezTo>
                  <a:cubicBezTo>
                    <a:pt x="131" y="76"/>
                    <a:pt x="120" y="86"/>
                    <a:pt x="120" y="100"/>
                  </a:cubicBezTo>
                  <a:close/>
                </a:path>
              </a:pathLst>
            </a:custGeom>
            <a:solidFill>
              <a:schemeClr val="accent6"/>
            </a:solidFill>
            <a:ln w="9525">
              <a:noFill/>
              <a:round/>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endParaRPr lang="en-US" sz="1600">
                <a:solidFill>
                  <a:srgbClr val="000000"/>
                </a:solidFill>
              </a:endParaRPr>
            </a:p>
          </p:txBody>
        </p:sp>
      </p:grpSp>
      <p:grpSp>
        <p:nvGrpSpPr>
          <p:cNvPr id="52" name="Group 51"/>
          <p:cNvGrpSpPr/>
          <p:nvPr/>
        </p:nvGrpSpPr>
        <p:grpSpPr>
          <a:xfrm>
            <a:off x="3094589" y="5247241"/>
            <a:ext cx="8487763" cy="369332"/>
            <a:chOff x="3100670" y="5347631"/>
            <a:chExt cx="8487763" cy="369332"/>
          </a:xfrm>
        </p:grpSpPr>
        <p:sp>
          <p:nvSpPr>
            <p:cNvPr id="53" name="Rectangle 52"/>
            <p:cNvSpPr/>
            <p:nvPr/>
          </p:nvSpPr>
          <p:spPr>
            <a:xfrm>
              <a:off x="3580139" y="5347631"/>
              <a:ext cx="8008294" cy="369332"/>
            </a:xfrm>
            <a:prstGeom prst="rect">
              <a:avLst/>
            </a:prstGeom>
          </p:spPr>
          <p:txBody>
            <a:bodyPr wrap="square" anchor="ctr">
              <a:spAutoFit/>
            </a:bodyPr>
            <a:lstStyle/>
            <a:p>
              <a:r>
                <a:rPr lang="it-IT" sz="1400" dirty="0" smtClean="0">
                  <a:latin typeface="+mj-lt"/>
                </a:rPr>
                <a:t>Comunicazioni obbligatorie dal 2008</a:t>
              </a:r>
              <a:r>
                <a:rPr lang="it-IT" b="1" dirty="0" smtClean="0">
                  <a:solidFill>
                    <a:srgbClr val="4F81BD"/>
                  </a:solidFill>
                  <a:latin typeface="+mj-lt"/>
                </a:rPr>
                <a:t>* </a:t>
              </a:r>
              <a:r>
                <a:rPr lang="it-IT" sz="1400" dirty="0" smtClean="0">
                  <a:solidFill>
                    <a:srgbClr val="4F81BD"/>
                  </a:solidFill>
                  <a:latin typeface="+mj-lt"/>
                </a:rPr>
                <a:t> </a:t>
              </a:r>
              <a:endParaRPr lang="it-IT" sz="1400" dirty="0">
                <a:solidFill>
                  <a:srgbClr val="4F81BD"/>
                </a:solidFill>
                <a:latin typeface="+mj-lt"/>
              </a:endParaRPr>
            </a:p>
          </p:txBody>
        </p:sp>
        <p:sp>
          <p:nvSpPr>
            <p:cNvPr id="54" name="Freeform 145"/>
            <p:cNvSpPr>
              <a:spLocks/>
            </p:cNvSpPr>
            <p:nvPr/>
          </p:nvSpPr>
          <p:spPr bwMode="auto">
            <a:xfrm>
              <a:off x="3100670" y="5352296"/>
              <a:ext cx="360000" cy="360000"/>
            </a:xfrm>
            <a:custGeom>
              <a:avLst/>
              <a:gdLst>
                <a:gd name="T0" fmla="*/ 120 w 176"/>
                <a:gd name="T1" fmla="*/ 100 h 176"/>
                <a:gd name="T2" fmla="*/ 144 w 176"/>
                <a:gd name="T3" fmla="*/ 124 h 176"/>
                <a:gd name="T4" fmla="*/ 160 w 176"/>
                <a:gd name="T5" fmla="*/ 117 h 176"/>
                <a:gd name="T6" fmla="*/ 171 w 176"/>
                <a:gd name="T7" fmla="*/ 112 h 176"/>
                <a:gd name="T8" fmla="*/ 176 w 176"/>
                <a:gd name="T9" fmla="*/ 120 h 176"/>
                <a:gd name="T10" fmla="*/ 176 w 176"/>
                <a:gd name="T11" fmla="*/ 168 h 176"/>
                <a:gd name="T12" fmla="*/ 168 w 176"/>
                <a:gd name="T13" fmla="*/ 176 h 176"/>
                <a:gd name="T14" fmla="*/ 120 w 176"/>
                <a:gd name="T15" fmla="*/ 176 h 176"/>
                <a:gd name="T16" fmla="*/ 112 w 176"/>
                <a:gd name="T17" fmla="*/ 170 h 176"/>
                <a:gd name="T18" fmla="*/ 118 w 176"/>
                <a:gd name="T19" fmla="*/ 159 h 176"/>
                <a:gd name="T20" fmla="*/ 124 w 176"/>
                <a:gd name="T21" fmla="*/ 144 h 176"/>
                <a:gd name="T22" fmla="*/ 100 w 176"/>
                <a:gd name="T23" fmla="*/ 120 h 176"/>
                <a:gd name="T24" fmla="*/ 76 w 176"/>
                <a:gd name="T25" fmla="*/ 144 h 176"/>
                <a:gd name="T26" fmla="*/ 83 w 176"/>
                <a:gd name="T27" fmla="*/ 159 h 176"/>
                <a:gd name="T28" fmla="*/ 88 w 176"/>
                <a:gd name="T29" fmla="*/ 170 h 176"/>
                <a:gd name="T30" fmla="*/ 80 w 176"/>
                <a:gd name="T31" fmla="*/ 176 h 176"/>
                <a:gd name="T32" fmla="*/ 56 w 176"/>
                <a:gd name="T33" fmla="*/ 176 h 176"/>
                <a:gd name="T34" fmla="*/ 48 w 176"/>
                <a:gd name="T35" fmla="*/ 168 h 176"/>
                <a:gd name="T36" fmla="*/ 48 w 176"/>
                <a:gd name="T37" fmla="*/ 144 h 176"/>
                <a:gd name="T38" fmla="*/ 47 w 176"/>
                <a:gd name="T39" fmla="*/ 136 h 176"/>
                <a:gd name="T40" fmla="*/ 40 w 176"/>
                <a:gd name="T41" fmla="*/ 141 h 176"/>
                <a:gd name="T42" fmla="*/ 24 w 176"/>
                <a:gd name="T43" fmla="*/ 148 h 176"/>
                <a:gd name="T44" fmla="*/ 0 w 176"/>
                <a:gd name="T45" fmla="*/ 124 h 176"/>
                <a:gd name="T46" fmla="*/ 24 w 176"/>
                <a:gd name="T47" fmla="*/ 100 h 176"/>
                <a:gd name="T48" fmla="*/ 40 w 176"/>
                <a:gd name="T49" fmla="*/ 106 h 176"/>
                <a:gd name="T50" fmla="*/ 47 w 176"/>
                <a:gd name="T51" fmla="*/ 112 h 176"/>
                <a:gd name="T52" fmla="*/ 48 w 176"/>
                <a:gd name="T53" fmla="*/ 104 h 176"/>
                <a:gd name="T54" fmla="*/ 48 w 176"/>
                <a:gd name="T55" fmla="*/ 56 h 176"/>
                <a:gd name="T56" fmla="*/ 56 w 176"/>
                <a:gd name="T57" fmla="*/ 48 h 176"/>
                <a:gd name="T58" fmla="*/ 104 w 176"/>
                <a:gd name="T59" fmla="*/ 48 h 176"/>
                <a:gd name="T60" fmla="*/ 112 w 176"/>
                <a:gd name="T61" fmla="*/ 46 h 176"/>
                <a:gd name="T62" fmla="*/ 107 w 176"/>
                <a:gd name="T63" fmla="*/ 39 h 176"/>
                <a:gd name="T64" fmla="*/ 100 w 176"/>
                <a:gd name="T65" fmla="*/ 24 h 176"/>
                <a:gd name="T66" fmla="*/ 124 w 176"/>
                <a:gd name="T67" fmla="*/ 0 h 176"/>
                <a:gd name="T68" fmla="*/ 148 w 176"/>
                <a:gd name="T69" fmla="*/ 24 h 176"/>
                <a:gd name="T70" fmla="*/ 142 w 176"/>
                <a:gd name="T71" fmla="*/ 39 h 176"/>
                <a:gd name="T72" fmla="*/ 136 w 176"/>
                <a:gd name="T73" fmla="*/ 46 h 176"/>
                <a:gd name="T74" fmla="*/ 144 w 176"/>
                <a:gd name="T75" fmla="*/ 48 h 176"/>
                <a:gd name="T76" fmla="*/ 168 w 176"/>
                <a:gd name="T77" fmla="*/ 48 h 176"/>
                <a:gd name="T78" fmla="*/ 176 w 176"/>
                <a:gd name="T79" fmla="*/ 56 h 176"/>
                <a:gd name="T80" fmla="*/ 176 w 176"/>
                <a:gd name="T81" fmla="*/ 80 h 176"/>
                <a:gd name="T82" fmla="*/ 171 w 176"/>
                <a:gd name="T83" fmla="*/ 88 h 176"/>
                <a:gd name="T84" fmla="*/ 160 w 176"/>
                <a:gd name="T85" fmla="*/ 82 h 176"/>
                <a:gd name="T86" fmla="*/ 144 w 176"/>
                <a:gd name="T87" fmla="*/ 76 h 176"/>
                <a:gd name="T88" fmla="*/ 120 w 176"/>
                <a:gd name="T89" fmla="*/ 10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6" h="176">
                  <a:moveTo>
                    <a:pt x="120" y="100"/>
                  </a:moveTo>
                  <a:cubicBezTo>
                    <a:pt x="120" y="113"/>
                    <a:pt x="131" y="124"/>
                    <a:pt x="144" y="124"/>
                  </a:cubicBezTo>
                  <a:cubicBezTo>
                    <a:pt x="153" y="124"/>
                    <a:pt x="160" y="117"/>
                    <a:pt x="160" y="117"/>
                  </a:cubicBezTo>
                  <a:cubicBezTo>
                    <a:pt x="163" y="114"/>
                    <a:pt x="168" y="112"/>
                    <a:pt x="171" y="112"/>
                  </a:cubicBezTo>
                  <a:cubicBezTo>
                    <a:pt x="174" y="112"/>
                    <a:pt x="176" y="115"/>
                    <a:pt x="176" y="120"/>
                  </a:cubicBezTo>
                  <a:cubicBezTo>
                    <a:pt x="176" y="168"/>
                    <a:pt x="176" y="168"/>
                    <a:pt x="176" y="168"/>
                  </a:cubicBezTo>
                  <a:cubicBezTo>
                    <a:pt x="176" y="172"/>
                    <a:pt x="173" y="176"/>
                    <a:pt x="168" y="176"/>
                  </a:cubicBezTo>
                  <a:cubicBezTo>
                    <a:pt x="120" y="176"/>
                    <a:pt x="120" y="176"/>
                    <a:pt x="120" y="176"/>
                  </a:cubicBezTo>
                  <a:cubicBezTo>
                    <a:pt x="116" y="176"/>
                    <a:pt x="112" y="173"/>
                    <a:pt x="112" y="170"/>
                  </a:cubicBezTo>
                  <a:cubicBezTo>
                    <a:pt x="112" y="167"/>
                    <a:pt x="115" y="162"/>
                    <a:pt x="118" y="159"/>
                  </a:cubicBezTo>
                  <a:cubicBezTo>
                    <a:pt x="118" y="159"/>
                    <a:pt x="124" y="153"/>
                    <a:pt x="124" y="144"/>
                  </a:cubicBezTo>
                  <a:cubicBezTo>
                    <a:pt x="124" y="130"/>
                    <a:pt x="114" y="120"/>
                    <a:pt x="100" y="120"/>
                  </a:cubicBezTo>
                  <a:cubicBezTo>
                    <a:pt x="87" y="120"/>
                    <a:pt x="76" y="130"/>
                    <a:pt x="76" y="144"/>
                  </a:cubicBezTo>
                  <a:cubicBezTo>
                    <a:pt x="76" y="153"/>
                    <a:pt x="83" y="159"/>
                    <a:pt x="83" y="159"/>
                  </a:cubicBezTo>
                  <a:cubicBezTo>
                    <a:pt x="86" y="162"/>
                    <a:pt x="88" y="167"/>
                    <a:pt x="88" y="170"/>
                  </a:cubicBezTo>
                  <a:cubicBezTo>
                    <a:pt x="88" y="173"/>
                    <a:pt x="85" y="176"/>
                    <a:pt x="80" y="176"/>
                  </a:cubicBezTo>
                  <a:cubicBezTo>
                    <a:pt x="56" y="176"/>
                    <a:pt x="56" y="176"/>
                    <a:pt x="56" y="176"/>
                  </a:cubicBezTo>
                  <a:cubicBezTo>
                    <a:pt x="52" y="176"/>
                    <a:pt x="48" y="172"/>
                    <a:pt x="48" y="168"/>
                  </a:cubicBezTo>
                  <a:cubicBezTo>
                    <a:pt x="48" y="144"/>
                    <a:pt x="48" y="144"/>
                    <a:pt x="48" y="144"/>
                  </a:cubicBezTo>
                  <a:cubicBezTo>
                    <a:pt x="48" y="139"/>
                    <a:pt x="48" y="136"/>
                    <a:pt x="47" y="136"/>
                  </a:cubicBezTo>
                  <a:cubicBezTo>
                    <a:pt x="46" y="136"/>
                    <a:pt x="43" y="138"/>
                    <a:pt x="40" y="141"/>
                  </a:cubicBezTo>
                  <a:cubicBezTo>
                    <a:pt x="40" y="141"/>
                    <a:pt x="33" y="148"/>
                    <a:pt x="24" y="148"/>
                  </a:cubicBezTo>
                  <a:cubicBezTo>
                    <a:pt x="11" y="148"/>
                    <a:pt x="0" y="137"/>
                    <a:pt x="0" y="124"/>
                  </a:cubicBezTo>
                  <a:cubicBezTo>
                    <a:pt x="0" y="110"/>
                    <a:pt x="11" y="100"/>
                    <a:pt x="24" y="100"/>
                  </a:cubicBezTo>
                  <a:cubicBezTo>
                    <a:pt x="33" y="100"/>
                    <a:pt x="40" y="106"/>
                    <a:pt x="40" y="106"/>
                  </a:cubicBezTo>
                  <a:cubicBezTo>
                    <a:pt x="43" y="109"/>
                    <a:pt x="46" y="112"/>
                    <a:pt x="47" y="112"/>
                  </a:cubicBezTo>
                  <a:cubicBezTo>
                    <a:pt x="48" y="112"/>
                    <a:pt x="48" y="108"/>
                    <a:pt x="48" y="104"/>
                  </a:cubicBezTo>
                  <a:cubicBezTo>
                    <a:pt x="48" y="56"/>
                    <a:pt x="48" y="56"/>
                    <a:pt x="48" y="56"/>
                  </a:cubicBezTo>
                  <a:cubicBezTo>
                    <a:pt x="48" y="51"/>
                    <a:pt x="52" y="48"/>
                    <a:pt x="56" y="48"/>
                  </a:cubicBezTo>
                  <a:cubicBezTo>
                    <a:pt x="104" y="48"/>
                    <a:pt x="104" y="48"/>
                    <a:pt x="104" y="48"/>
                  </a:cubicBezTo>
                  <a:cubicBezTo>
                    <a:pt x="109" y="48"/>
                    <a:pt x="112" y="47"/>
                    <a:pt x="112" y="46"/>
                  </a:cubicBezTo>
                  <a:cubicBezTo>
                    <a:pt x="112" y="45"/>
                    <a:pt x="110" y="42"/>
                    <a:pt x="107" y="39"/>
                  </a:cubicBezTo>
                  <a:cubicBezTo>
                    <a:pt x="107" y="39"/>
                    <a:pt x="100" y="33"/>
                    <a:pt x="100" y="24"/>
                  </a:cubicBezTo>
                  <a:cubicBezTo>
                    <a:pt x="100" y="10"/>
                    <a:pt x="111" y="0"/>
                    <a:pt x="124" y="0"/>
                  </a:cubicBezTo>
                  <a:cubicBezTo>
                    <a:pt x="138" y="0"/>
                    <a:pt x="148" y="10"/>
                    <a:pt x="148" y="24"/>
                  </a:cubicBezTo>
                  <a:cubicBezTo>
                    <a:pt x="148" y="33"/>
                    <a:pt x="142" y="39"/>
                    <a:pt x="142" y="39"/>
                  </a:cubicBezTo>
                  <a:cubicBezTo>
                    <a:pt x="139" y="42"/>
                    <a:pt x="136" y="45"/>
                    <a:pt x="136" y="46"/>
                  </a:cubicBezTo>
                  <a:cubicBezTo>
                    <a:pt x="136" y="47"/>
                    <a:pt x="140" y="48"/>
                    <a:pt x="144" y="48"/>
                  </a:cubicBezTo>
                  <a:cubicBezTo>
                    <a:pt x="168" y="48"/>
                    <a:pt x="168" y="48"/>
                    <a:pt x="168" y="48"/>
                  </a:cubicBezTo>
                  <a:cubicBezTo>
                    <a:pt x="173" y="48"/>
                    <a:pt x="176" y="51"/>
                    <a:pt x="176" y="56"/>
                  </a:cubicBezTo>
                  <a:cubicBezTo>
                    <a:pt x="176" y="80"/>
                    <a:pt x="176" y="80"/>
                    <a:pt x="176" y="80"/>
                  </a:cubicBezTo>
                  <a:cubicBezTo>
                    <a:pt x="176" y="84"/>
                    <a:pt x="174" y="88"/>
                    <a:pt x="171" y="88"/>
                  </a:cubicBezTo>
                  <a:cubicBezTo>
                    <a:pt x="168" y="88"/>
                    <a:pt x="163" y="85"/>
                    <a:pt x="160" y="82"/>
                  </a:cubicBezTo>
                  <a:cubicBezTo>
                    <a:pt x="160" y="82"/>
                    <a:pt x="153" y="76"/>
                    <a:pt x="144" y="76"/>
                  </a:cubicBezTo>
                  <a:cubicBezTo>
                    <a:pt x="131" y="76"/>
                    <a:pt x="120" y="86"/>
                    <a:pt x="120" y="100"/>
                  </a:cubicBezTo>
                  <a:close/>
                </a:path>
              </a:pathLst>
            </a:custGeom>
            <a:solidFill>
              <a:schemeClr val="accent5"/>
            </a:solidFill>
            <a:ln w="9525">
              <a:noFill/>
              <a:round/>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endParaRPr lang="en-US" sz="1600">
                <a:solidFill>
                  <a:srgbClr val="000000"/>
                </a:solidFill>
              </a:endParaRPr>
            </a:p>
          </p:txBody>
        </p:sp>
      </p:grpSp>
      <p:sp>
        <p:nvSpPr>
          <p:cNvPr id="60" name="Rectangle 59"/>
          <p:cNvSpPr/>
          <p:nvPr/>
        </p:nvSpPr>
        <p:spPr>
          <a:xfrm>
            <a:off x="3094589" y="5737493"/>
            <a:ext cx="8008294" cy="369332"/>
          </a:xfrm>
          <a:prstGeom prst="rect">
            <a:avLst/>
          </a:prstGeom>
        </p:spPr>
        <p:txBody>
          <a:bodyPr wrap="square" anchor="ctr">
            <a:spAutoFit/>
          </a:bodyPr>
          <a:lstStyle/>
          <a:p>
            <a:r>
              <a:rPr lang="it-IT" b="1" dirty="0" smtClean="0">
                <a:solidFill>
                  <a:srgbClr val="4F81BD"/>
                </a:solidFill>
                <a:latin typeface="+mj-lt"/>
              </a:rPr>
              <a:t>*</a:t>
            </a:r>
            <a:r>
              <a:rPr lang="it-IT" sz="1400" dirty="0" smtClean="0">
                <a:latin typeface="+mj-lt"/>
              </a:rPr>
              <a:t>Banca dati del Ministero del Lavoro e delle Politiche </a:t>
            </a:r>
            <a:r>
              <a:rPr lang="it-IT" sz="1400" dirty="0">
                <a:latin typeface="+mj-lt"/>
              </a:rPr>
              <a:t>S</a:t>
            </a:r>
            <a:r>
              <a:rPr lang="it-IT" sz="1400" dirty="0" smtClean="0">
                <a:latin typeface="+mj-lt"/>
              </a:rPr>
              <a:t>ociali </a:t>
            </a:r>
            <a:endParaRPr lang="it-IT" sz="1400" dirty="0">
              <a:latin typeface="+mj-lt"/>
            </a:endParaRPr>
          </a:p>
        </p:txBody>
      </p:sp>
      <p:sp>
        <p:nvSpPr>
          <p:cNvPr id="41" name="Rectangle 40"/>
          <p:cNvSpPr/>
          <p:nvPr/>
        </p:nvSpPr>
        <p:spPr>
          <a:xfrm>
            <a:off x="10297801" y="603683"/>
            <a:ext cx="1261222" cy="355107"/>
          </a:xfrm>
          <a:prstGeom prst="rect">
            <a:avLst/>
          </a:prstGeom>
        </p:spPr>
        <p:txBody>
          <a:bodyPr/>
          <a:lstStyle/>
          <a:p>
            <a:pPr algn="ctr" defTabSz="914239">
              <a:lnSpc>
                <a:spcPct val="85000"/>
              </a:lnSpc>
              <a:spcBef>
                <a:spcPct val="0"/>
              </a:spcBef>
            </a:pPr>
            <a:r>
              <a:rPr lang="it-IT" sz="2400" b="1" i="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(2/2)</a:t>
            </a:r>
            <a:endParaRPr lang="it-IT" sz="2400" b="1" i="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9203255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z="2800" dirty="0" smtClean="0">
                <a:solidFill>
                  <a:srgbClr val="000000"/>
                </a:solidFill>
              </a:rPr>
              <a:t>4. Istruzioni </a:t>
            </a:r>
            <a:r>
              <a:rPr lang="it-IT" sz="2800" dirty="0">
                <a:solidFill>
                  <a:srgbClr val="000000"/>
                </a:solidFill>
              </a:rPr>
              <a:t>operative</a:t>
            </a:r>
            <a:br>
              <a:rPr lang="it-IT" sz="2800" dirty="0">
                <a:solidFill>
                  <a:srgbClr val="000000"/>
                </a:solidFill>
              </a:rPr>
            </a:br>
            <a:r>
              <a:rPr lang="en-IN" dirty="0">
                <a:solidFill>
                  <a:srgbClr val="000000"/>
                </a:solidFill>
              </a:rPr>
              <a:t/>
            </a:r>
            <a:br>
              <a:rPr lang="en-IN" dirty="0">
                <a:solidFill>
                  <a:srgbClr val="000000"/>
                </a:solidFill>
              </a:rPr>
            </a:br>
            <a:endParaRPr lang="it-IT" sz="2600" b="0" dirty="0"/>
          </a:p>
        </p:txBody>
      </p:sp>
      <p:sp>
        <p:nvSpPr>
          <p:cNvPr id="21" name="Text Box 3"/>
          <p:cNvSpPr txBox="1">
            <a:spLocks noChangeArrowheads="1"/>
          </p:cNvSpPr>
          <p:nvPr/>
        </p:nvSpPr>
        <p:spPr bwMode="auto">
          <a:xfrm>
            <a:off x="623888" y="1136364"/>
            <a:ext cx="10964545" cy="4992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marL="342900" indent="-342900" eaLnBrk="0" hangingPunct="0">
              <a:defRPr sz="1400">
                <a:solidFill>
                  <a:schemeClr val="tx1"/>
                </a:solidFill>
                <a:latin typeface="Verdana" pitchFamily="34" charset="0"/>
                <a:ea typeface="MS PGothic" pitchFamily="34" charset="-128"/>
              </a:defRPr>
            </a:lvl1pPr>
            <a:lvl2pPr marL="742950" indent="-285750" eaLnBrk="0" hangingPunct="0">
              <a:defRPr sz="1400">
                <a:solidFill>
                  <a:schemeClr val="tx1"/>
                </a:solidFill>
                <a:latin typeface="Verdana" pitchFamily="34" charset="0"/>
                <a:ea typeface="MS PGothic" pitchFamily="34" charset="-128"/>
              </a:defRPr>
            </a:lvl2pPr>
            <a:lvl3pPr marL="1143000" indent="-228600" eaLnBrk="0" hangingPunct="0">
              <a:defRPr sz="1400">
                <a:solidFill>
                  <a:schemeClr val="tx1"/>
                </a:solidFill>
                <a:latin typeface="Verdana" pitchFamily="34" charset="0"/>
                <a:ea typeface="MS PGothic" pitchFamily="34" charset="-128"/>
              </a:defRPr>
            </a:lvl3pPr>
            <a:lvl4pPr marL="1600200" indent="-228600" eaLnBrk="0" hangingPunct="0">
              <a:defRPr sz="1400">
                <a:solidFill>
                  <a:schemeClr val="tx1"/>
                </a:solidFill>
                <a:latin typeface="Verdana" pitchFamily="34" charset="0"/>
                <a:ea typeface="MS PGothic" pitchFamily="34" charset="-128"/>
              </a:defRPr>
            </a:lvl4pPr>
            <a:lvl5pPr marL="2057400" indent="-228600" eaLnBrk="0" hangingPunct="0">
              <a:defRPr sz="1400">
                <a:solidFill>
                  <a:schemeClr val="tx1"/>
                </a:solidFill>
                <a:latin typeface="Verdana" pitchFamily="34" charset="0"/>
                <a:ea typeface="MS PGothic" pitchFamily="34" charset="-128"/>
              </a:defRPr>
            </a:lvl5pPr>
            <a:lvl6pPr marL="2514600" indent="-228600" eaLnBrk="0" fontAlgn="base" hangingPunct="0">
              <a:spcBef>
                <a:spcPct val="50000"/>
              </a:spcBef>
              <a:spcAft>
                <a:spcPct val="0"/>
              </a:spcAft>
              <a:defRPr sz="1400">
                <a:solidFill>
                  <a:schemeClr val="tx1"/>
                </a:solidFill>
                <a:latin typeface="Verdana" pitchFamily="34" charset="0"/>
                <a:ea typeface="MS PGothic" pitchFamily="34" charset="-128"/>
              </a:defRPr>
            </a:lvl6pPr>
            <a:lvl7pPr marL="2971800" indent="-228600" eaLnBrk="0" fontAlgn="base" hangingPunct="0">
              <a:spcBef>
                <a:spcPct val="50000"/>
              </a:spcBef>
              <a:spcAft>
                <a:spcPct val="0"/>
              </a:spcAft>
              <a:defRPr sz="1400">
                <a:solidFill>
                  <a:schemeClr val="tx1"/>
                </a:solidFill>
                <a:latin typeface="Verdana" pitchFamily="34" charset="0"/>
                <a:ea typeface="MS PGothic" pitchFamily="34" charset="-128"/>
              </a:defRPr>
            </a:lvl7pPr>
            <a:lvl8pPr marL="3429000" indent="-228600" eaLnBrk="0" fontAlgn="base" hangingPunct="0">
              <a:spcBef>
                <a:spcPct val="50000"/>
              </a:spcBef>
              <a:spcAft>
                <a:spcPct val="0"/>
              </a:spcAft>
              <a:defRPr sz="1400">
                <a:solidFill>
                  <a:schemeClr val="tx1"/>
                </a:solidFill>
                <a:latin typeface="Verdana" pitchFamily="34" charset="0"/>
                <a:ea typeface="MS PGothic" pitchFamily="34" charset="-128"/>
              </a:defRPr>
            </a:lvl8pPr>
            <a:lvl9pPr marL="3886200" indent="-228600" eaLnBrk="0" fontAlgn="base" hangingPunct="0">
              <a:spcBef>
                <a:spcPct val="50000"/>
              </a:spcBef>
              <a:spcAft>
                <a:spcPct val="0"/>
              </a:spcAft>
              <a:defRPr sz="1400">
                <a:solidFill>
                  <a:schemeClr val="tx1"/>
                </a:solidFill>
                <a:latin typeface="Verdana" pitchFamily="34" charset="0"/>
                <a:ea typeface="MS PGothic" pitchFamily="34" charset="-128"/>
              </a:defRPr>
            </a:lvl9pPr>
          </a:lstStyle>
          <a:p>
            <a:pPr marL="442913" indent="-442913" eaLnBrk="1" hangingPunct="1">
              <a:lnSpc>
                <a:spcPct val="150000"/>
              </a:lnSpc>
              <a:buFontTx/>
              <a:buAutoNum type="arabicPeriod"/>
              <a:defRPr/>
            </a:pPr>
            <a:r>
              <a:rPr lang="it-IT" sz="2000" i="1" dirty="0" smtClean="0">
                <a:solidFill>
                  <a:srgbClr val="000000"/>
                </a:solidFill>
              </a:rPr>
              <a:t>Premessa</a:t>
            </a:r>
          </a:p>
          <a:p>
            <a:pPr marL="442913" indent="-442913" eaLnBrk="1" hangingPunct="1">
              <a:lnSpc>
                <a:spcPct val="150000"/>
              </a:lnSpc>
              <a:buFontTx/>
              <a:buAutoNum type="arabicPeriod"/>
              <a:defRPr/>
            </a:pPr>
            <a:r>
              <a:rPr lang="it-IT" sz="2000" i="1" dirty="0">
                <a:solidFill>
                  <a:srgbClr val="000000"/>
                </a:solidFill>
              </a:rPr>
              <a:t>Sistema </a:t>
            </a:r>
            <a:r>
              <a:rPr lang="it-IT" sz="2000" i="1" dirty="0" err="1" smtClean="0">
                <a:solidFill>
                  <a:srgbClr val="000000"/>
                </a:solidFill>
              </a:rPr>
              <a:t>UniEmens</a:t>
            </a:r>
            <a:endParaRPr lang="it-IT" sz="2000" i="1" dirty="0" smtClean="0">
              <a:solidFill>
                <a:srgbClr val="000000"/>
              </a:solidFill>
            </a:endParaRPr>
          </a:p>
          <a:p>
            <a:pPr marL="442913" indent="-442913" eaLnBrk="1" hangingPunct="1">
              <a:lnSpc>
                <a:spcPct val="150000"/>
              </a:lnSpc>
              <a:buFontTx/>
              <a:buAutoNum type="arabicPeriod"/>
              <a:defRPr/>
            </a:pPr>
            <a:r>
              <a:rPr lang="it-IT" sz="2000" i="1" dirty="0">
                <a:solidFill>
                  <a:srgbClr val="000000"/>
                </a:solidFill>
              </a:rPr>
              <a:t>Sistema </a:t>
            </a:r>
            <a:r>
              <a:rPr lang="it-IT" sz="2000" i="1" dirty="0" smtClean="0">
                <a:solidFill>
                  <a:srgbClr val="000000"/>
                </a:solidFill>
              </a:rPr>
              <a:t>DMAG</a:t>
            </a:r>
          </a:p>
          <a:p>
            <a:pPr marL="442913" indent="-442913" eaLnBrk="1" hangingPunct="1">
              <a:lnSpc>
                <a:spcPct val="150000"/>
              </a:lnSpc>
              <a:buFontTx/>
              <a:buAutoNum type="arabicPeriod"/>
              <a:defRPr/>
            </a:pPr>
            <a:r>
              <a:rPr lang="it-IT" sz="2000" i="1" dirty="0">
                <a:solidFill>
                  <a:srgbClr val="000000"/>
                </a:solidFill>
              </a:rPr>
              <a:t>Sistema </a:t>
            </a:r>
            <a:r>
              <a:rPr lang="it-IT" sz="2000" i="1" dirty="0" err="1">
                <a:solidFill>
                  <a:srgbClr val="000000"/>
                </a:solidFill>
              </a:rPr>
              <a:t>Uniemens</a:t>
            </a:r>
            <a:r>
              <a:rPr lang="it-IT" sz="2000" i="1" dirty="0">
                <a:solidFill>
                  <a:srgbClr val="000000"/>
                </a:solidFill>
              </a:rPr>
              <a:t> sezione &lt;</a:t>
            </a:r>
            <a:r>
              <a:rPr lang="it-IT" sz="2000" i="1" dirty="0" err="1">
                <a:solidFill>
                  <a:srgbClr val="000000"/>
                </a:solidFill>
              </a:rPr>
              <a:t>ListaPosPA</a:t>
            </a:r>
            <a:r>
              <a:rPr lang="it-IT" sz="2000" i="1" dirty="0">
                <a:solidFill>
                  <a:srgbClr val="000000"/>
                </a:solidFill>
              </a:rPr>
              <a:t>&gt;</a:t>
            </a:r>
            <a:endParaRPr lang="it-IT" sz="2000" i="1" dirty="0" smtClean="0">
              <a:solidFill>
                <a:srgbClr val="000000"/>
              </a:solidFill>
            </a:endParaRPr>
          </a:p>
          <a:p>
            <a:pPr marL="442913" indent="-442913" eaLnBrk="1" hangingPunct="1">
              <a:lnSpc>
                <a:spcPct val="150000"/>
              </a:lnSpc>
              <a:buFontTx/>
              <a:buAutoNum type="arabicPeriod"/>
              <a:defRPr/>
            </a:pPr>
            <a:endParaRPr lang="it-IT" altLang="it-IT" sz="2000" i="1" dirty="0">
              <a:solidFill>
                <a:srgbClr val="000000"/>
              </a:solidFill>
            </a:endParaRPr>
          </a:p>
        </p:txBody>
      </p:sp>
    </p:spTree>
    <p:extLst>
      <p:ext uri="{BB962C8B-B14F-4D97-AF65-F5344CB8AC3E}">
        <p14:creationId xmlns:p14="http://schemas.microsoft.com/office/powerpoint/2010/main" val="35093971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609918" y="201600"/>
            <a:ext cx="10978515" cy="842400"/>
          </a:xfrm>
        </p:spPr>
        <p:txBody>
          <a:bodyPr/>
          <a:lstStyle/>
          <a:p>
            <a:r>
              <a:rPr lang="it-IT" sz="2800" dirty="0" smtClean="0">
                <a:solidFill>
                  <a:srgbClr val="000000"/>
                </a:solidFill>
              </a:rPr>
              <a:t>Premessa </a:t>
            </a:r>
            <a:endParaRPr lang="it-IT" sz="2800" dirty="0"/>
          </a:p>
        </p:txBody>
      </p:sp>
      <p:sp>
        <p:nvSpPr>
          <p:cNvPr id="4" name="Rectangle 3"/>
          <p:cNvSpPr/>
          <p:nvPr/>
        </p:nvSpPr>
        <p:spPr>
          <a:xfrm>
            <a:off x="587375" y="1169498"/>
            <a:ext cx="10994707" cy="738664"/>
          </a:xfrm>
          <a:prstGeom prst="rect">
            <a:avLst/>
          </a:prstGeom>
        </p:spPr>
        <p:txBody>
          <a:bodyPr wrap="square">
            <a:spAutoFit/>
          </a:bodyPr>
          <a:lstStyle/>
          <a:p>
            <a:r>
              <a:rPr lang="it-IT" sz="1400" dirty="0">
                <a:latin typeface="+mj-lt"/>
              </a:rPr>
              <a:t>L</a:t>
            </a:r>
            <a:r>
              <a:rPr lang="it-IT" sz="1400" dirty="0" smtClean="0">
                <a:latin typeface="+mj-lt"/>
              </a:rPr>
              <a:t>a</a:t>
            </a:r>
            <a:r>
              <a:rPr lang="it-IT" sz="1400" b="1" dirty="0" smtClean="0">
                <a:latin typeface="+mj-lt"/>
              </a:rPr>
              <a:t> </a:t>
            </a:r>
            <a:r>
              <a:rPr lang="it-IT" sz="1400" b="1" dirty="0">
                <a:latin typeface="+mj-lt"/>
              </a:rPr>
              <a:t>legge n. 205/2017 </a:t>
            </a:r>
            <a:r>
              <a:rPr lang="it-IT" sz="1400" dirty="0">
                <a:latin typeface="+mj-lt"/>
              </a:rPr>
              <a:t>disciplina, all’articolo 1, commi 100-108 e </a:t>
            </a:r>
            <a:r>
              <a:rPr lang="it-IT" sz="1400" dirty="0" smtClean="0">
                <a:latin typeface="+mj-lt"/>
              </a:rPr>
              <a:t>113-114, </a:t>
            </a:r>
            <a:r>
              <a:rPr lang="it-IT" sz="1400" b="1" dirty="0" smtClean="0">
                <a:latin typeface="+mj-lt"/>
              </a:rPr>
              <a:t>3 </a:t>
            </a:r>
            <a:r>
              <a:rPr lang="it-IT" sz="1400" b="1" dirty="0">
                <a:latin typeface="+mj-lt"/>
              </a:rPr>
              <a:t>distinte </a:t>
            </a:r>
            <a:r>
              <a:rPr lang="it-IT" sz="1400" b="1" dirty="0" smtClean="0">
                <a:latin typeface="+mj-lt"/>
              </a:rPr>
              <a:t>agevolazioni</a:t>
            </a:r>
            <a:r>
              <a:rPr lang="it-IT" sz="1400" dirty="0" smtClean="0">
                <a:latin typeface="+mj-lt"/>
              </a:rPr>
              <a:t>. Pertanto, </a:t>
            </a:r>
            <a:r>
              <a:rPr lang="it-IT" sz="1400" dirty="0" smtClean="0">
                <a:latin typeface="+mj-lt"/>
                <a:cs typeface="Times New Roman" panose="02020603050405020304" pitchFamily="18" charset="0"/>
              </a:rPr>
              <a:t>n</a:t>
            </a:r>
            <a:r>
              <a:rPr lang="it-IT" sz="1400" dirty="0" smtClean="0">
                <a:latin typeface="+mj-lt"/>
                <a:ea typeface="Calibri" panose="020F0502020204030204" pitchFamily="34" charset="0"/>
                <a:cs typeface="Times New Roman" panose="02020603050405020304" pitchFamily="18" charset="0"/>
              </a:rPr>
              <a:t>ell’esposizione </a:t>
            </a:r>
            <a:r>
              <a:rPr lang="it-IT" sz="1400" dirty="0">
                <a:latin typeface="+mj-lt"/>
                <a:ea typeface="Calibri" panose="020F0502020204030204" pitchFamily="34" charset="0"/>
                <a:cs typeface="Times New Roman" panose="02020603050405020304" pitchFamily="18" charset="0"/>
              </a:rPr>
              <a:t>dei denunce mensili, il datore di lavoro interessato dovrà attenersi alle </a:t>
            </a:r>
            <a:r>
              <a:rPr lang="it-IT" sz="1400" dirty="0" smtClean="0">
                <a:latin typeface="+mj-lt"/>
                <a:ea typeface="Calibri" panose="020F0502020204030204" pitchFamily="34" charset="0"/>
                <a:cs typeface="Times New Roman" panose="02020603050405020304" pitchFamily="18" charset="0"/>
              </a:rPr>
              <a:t>seguenti </a:t>
            </a:r>
            <a:r>
              <a:rPr lang="it-IT" sz="1400" dirty="0">
                <a:latin typeface="+mj-lt"/>
                <a:ea typeface="Calibri" panose="020F0502020204030204" pitchFamily="34" charset="0"/>
                <a:cs typeface="Times New Roman" panose="02020603050405020304" pitchFamily="18" charset="0"/>
              </a:rPr>
              <a:t>indicazioni, distinte in base allo specifico beneficio.</a:t>
            </a:r>
            <a:endParaRPr lang="it-IT" sz="1200" dirty="0">
              <a:effectLst/>
              <a:latin typeface="+mj-lt"/>
              <a:ea typeface="Calibri" panose="020F0502020204030204" pitchFamily="34" charset="0"/>
              <a:cs typeface="Times New Roman" panose="02020603050405020304" pitchFamily="18" charset="0"/>
            </a:endParaRPr>
          </a:p>
        </p:txBody>
      </p:sp>
      <p:grpSp>
        <p:nvGrpSpPr>
          <p:cNvPr id="14" name="Group 13"/>
          <p:cNvGrpSpPr>
            <a:grpSpLocks noChangeAspect="1"/>
          </p:cNvGrpSpPr>
          <p:nvPr/>
        </p:nvGrpSpPr>
        <p:grpSpPr>
          <a:xfrm>
            <a:off x="620882" y="1980633"/>
            <a:ext cx="1847110" cy="4112192"/>
            <a:chOff x="620882" y="1233488"/>
            <a:chExt cx="2182712" cy="4859337"/>
          </a:xfrm>
        </p:grpSpPr>
        <p:sp>
          <p:nvSpPr>
            <p:cNvPr id="5" name="Freeform 4"/>
            <p:cNvSpPr/>
            <p:nvPr/>
          </p:nvSpPr>
          <p:spPr>
            <a:xfrm>
              <a:off x="620882" y="1236495"/>
              <a:ext cx="1217229" cy="1638823"/>
            </a:xfrm>
            <a:custGeom>
              <a:avLst/>
              <a:gdLst>
                <a:gd name="connsiteX0" fmla="*/ 0 w 1047750"/>
                <a:gd name="connsiteY0" fmla="*/ 38100 h 1297781"/>
                <a:gd name="connsiteX1" fmla="*/ 1026318 w 1047750"/>
                <a:gd name="connsiteY1" fmla="*/ 0 h 1297781"/>
                <a:gd name="connsiteX2" fmla="*/ 1047750 w 1047750"/>
                <a:gd name="connsiteY2" fmla="*/ 1297781 h 1297781"/>
                <a:gd name="connsiteX3" fmla="*/ 30956 w 1047750"/>
                <a:gd name="connsiteY3" fmla="*/ 1288256 h 1297781"/>
                <a:gd name="connsiteX4" fmla="*/ 0 w 1047750"/>
                <a:gd name="connsiteY4" fmla="*/ 38100 h 12977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7750" h="1297781">
                  <a:moveTo>
                    <a:pt x="0" y="38100"/>
                  </a:moveTo>
                  <a:lnTo>
                    <a:pt x="1026318" y="0"/>
                  </a:lnTo>
                  <a:lnTo>
                    <a:pt x="1047750" y="1297781"/>
                  </a:lnTo>
                  <a:lnTo>
                    <a:pt x="30956" y="1288256"/>
                  </a:lnTo>
                  <a:lnTo>
                    <a:pt x="0" y="38100"/>
                  </a:lnTo>
                  <a:close/>
                </a:path>
              </a:pathLst>
            </a:custGeom>
            <a:solidFill>
              <a:schemeClr val="bg1">
                <a:lumMod val="50000"/>
              </a:schemeClr>
            </a:solidFill>
            <a:ln w="95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rtlCol="0" anchor="ctr" anchorCtr="0"/>
            <a:lstStyle/>
            <a:p>
              <a:pPr algn="ctr"/>
              <a:endParaRPr lang="en-IN" sz="1200" dirty="0">
                <a:solidFill>
                  <a:srgbClr val="000000"/>
                </a:solidFill>
                <a:latin typeface="+mj-lt"/>
              </a:endParaRPr>
            </a:p>
          </p:txBody>
        </p:sp>
        <p:sp>
          <p:nvSpPr>
            <p:cNvPr id="6" name="Freeform 5"/>
            <p:cNvSpPr/>
            <p:nvPr/>
          </p:nvSpPr>
          <p:spPr>
            <a:xfrm>
              <a:off x="665146" y="2869304"/>
              <a:ext cx="1195097" cy="1620780"/>
            </a:xfrm>
            <a:custGeom>
              <a:avLst/>
              <a:gdLst>
                <a:gd name="connsiteX0" fmla="*/ 0 w 1038225"/>
                <a:gd name="connsiteY0" fmla="*/ 0 h 1283493"/>
                <a:gd name="connsiteX1" fmla="*/ 1019175 w 1038225"/>
                <a:gd name="connsiteY1" fmla="*/ 9525 h 1283493"/>
                <a:gd name="connsiteX2" fmla="*/ 1038225 w 1038225"/>
                <a:gd name="connsiteY2" fmla="*/ 1283493 h 1283493"/>
                <a:gd name="connsiteX3" fmla="*/ 30956 w 1038225"/>
                <a:gd name="connsiteY3" fmla="*/ 1231106 h 1283493"/>
                <a:gd name="connsiteX4" fmla="*/ 0 w 1038225"/>
                <a:gd name="connsiteY4" fmla="*/ 0 h 1283493"/>
                <a:gd name="connsiteX0" fmla="*/ 0 w 1028700"/>
                <a:gd name="connsiteY0" fmla="*/ 0 h 1283493"/>
                <a:gd name="connsiteX1" fmla="*/ 1009650 w 1028700"/>
                <a:gd name="connsiteY1" fmla="*/ 9525 h 1283493"/>
                <a:gd name="connsiteX2" fmla="*/ 1028700 w 1028700"/>
                <a:gd name="connsiteY2" fmla="*/ 1283493 h 1283493"/>
                <a:gd name="connsiteX3" fmla="*/ 21431 w 1028700"/>
                <a:gd name="connsiteY3" fmla="*/ 1231106 h 1283493"/>
                <a:gd name="connsiteX4" fmla="*/ 0 w 1028700"/>
                <a:gd name="connsiteY4" fmla="*/ 0 h 1283493"/>
                <a:gd name="connsiteX0" fmla="*/ 0 w 1028700"/>
                <a:gd name="connsiteY0" fmla="*/ 0 h 1283493"/>
                <a:gd name="connsiteX1" fmla="*/ 1009650 w 1028700"/>
                <a:gd name="connsiteY1" fmla="*/ 9525 h 1283493"/>
                <a:gd name="connsiteX2" fmla="*/ 1028700 w 1028700"/>
                <a:gd name="connsiteY2" fmla="*/ 1283493 h 1283493"/>
                <a:gd name="connsiteX3" fmla="*/ 21431 w 1028700"/>
                <a:gd name="connsiteY3" fmla="*/ 1227931 h 1283493"/>
                <a:gd name="connsiteX4" fmla="*/ 0 w 1028700"/>
                <a:gd name="connsiteY4" fmla="*/ 0 h 1283493"/>
                <a:gd name="connsiteX0" fmla="*/ 0 w 1028700"/>
                <a:gd name="connsiteY0" fmla="*/ 0 h 1283493"/>
                <a:gd name="connsiteX1" fmla="*/ 1009650 w 1028700"/>
                <a:gd name="connsiteY1" fmla="*/ 9525 h 1283493"/>
                <a:gd name="connsiteX2" fmla="*/ 1028700 w 1028700"/>
                <a:gd name="connsiteY2" fmla="*/ 1283493 h 1283493"/>
                <a:gd name="connsiteX3" fmla="*/ 30956 w 1028700"/>
                <a:gd name="connsiteY3" fmla="*/ 1227931 h 1283493"/>
                <a:gd name="connsiteX4" fmla="*/ 0 w 1028700"/>
                <a:gd name="connsiteY4" fmla="*/ 0 h 1283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8700" h="1283493">
                  <a:moveTo>
                    <a:pt x="0" y="0"/>
                  </a:moveTo>
                  <a:lnTo>
                    <a:pt x="1009650" y="9525"/>
                  </a:lnTo>
                  <a:lnTo>
                    <a:pt x="1028700" y="1283493"/>
                  </a:lnTo>
                  <a:lnTo>
                    <a:pt x="30956" y="1227931"/>
                  </a:lnTo>
                  <a:lnTo>
                    <a:pt x="0" y="0"/>
                  </a:lnTo>
                  <a:close/>
                </a:path>
              </a:pathLst>
            </a:custGeom>
            <a:solidFill>
              <a:schemeClr val="bg1">
                <a:lumMod val="50000"/>
              </a:schemeClr>
            </a:solidFill>
            <a:ln w="95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rtlCol="0" anchor="ctr" anchorCtr="0"/>
            <a:lstStyle/>
            <a:p>
              <a:pPr algn="ctr"/>
              <a:endParaRPr lang="en-IN" sz="1200" dirty="0">
                <a:solidFill>
                  <a:srgbClr val="000000"/>
                </a:solidFill>
                <a:latin typeface="+mj-lt"/>
              </a:endParaRPr>
            </a:p>
          </p:txBody>
        </p:sp>
        <p:sp>
          <p:nvSpPr>
            <p:cNvPr id="7" name="Freeform 6"/>
            <p:cNvSpPr/>
            <p:nvPr/>
          </p:nvSpPr>
          <p:spPr>
            <a:xfrm>
              <a:off x="690042" y="4420924"/>
              <a:ext cx="1195097" cy="1668893"/>
            </a:xfrm>
            <a:custGeom>
              <a:avLst/>
              <a:gdLst>
                <a:gd name="connsiteX0" fmla="*/ 0 w 1028700"/>
                <a:gd name="connsiteY0" fmla="*/ 0 h 1321593"/>
                <a:gd name="connsiteX1" fmla="*/ 1007269 w 1028700"/>
                <a:gd name="connsiteY1" fmla="*/ 54768 h 1321593"/>
                <a:gd name="connsiteX2" fmla="*/ 1028700 w 1028700"/>
                <a:gd name="connsiteY2" fmla="*/ 1321593 h 1321593"/>
                <a:gd name="connsiteX3" fmla="*/ 30956 w 1028700"/>
                <a:gd name="connsiteY3" fmla="*/ 1216818 h 1321593"/>
                <a:gd name="connsiteX4" fmla="*/ 0 w 1028700"/>
                <a:gd name="connsiteY4" fmla="*/ 0 h 13215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8700" h="1321593">
                  <a:moveTo>
                    <a:pt x="0" y="0"/>
                  </a:moveTo>
                  <a:lnTo>
                    <a:pt x="1007269" y="54768"/>
                  </a:lnTo>
                  <a:lnTo>
                    <a:pt x="1028700" y="1321593"/>
                  </a:lnTo>
                  <a:lnTo>
                    <a:pt x="30956" y="1216818"/>
                  </a:lnTo>
                  <a:lnTo>
                    <a:pt x="0" y="0"/>
                  </a:lnTo>
                  <a:close/>
                </a:path>
              </a:pathLst>
            </a:custGeom>
            <a:solidFill>
              <a:schemeClr val="bg1">
                <a:lumMod val="50000"/>
              </a:schemeClr>
            </a:solidFill>
            <a:ln w="95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rtlCol="0" anchor="ctr" anchorCtr="0"/>
            <a:lstStyle/>
            <a:p>
              <a:pPr algn="ctr"/>
              <a:endParaRPr lang="en-IN" sz="1200" dirty="0">
                <a:solidFill>
                  <a:srgbClr val="000000"/>
                </a:solidFill>
                <a:latin typeface="+mj-lt"/>
              </a:endParaRPr>
            </a:p>
          </p:txBody>
        </p:sp>
        <p:sp>
          <p:nvSpPr>
            <p:cNvPr id="8" name="Freeform 7"/>
            <p:cNvSpPr/>
            <p:nvPr/>
          </p:nvSpPr>
          <p:spPr>
            <a:xfrm>
              <a:off x="1807680" y="1233488"/>
              <a:ext cx="962717" cy="1644837"/>
            </a:xfrm>
            <a:custGeom>
              <a:avLst/>
              <a:gdLst>
                <a:gd name="connsiteX0" fmla="*/ 0 w 828675"/>
                <a:gd name="connsiteY0" fmla="*/ 0 h 1302543"/>
                <a:gd name="connsiteX1" fmla="*/ 812006 w 828675"/>
                <a:gd name="connsiteY1" fmla="*/ 100012 h 1302543"/>
                <a:gd name="connsiteX2" fmla="*/ 828675 w 828675"/>
                <a:gd name="connsiteY2" fmla="*/ 1288256 h 1302543"/>
                <a:gd name="connsiteX3" fmla="*/ 28575 w 828675"/>
                <a:gd name="connsiteY3" fmla="*/ 1302543 h 1302543"/>
                <a:gd name="connsiteX4" fmla="*/ 0 w 828675"/>
                <a:gd name="connsiteY4" fmla="*/ 0 h 13025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675" h="1302543">
                  <a:moveTo>
                    <a:pt x="0" y="0"/>
                  </a:moveTo>
                  <a:lnTo>
                    <a:pt x="812006" y="100012"/>
                  </a:lnTo>
                  <a:lnTo>
                    <a:pt x="828675" y="1288256"/>
                  </a:lnTo>
                  <a:lnTo>
                    <a:pt x="28575" y="1302543"/>
                  </a:lnTo>
                  <a:lnTo>
                    <a:pt x="0" y="0"/>
                  </a:lnTo>
                  <a:close/>
                </a:path>
              </a:pathLst>
            </a:custGeom>
            <a:solidFill>
              <a:schemeClr val="bg1">
                <a:lumMod val="50000"/>
                <a:alpha val="69000"/>
              </a:schemeClr>
            </a:solidFill>
            <a:ln w="95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rtlCol="0" anchor="t" anchorCtr="0"/>
            <a:lstStyle/>
            <a:p>
              <a:pPr algn="ctr"/>
              <a:endParaRPr lang="en-IN" sz="1200" dirty="0">
                <a:solidFill>
                  <a:srgbClr val="000000"/>
                </a:solidFill>
                <a:latin typeface="+mj-lt"/>
              </a:endParaRPr>
            </a:p>
          </p:txBody>
        </p:sp>
        <p:sp>
          <p:nvSpPr>
            <p:cNvPr id="9" name="Freeform 8"/>
            <p:cNvSpPr/>
            <p:nvPr/>
          </p:nvSpPr>
          <p:spPr>
            <a:xfrm>
              <a:off x="1843643" y="2860283"/>
              <a:ext cx="937820" cy="1632810"/>
            </a:xfrm>
            <a:custGeom>
              <a:avLst/>
              <a:gdLst>
                <a:gd name="connsiteX0" fmla="*/ 14288 w 807244"/>
                <a:gd name="connsiteY0" fmla="*/ 1293019 h 1293019"/>
                <a:gd name="connsiteX1" fmla="*/ 807244 w 807244"/>
                <a:gd name="connsiteY1" fmla="*/ 1169194 h 1293019"/>
                <a:gd name="connsiteX2" fmla="*/ 797719 w 807244"/>
                <a:gd name="connsiteY2" fmla="*/ 0 h 1293019"/>
                <a:gd name="connsiteX3" fmla="*/ 0 w 807244"/>
                <a:gd name="connsiteY3" fmla="*/ 21431 h 1293019"/>
                <a:gd name="connsiteX4" fmla="*/ 14288 w 807244"/>
                <a:gd name="connsiteY4" fmla="*/ 1293019 h 12930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7244" h="1293019">
                  <a:moveTo>
                    <a:pt x="14288" y="1293019"/>
                  </a:moveTo>
                  <a:lnTo>
                    <a:pt x="807244" y="1169194"/>
                  </a:lnTo>
                  <a:lnTo>
                    <a:pt x="797719" y="0"/>
                  </a:lnTo>
                  <a:lnTo>
                    <a:pt x="0" y="21431"/>
                  </a:lnTo>
                  <a:lnTo>
                    <a:pt x="14288" y="1293019"/>
                  </a:lnTo>
                  <a:close/>
                </a:path>
              </a:pathLst>
            </a:custGeom>
            <a:solidFill>
              <a:schemeClr val="bg1">
                <a:lumMod val="50000"/>
                <a:alpha val="69000"/>
              </a:schemeClr>
            </a:solidFill>
            <a:ln w="95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rtlCol="0" anchor="t" anchorCtr="0"/>
            <a:lstStyle/>
            <a:p>
              <a:pPr algn="ctr"/>
              <a:endParaRPr lang="en-IN" sz="1200" dirty="0">
                <a:solidFill>
                  <a:srgbClr val="000000"/>
                </a:solidFill>
                <a:latin typeface="+mj-lt"/>
              </a:endParaRPr>
            </a:p>
          </p:txBody>
        </p:sp>
        <p:sp>
          <p:nvSpPr>
            <p:cNvPr id="10" name="Freeform 9"/>
            <p:cNvSpPr/>
            <p:nvPr/>
          </p:nvSpPr>
          <p:spPr>
            <a:xfrm>
              <a:off x="1863008" y="4345748"/>
              <a:ext cx="940586" cy="1747077"/>
            </a:xfrm>
            <a:custGeom>
              <a:avLst/>
              <a:gdLst>
                <a:gd name="connsiteX0" fmla="*/ 0 w 809625"/>
                <a:gd name="connsiteY0" fmla="*/ 119063 h 1383507"/>
                <a:gd name="connsiteX1" fmla="*/ 792956 w 809625"/>
                <a:gd name="connsiteY1" fmla="*/ 0 h 1383507"/>
                <a:gd name="connsiteX2" fmla="*/ 809625 w 809625"/>
                <a:gd name="connsiteY2" fmla="*/ 1150144 h 1383507"/>
                <a:gd name="connsiteX3" fmla="*/ 19050 w 809625"/>
                <a:gd name="connsiteY3" fmla="*/ 1383507 h 1383507"/>
                <a:gd name="connsiteX4" fmla="*/ 0 w 809625"/>
                <a:gd name="connsiteY4" fmla="*/ 119063 h 13835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9625" h="1383507">
                  <a:moveTo>
                    <a:pt x="0" y="119063"/>
                  </a:moveTo>
                  <a:lnTo>
                    <a:pt x="792956" y="0"/>
                  </a:lnTo>
                  <a:lnTo>
                    <a:pt x="809625" y="1150144"/>
                  </a:lnTo>
                  <a:lnTo>
                    <a:pt x="19050" y="1383507"/>
                  </a:lnTo>
                  <a:lnTo>
                    <a:pt x="0" y="119063"/>
                  </a:lnTo>
                  <a:close/>
                </a:path>
              </a:pathLst>
            </a:custGeom>
            <a:solidFill>
              <a:schemeClr val="bg1">
                <a:lumMod val="50000"/>
                <a:alpha val="69000"/>
              </a:schemeClr>
            </a:solidFill>
            <a:ln w="95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rtlCol="0" anchor="t" anchorCtr="0"/>
            <a:lstStyle/>
            <a:p>
              <a:pPr algn="ctr"/>
              <a:endParaRPr lang="en-IN" sz="1200" dirty="0">
                <a:solidFill>
                  <a:srgbClr val="000000"/>
                </a:solidFill>
                <a:latin typeface="+mj-lt"/>
              </a:endParaRPr>
            </a:p>
          </p:txBody>
        </p:sp>
        <p:sp>
          <p:nvSpPr>
            <p:cNvPr id="11" name="Textfeld 18"/>
            <p:cNvSpPr txBox="1"/>
            <p:nvPr/>
          </p:nvSpPr>
          <p:spPr bwMode="gray">
            <a:xfrm>
              <a:off x="849390" y="1601170"/>
              <a:ext cx="782706" cy="981981"/>
            </a:xfrm>
            <a:prstGeom prst="rect">
              <a:avLst/>
            </a:prstGeom>
            <a:noFill/>
          </p:spPr>
          <p:txBody>
            <a:bodyPr vert="horz" wrap="none" lIns="91440" tIns="45720" rIns="91440" bIns="45720" rtlCol="0" anchor="ctr">
              <a:spAutoFit/>
            </a:bodyPr>
            <a:lstStyle/>
            <a:p>
              <a:r>
                <a:rPr lang="en-US" sz="4800" b="1" dirty="0" smtClean="0">
                  <a:solidFill>
                    <a:srgbClr val="FFFFFF"/>
                  </a:solidFill>
                  <a:latin typeface="+mj-lt"/>
                </a:rPr>
                <a:t>A</a:t>
              </a:r>
              <a:endParaRPr lang="en-US" sz="4800" b="1" dirty="0">
                <a:solidFill>
                  <a:srgbClr val="FFFFFF"/>
                </a:solidFill>
                <a:latin typeface="+mj-lt"/>
              </a:endParaRPr>
            </a:p>
          </p:txBody>
        </p:sp>
        <p:sp>
          <p:nvSpPr>
            <p:cNvPr id="12" name="Textfeld 18"/>
            <p:cNvSpPr txBox="1"/>
            <p:nvPr/>
          </p:nvSpPr>
          <p:spPr bwMode="gray">
            <a:xfrm>
              <a:off x="849390" y="3181511"/>
              <a:ext cx="773234" cy="981981"/>
            </a:xfrm>
            <a:prstGeom prst="rect">
              <a:avLst/>
            </a:prstGeom>
            <a:noFill/>
          </p:spPr>
          <p:txBody>
            <a:bodyPr vert="horz" wrap="none" lIns="91440" tIns="45720" rIns="91440" bIns="45720" rtlCol="0" anchor="ctr">
              <a:spAutoFit/>
            </a:bodyPr>
            <a:lstStyle/>
            <a:p>
              <a:r>
                <a:rPr lang="en-US" sz="4800" b="1" dirty="0" smtClean="0">
                  <a:solidFill>
                    <a:srgbClr val="FFFFFF"/>
                  </a:solidFill>
                  <a:latin typeface="+mj-lt"/>
                </a:rPr>
                <a:t>B</a:t>
              </a:r>
              <a:endParaRPr lang="en-US" sz="4800" b="1" dirty="0">
                <a:solidFill>
                  <a:srgbClr val="FFFFFF"/>
                </a:solidFill>
                <a:latin typeface="+mj-lt"/>
              </a:endParaRPr>
            </a:p>
          </p:txBody>
        </p:sp>
        <p:sp>
          <p:nvSpPr>
            <p:cNvPr id="13" name="Textfeld 18"/>
            <p:cNvSpPr txBox="1"/>
            <p:nvPr/>
          </p:nvSpPr>
          <p:spPr bwMode="gray">
            <a:xfrm>
              <a:off x="849390" y="4769678"/>
              <a:ext cx="744821" cy="981981"/>
            </a:xfrm>
            <a:prstGeom prst="rect">
              <a:avLst/>
            </a:prstGeom>
            <a:noFill/>
          </p:spPr>
          <p:txBody>
            <a:bodyPr vert="horz" wrap="none" lIns="91440" tIns="45720" rIns="91440" bIns="45720" rtlCol="0" anchor="ctr">
              <a:spAutoFit/>
            </a:bodyPr>
            <a:lstStyle/>
            <a:p>
              <a:r>
                <a:rPr lang="en-US" sz="4800" b="1" dirty="0" smtClean="0">
                  <a:solidFill>
                    <a:srgbClr val="FFFFFF"/>
                  </a:solidFill>
                  <a:latin typeface="+mj-lt"/>
                </a:rPr>
                <a:t>C</a:t>
              </a:r>
              <a:endParaRPr lang="en-US" sz="4800" b="1" dirty="0">
                <a:solidFill>
                  <a:srgbClr val="FFFFFF"/>
                </a:solidFill>
                <a:latin typeface="+mj-lt"/>
              </a:endParaRPr>
            </a:p>
          </p:txBody>
        </p:sp>
      </p:grpSp>
      <p:sp>
        <p:nvSpPr>
          <p:cNvPr id="15" name="Rectangle 14"/>
          <p:cNvSpPr/>
          <p:nvPr/>
        </p:nvSpPr>
        <p:spPr>
          <a:xfrm>
            <a:off x="2562651" y="2443881"/>
            <a:ext cx="9041974" cy="523220"/>
          </a:xfrm>
          <a:prstGeom prst="rect">
            <a:avLst/>
          </a:prstGeom>
        </p:spPr>
        <p:txBody>
          <a:bodyPr wrap="square">
            <a:spAutoFit/>
          </a:bodyPr>
          <a:lstStyle/>
          <a:p>
            <a:r>
              <a:rPr lang="it-IT" sz="1400" dirty="0">
                <a:latin typeface="Verdana" panose="020B0604030504040204" pitchFamily="34" charset="0"/>
              </a:rPr>
              <a:t>Esonero contributivo pari al </a:t>
            </a:r>
            <a:r>
              <a:rPr lang="it-IT" sz="1400" b="1" dirty="0" smtClean="0">
                <a:latin typeface="Verdana" panose="020B0604030504040204" pitchFamily="34" charset="0"/>
              </a:rPr>
              <a:t>50%</a:t>
            </a:r>
            <a:r>
              <a:rPr lang="it-IT" sz="1400" dirty="0" smtClean="0">
                <a:latin typeface="Verdana" panose="020B0604030504040204" pitchFamily="34" charset="0"/>
              </a:rPr>
              <a:t> dei </a:t>
            </a:r>
            <a:r>
              <a:rPr lang="it-IT" sz="1400" dirty="0">
                <a:latin typeface="Verdana" panose="020B0604030504040204" pitchFamily="34" charset="0"/>
              </a:rPr>
              <a:t>contributi a carico del datore di </a:t>
            </a:r>
            <a:r>
              <a:rPr lang="it-IT" sz="1400" dirty="0" smtClean="0">
                <a:latin typeface="Verdana" panose="020B0604030504040204" pitchFamily="34" charset="0"/>
              </a:rPr>
              <a:t>lavoro per </a:t>
            </a:r>
            <a:r>
              <a:rPr lang="it-IT" sz="1400" dirty="0">
                <a:latin typeface="Verdana" panose="020B0604030504040204" pitchFamily="34" charset="0"/>
              </a:rPr>
              <a:t>l’assunzione di </a:t>
            </a:r>
            <a:r>
              <a:rPr lang="it-IT" sz="1400" dirty="0" smtClean="0">
                <a:latin typeface="Verdana" panose="020B0604030504040204" pitchFamily="34" charset="0"/>
              </a:rPr>
              <a:t>giovani</a:t>
            </a:r>
            <a:endParaRPr lang="it-IT" sz="1400" dirty="0"/>
          </a:p>
        </p:txBody>
      </p:sp>
      <p:sp>
        <p:nvSpPr>
          <p:cNvPr id="16" name="Rectangle 15"/>
          <p:cNvSpPr/>
          <p:nvPr/>
        </p:nvSpPr>
        <p:spPr>
          <a:xfrm>
            <a:off x="2562651" y="3693024"/>
            <a:ext cx="9011540" cy="307777"/>
          </a:xfrm>
          <a:prstGeom prst="rect">
            <a:avLst/>
          </a:prstGeom>
        </p:spPr>
        <p:txBody>
          <a:bodyPr wrap="square">
            <a:spAutoFit/>
          </a:bodyPr>
          <a:lstStyle/>
          <a:p>
            <a:r>
              <a:rPr lang="it-IT" sz="1400" dirty="0" smtClean="0">
                <a:latin typeface="Verdana" panose="020B0604030504040204" pitchFamily="34" charset="0"/>
              </a:rPr>
              <a:t>Esonero per mantenimento in servizio al termine del </a:t>
            </a:r>
            <a:r>
              <a:rPr lang="it-IT" sz="1400" b="1" dirty="0" smtClean="0">
                <a:latin typeface="Verdana" panose="020B0604030504040204" pitchFamily="34" charset="0"/>
              </a:rPr>
              <a:t>periodo di apprendistato</a:t>
            </a:r>
            <a:endParaRPr lang="it-IT" sz="1400" b="1" dirty="0"/>
          </a:p>
        </p:txBody>
      </p:sp>
      <p:sp>
        <p:nvSpPr>
          <p:cNvPr id="17" name="Rectangle 16"/>
          <p:cNvSpPr/>
          <p:nvPr/>
        </p:nvSpPr>
        <p:spPr>
          <a:xfrm>
            <a:off x="2562651" y="4677986"/>
            <a:ext cx="8556625" cy="1169551"/>
          </a:xfrm>
          <a:prstGeom prst="rect">
            <a:avLst/>
          </a:prstGeom>
        </p:spPr>
        <p:txBody>
          <a:bodyPr wrap="square">
            <a:spAutoFit/>
          </a:bodyPr>
          <a:lstStyle/>
          <a:p>
            <a:r>
              <a:rPr lang="it-IT" sz="1400" dirty="0">
                <a:latin typeface="Verdana" panose="020B0604030504040204" pitchFamily="34" charset="0"/>
              </a:rPr>
              <a:t>Esonero per assunzioni e trasformazioni a tempo indeterminato riguardanti </a:t>
            </a:r>
            <a:r>
              <a:rPr lang="it-IT" sz="1400" dirty="0" smtClean="0">
                <a:latin typeface="Verdana" panose="020B0604030504040204" pitchFamily="34" charset="0"/>
              </a:rPr>
              <a:t>giovani che</a:t>
            </a:r>
            <a:r>
              <a:rPr lang="it-IT" sz="1400" dirty="0">
                <a:latin typeface="Verdana" panose="020B0604030504040204" pitchFamily="34" charset="0"/>
              </a:rPr>
              <a:t>, nei</a:t>
            </a:r>
            <a:r>
              <a:rPr lang="it-IT" sz="1400" b="1" dirty="0">
                <a:latin typeface="Verdana" panose="020B0604030504040204" pitchFamily="34" charset="0"/>
              </a:rPr>
              <a:t> 6</a:t>
            </a:r>
            <a:r>
              <a:rPr lang="it-IT" sz="1400" b="1" dirty="0" smtClean="0">
                <a:latin typeface="Verdana" panose="020B0604030504040204" pitchFamily="34" charset="0"/>
              </a:rPr>
              <a:t> </a:t>
            </a:r>
            <a:r>
              <a:rPr lang="it-IT" sz="1400" b="1" dirty="0">
                <a:latin typeface="Verdana" panose="020B0604030504040204" pitchFamily="34" charset="0"/>
              </a:rPr>
              <a:t>mesi precedenti</a:t>
            </a:r>
            <a:r>
              <a:rPr lang="it-IT" sz="1400" dirty="0">
                <a:latin typeface="Verdana" panose="020B0604030504040204" pitchFamily="34" charset="0"/>
              </a:rPr>
              <a:t>, abbiano svolto presso il medesimo datore di </a:t>
            </a:r>
            <a:r>
              <a:rPr lang="it-IT" sz="1400" dirty="0" smtClean="0">
                <a:latin typeface="Verdana" panose="020B0604030504040204" pitchFamily="34" charset="0"/>
              </a:rPr>
              <a:t>lavoro attività </a:t>
            </a:r>
            <a:r>
              <a:rPr lang="it-IT" sz="1400" dirty="0">
                <a:latin typeface="Verdana" panose="020B0604030504040204" pitchFamily="34" charset="0"/>
              </a:rPr>
              <a:t>di alternanza scuola-lavoro o periodi di apprendistato per la qualifica e </a:t>
            </a:r>
            <a:r>
              <a:rPr lang="it-IT" sz="1400" dirty="0" smtClean="0">
                <a:latin typeface="Verdana" panose="020B0604030504040204" pitchFamily="34" charset="0"/>
              </a:rPr>
              <a:t>il diploma </a:t>
            </a:r>
            <a:r>
              <a:rPr lang="it-IT" sz="1400" dirty="0">
                <a:latin typeface="Verdana" panose="020B0604030504040204" pitchFamily="34" charset="0"/>
              </a:rPr>
              <a:t>professionale, il diploma di istruzione secondaria superiore, il certificato </a:t>
            </a:r>
            <a:r>
              <a:rPr lang="it-IT" sz="1400" dirty="0" smtClean="0">
                <a:latin typeface="Verdana" panose="020B0604030504040204" pitchFamily="34" charset="0"/>
              </a:rPr>
              <a:t>di specializzazione </a:t>
            </a:r>
            <a:r>
              <a:rPr lang="it-IT" sz="1400" dirty="0">
                <a:latin typeface="Verdana" panose="020B0604030504040204" pitchFamily="34" charset="0"/>
              </a:rPr>
              <a:t>tecnica superiore o periodi di apprendistato in alta formazione</a:t>
            </a:r>
            <a:endParaRPr lang="it-IT" sz="1400" dirty="0"/>
          </a:p>
        </p:txBody>
      </p:sp>
    </p:spTree>
    <p:extLst>
      <p:ext uri="{BB962C8B-B14F-4D97-AF65-F5344CB8AC3E}">
        <p14:creationId xmlns:p14="http://schemas.microsoft.com/office/powerpoint/2010/main" val="33520173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20797" y="2044665"/>
            <a:ext cx="8287579" cy="32671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r>
              <a:rPr lang="it-IT" sz="1400" i="1" dirty="0" smtClean="0">
                <a:solidFill>
                  <a:schemeClr val="tx1"/>
                </a:solidFill>
              </a:rPr>
              <a:t>&lt;</a:t>
            </a:r>
            <a:r>
              <a:rPr lang="it-IT" sz="1400" i="1" dirty="0">
                <a:solidFill>
                  <a:schemeClr val="tx1"/>
                </a:solidFill>
              </a:rPr>
              <a:t>Contributo</a:t>
            </a:r>
            <a:r>
              <a:rPr lang="it-IT" sz="1400" i="1" dirty="0" smtClean="0">
                <a:solidFill>
                  <a:schemeClr val="tx1"/>
                </a:solidFill>
              </a:rPr>
              <a:t>&gt; </a:t>
            </a:r>
            <a:r>
              <a:rPr lang="it-IT" sz="1400" dirty="0" smtClean="0">
                <a:solidFill>
                  <a:schemeClr val="tx1"/>
                </a:solidFill>
                <a:sym typeface="Wingdings" panose="05000000000000000000" pitchFamily="2" charset="2"/>
              </a:rPr>
              <a:t></a:t>
            </a:r>
            <a:r>
              <a:rPr lang="it-IT" sz="1400" dirty="0" smtClean="0">
                <a:solidFill>
                  <a:schemeClr val="tx1"/>
                </a:solidFill>
              </a:rPr>
              <a:t> </a:t>
            </a:r>
            <a:r>
              <a:rPr lang="it-IT" sz="1400" dirty="0">
                <a:solidFill>
                  <a:schemeClr val="tx1"/>
                </a:solidFill>
              </a:rPr>
              <a:t>Contribuzione piena calcolata sull’imponibile previdenziale del </a:t>
            </a:r>
            <a:r>
              <a:rPr lang="it-IT" sz="1400" dirty="0" smtClean="0">
                <a:solidFill>
                  <a:schemeClr val="tx1"/>
                </a:solidFill>
              </a:rPr>
              <a:t>mese</a:t>
            </a:r>
            <a:endParaRPr lang="it-IT" sz="1400" dirty="0">
              <a:solidFill>
                <a:schemeClr val="tx1"/>
              </a:solidFill>
            </a:endParaRPr>
          </a:p>
        </p:txBody>
      </p:sp>
      <p:sp>
        <p:nvSpPr>
          <p:cNvPr id="5" name="Rectangle 4"/>
          <p:cNvSpPr/>
          <p:nvPr/>
        </p:nvSpPr>
        <p:spPr>
          <a:xfrm>
            <a:off x="820798" y="3280829"/>
            <a:ext cx="1200026" cy="32671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r>
              <a:rPr lang="it-IT" sz="1400" i="1" dirty="0" smtClean="0">
                <a:solidFill>
                  <a:schemeClr val="tx1"/>
                </a:solidFill>
              </a:rPr>
              <a:t>&lt;Incentivo&gt;</a:t>
            </a:r>
            <a:endParaRPr lang="it-IT" sz="1400" i="1" dirty="0">
              <a:solidFill>
                <a:schemeClr val="tx1"/>
              </a:solidFill>
            </a:endParaRPr>
          </a:p>
        </p:txBody>
      </p:sp>
      <p:sp>
        <p:nvSpPr>
          <p:cNvPr id="6" name="Rectangle 5"/>
          <p:cNvSpPr/>
          <p:nvPr/>
        </p:nvSpPr>
        <p:spPr>
          <a:xfrm>
            <a:off x="2916937" y="2394848"/>
            <a:ext cx="8535258" cy="32671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r>
              <a:rPr lang="it-IT" sz="1400" i="1" dirty="0" smtClean="0">
                <a:solidFill>
                  <a:schemeClr val="tx1"/>
                </a:solidFill>
              </a:rPr>
              <a:t>&lt;</a:t>
            </a:r>
            <a:r>
              <a:rPr lang="it-IT" sz="1400" i="1" dirty="0" err="1" smtClean="0">
                <a:solidFill>
                  <a:schemeClr val="tx1"/>
                </a:solidFill>
              </a:rPr>
              <a:t>TpoIncentivo</a:t>
            </a:r>
            <a:r>
              <a:rPr lang="it-IT" sz="1400" i="1" dirty="0" smtClean="0">
                <a:solidFill>
                  <a:schemeClr val="tx1"/>
                </a:solidFill>
              </a:rPr>
              <a:t>&gt; </a:t>
            </a:r>
            <a:r>
              <a:rPr lang="it-IT" sz="1400" dirty="0" smtClean="0">
                <a:solidFill>
                  <a:schemeClr val="tx1"/>
                </a:solidFill>
                <a:sym typeface="Wingdings" panose="05000000000000000000" pitchFamily="2" charset="2"/>
              </a:rPr>
              <a:t> </a:t>
            </a:r>
            <a:r>
              <a:rPr lang="it-IT" sz="1400" b="1" dirty="0">
                <a:solidFill>
                  <a:schemeClr val="tx1"/>
                </a:solidFill>
              </a:rPr>
              <a:t>“GECO</a:t>
            </a:r>
            <a:r>
              <a:rPr lang="it-IT" sz="1400" b="1" dirty="0" smtClean="0">
                <a:solidFill>
                  <a:schemeClr val="tx1"/>
                </a:solidFill>
              </a:rPr>
              <a:t>” </a:t>
            </a:r>
            <a:r>
              <a:rPr lang="it-IT" sz="1400" dirty="0" smtClean="0">
                <a:solidFill>
                  <a:schemeClr val="tx1"/>
                </a:solidFill>
              </a:rPr>
              <a:t>(caso A), </a:t>
            </a:r>
            <a:r>
              <a:rPr lang="it-IT" sz="1400" b="1" dirty="0" smtClean="0">
                <a:solidFill>
                  <a:schemeClr val="tx1"/>
                </a:solidFill>
              </a:rPr>
              <a:t>“GAPP” </a:t>
            </a:r>
            <a:r>
              <a:rPr lang="it-IT" sz="1400" dirty="0" smtClean="0">
                <a:solidFill>
                  <a:schemeClr val="tx1"/>
                </a:solidFill>
              </a:rPr>
              <a:t>(Caso B), </a:t>
            </a:r>
            <a:r>
              <a:rPr lang="it-IT" sz="1400" b="1" dirty="0" smtClean="0">
                <a:solidFill>
                  <a:schemeClr val="tx1"/>
                </a:solidFill>
              </a:rPr>
              <a:t>“GALT</a:t>
            </a:r>
            <a:r>
              <a:rPr lang="it-IT" sz="1400" b="1" dirty="0">
                <a:solidFill>
                  <a:schemeClr val="tx1"/>
                </a:solidFill>
              </a:rPr>
              <a:t>” </a:t>
            </a:r>
            <a:r>
              <a:rPr lang="it-IT" sz="1400" dirty="0" smtClean="0">
                <a:solidFill>
                  <a:schemeClr val="tx1"/>
                </a:solidFill>
              </a:rPr>
              <a:t>(Caso C).</a:t>
            </a:r>
            <a:endParaRPr lang="it-IT" sz="1400" dirty="0">
              <a:solidFill>
                <a:schemeClr val="tx1"/>
              </a:solidFill>
            </a:endParaRPr>
          </a:p>
        </p:txBody>
      </p:sp>
      <p:sp>
        <p:nvSpPr>
          <p:cNvPr id="7" name="Rectangle 6"/>
          <p:cNvSpPr/>
          <p:nvPr/>
        </p:nvSpPr>
        <p:spPr>
          <a:xfrm>
            <a:off x="2916936" y="2842116"/>
            <a:ext cx="8671497" cy="32671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r>
              <a:rPr lang="it-IT" sz="1400" i="1" dirty="0">
                <a:solidFill>
                  <a:schemeClr val="tx1"/>
                </a:solidFill>
              </a:rPr>
              <a:t>&lt;</a:t>
            </a:r>
            <a:r>
              <a:rPr lang="it-IT" sz="1400" i="1" dirty="0" err="1">
                <a:solidFill>
                  <a:schemeClr val="tx1"/>
                </a:solidFill>
              </a:rPr>
              <a:t>CodEnteFinanziatore</a:t>
            </a:r>
            <a:r>
              <a:rPr lang="it-IT" sz="1400" i="1" dirty="0" smtClean="0">
                <a:solidFill>
                  <a:schemeClr val="tx1"/>
                </a:solidFill>
              </a:rPr>
              <a:t>&gt; </a:t>
            </a:r>
            <a:r>
              <a:rPr lang="it-IT" sz="1400" dirty="0" smtClean="0">
                <a:solidFill>
                  <a:schemeClr val="tx1"/>
                </a:solidFill>
                <a:sym typeface="Wingdings" panose="05000000000000000000" pitchFamily="2" charset="2"/>
              </a:rPr>
              <a:t> </a:t>
            </a:r>
            <a:r>
              <a:rPr lang="it-IT" sz="1400" b="1" dirty="0">
                <a:solidFill>
                  <a:schemeClr val="tx1"/>
                </a:solidFill>
              </a:rPr>
              <a:t>“H00</a:t>
            </a:r>
            <a:r>
              <a:rPr lang="it-IT" sz="1400" b="1" dirty="0" smtClean="0">
                <a:solidFill>
                  <a:schemeClr val="tx1"/>
                </a:solidFill>
              </a:rPr>
              <a:t>” </a:t>
            </a:r>
            <a:r>
              <a:rPr lang="it-IT" sz="1400" dirty="0" smtClean="0">
                <a:solidFill>
                  <a:schemeClr val="tx1"/>
                </a:solidFill>
              </a:rPr>
              <a:t>(Stato)</a:t>
            </a:r>
            <a:endParaRPr lang="it-IT" sz="1400" dirty="0">
              <a:solidFill>
                <a:schemeClr val="tx1"/>
              </a:solidFill>
            </a:endParaRPr>
          </a:p>
        </p:txBody>
      </p:sp>
      <p:sp>
        <p:nvSpPr>
          <p:cNvPr id="8" name="Rectangle 7"/>
          <p:cNvSpPr/>
          <p:nvPr/>
        </p:nvSpPr>
        <p:spPr>
          <a:xfrm>
            <a:off x="2916936" y="3235594"/>
            <a:ext cx="8671497" cy="426859"/>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r>
              <a:rPr lang="it-IT" sz="1400" i="1" dirty="0">
                <a:solidFill>
                  <a:schemeClr val="tx1"/>
                </a:solidFill>
              </a:rPr>
              <a:t>&lt;</a:t>
            </a:r>
            <a:r>
              <a:rPr lang="it-IT" sz="1400" i="1" dirty="0" err="1">
                <a:solidFill>
                  <a:schemeClr val="tx1"/>
                </a:solidFill>
              </a:rPr>
              <a:t>ImportoCorrIncentivo</a:t>
            </a:r>
            <a:r>
              <a:rPr lang="it-IT" sz="1400" i="1" dirty="0" smtClean="0">
                <a:solidFill>
                  <a:schemeClr val="tx1"/>
                </a:solidFill>
              </a:rPr>
              <a:t>&gt; </a:t>
            </a:r>
            <a:r>
              <a:rPr lang="it-IT" sz="1400" dirty="0" smtClean="0">
                <a:solidFill>
                  <a:schemeClr val="tx1"/>
                </a:solidFill>
                <a:sym typeface="Wingdings" panose="05000000000000000000" pitchFamily="2" charset="2"/>
              </a:rPr>
              <a:t> </a:t>
            </a:r>
            <a:r>
              <a:rPr lang="it-IT" sz="1400" dirty="0">
                <a:solidFill>
                  <a:schemeClr val="tx1"/>
                </a:solidFill>
              </a:rPr>
              <a:t>Importo a conguaglio relativo al mese </a:t>
            </a:r>
            <a:r>
              <a:rPr lang="it-IT" sz="1400" dirty="0" smtClean="0">
                <a:solidFill>
                  <a:schemeClr val="tx1"/>
                </a:solidFill>
              </a:rPr>
              <a:t>corrente</a:t>
            </a:r>
            <a:endParaRPr lang="it-IT" sz="1400" dirty="0">
              <a:solidFill>
                <a:schemeClr val="tx1"/>
              </a:solidFill>
            </a:endParaRPr>
          </a:p>
        </p:txBody>
      </p:sp>
      <p:sp>
        <p:nvSpPr>
          <p:cNvPr id="9" name="Rectangle 8"/>
          <p:cNvSpPr/>
          <p:nvPr/>
        </p:nvSpPr>
        <p:spPr>
          <a:xfrm>
            <a:off x="2916937" y="3729215"/>
            <a:ext cx="8671496" cy="631043"/>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r>
              <a:rPr lang="it-IT" sz="1400" i="1" dirty="0">
                <a:solidFill>
                  <a:schemeClr val="tx1"/>
                </a:solidFill>
              </a:rPr>
              <a:t>&lt;</a:t>
            </a:r>
            <a:r>
              <a:rPr lang="it-IT" sz="1400" i="1" dirty="0" err="1">
                <a:solidFill>
                  <a:schemeClr val="tx1"/>
                </a:solidFill>
              </a:rPr>
              <a:t>ImportoArrIncentivo</a:t>
            </a:r>
            <a:r>
              <a:rPr lang="it-IT" sz="1400" i="1" dirty="0" smtClean="0">
                <a:solidFill>
                  <a:schemeClr val="tx1"/>
                </a:solidFill>
              </a:rPr>
              <a:t>&gt; </a:t>
            </a:r>
            <a:r>
              <a:rPr lang="it-IT" sz="1400" dirty="0">
                <a:solidFill>
                  <a:schemeClr val="tx1"/>
                </a:solidFill>
                <a:sym typeface="Wingdings" panose="05000000000000000000" pitchFamily="2" charset="2"/>
              </a:rPr>
              <a:t> </a:t>
            </a:r>
            <a:r>
              <a:rPr lang="it-IT" sz="1400" dirty="0" smtClean="0">
                <a:solidFill>
                  <a:schemeClr val="tx1"/>
                </a:solidFill>
                <a:sym typeface="Wingdings" panose="05000000000000000000" pitchFamily="2" charset="2"/>
              </a:rPr>
              <a:t>Importo </a:t>
            </a:r>
            <a:r>
              <a:rPr lang="it-IT" sz="1400" dirty="0">
                <a:solidFill>
                  <a:schemeClr val="tx1"/>
                </a:solidFill>
                <a:sym typeface="Wingdings" panose="05000000000000000000" pitchFamily="2" charset="2"/>
              </a:rPr>
              <a:t>dell’esonero contributivo relativo ai mesi di competenza di gennaio e febbraio 2018</a:t>
            </a:r>
            <a:endParaRPr lang="it-IT" sz="1400" dirty="0">
              <a:solidFill>
                <a:schemeClr val="tx1"/>
              </a:solidFill>
            </a:endParaRPr>
          </a:p>
        </p:txBody>
      </p:sp>
      <p:sp>
        <p:nvSpPr>
          <p:cNvPr id="10" name="Rectangle 9"/>
          <p:cNvSpPr/>
          <p:nvPr/>
        </p:nvSpPr>
        <p:spPr>
          <a:xfrm>
            <a:off x="2358473" y="4773078"/>
            <a:ext cx="7475053" cy="1223096"/>
          </a:xfrm>
          <a:prstGeom prst="rect">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marL="265113" algn="ctr"/>
            <a:r>
              <a:rPr lang="it-IT" sz="1400" b="1" dirty="0">
                <a:solidFill>
                  <a:schemeClr val="tx1"/>
                </a:solidFill>
              </a:rPr>
              <a:t>DM2013 “VIRTUALE</a:t>
            </a:r>
            <a:r>
              <a:rPr lang="it-IT" sz="1400" b="1" dirty="0" smtClean="0">
                <a:solidFill>
                  <a:schemeClr val="tx1"/>
                </a:solidFill>
              </a:rPr>
              <a:t>”</a:t>
            </a:r>
          </a:p>
          <a:p>
            <a:pPr marL="265113" algn="ctr"/>
            <a:endParaRPr lang="it-IT" sz="1400" dirty="0" smtClean="0">
              <a:solidFill>
                <a:schemeClr val="tx1"/>
              </a:solidFill>
            </a:endParaRPr>
          </a:p>
          <a:p>
            <a:pPr marL="174625" indent="-174625">
              <a:buFont typeface="Arial" panose="020B0604020202020204" pitchFamily="34" charset="0"/>
              <a:buChar char="•"/>
              <a:tabLst>
                <a:tab pos="1079500" algn="l"/>
              </a:tabLst>
            </a:pPr>
            <a:r>
              <a:rPr lang="it-IT" sz="1400" dirty="0">
                <a:solidFill>
                  <a:schemeClr val="tx1"/>
                </a:solidFill>
              </a:rPr>
              <a:t>Codice </a:t>
            </a:r>
            <a:r>
              <a:rPr lang="it-IT" sz="1400" dirty="0" smtClean="0">
                <a:solidFill>
                  <a:schemeClr val="tx1"/>
                </a:solidFill>
              </a:rPr>
              <a:t>conguaglio: </a:t>
            </a:r>
            <a:r>
              <a:rPr lang="it-IT" sz="1400" b="1" dirty="0" smtClean="0">
                <a:solidFill>
                  <a:schemeClr val="tx1"/>
                </a:solidFill>
              </a:rPr>
              <a:t>“L472” </a:t>
            </a:r>
            <a:r>
              <a:rPr lang="it-IT" sz="1400" dirty="0">
                <a:solidFill>
                  <a:schemeClr val="tx1"/>
                </a:solidFill>
              </a:rPr>
              <a:t>(caso A), </a:t>
            </a:r>
            <a:r>
              <a:rPr lang="it-IT" sz="1400" b="1" dirty="0">
                <a:solidFill>
                  <a:schemeClr val="tx1"/>
                </a:solidFill>
              </a:rPr>
              <a:t>“L474</a:t>
            </a:r>
            <a:r>
              <a:rPr lang="it-IT" sz="1400" b="1" dirty="0" smtClean="0">
                <a:solidFill>
                  <a:schemeClr val="tx1"/>
                </a:solidFill>
              </a:rPr>
              <a:t>” </a:t>
            </a:r>
            <a:r>
              <a:rPr lang="it-IT" sz="1400" dirty="0">
                <a:solidFill>
                  <a:schemeClr val="tx1"/>
                </a:solidFill>
              </a:rPr>
              <a:t>(Caso B), </a:t>
            </a:r>
            <a:r>
              <a:rPr lang="it-IT" sz="1400" b="1" dirty="0">
                <a:solidFill>
                  <a:schemeClr val="tx1"/>
                </a:solidFill>
              </a:rPr>
              <a:t>“</a:t>
            </a:r>
            <a:r>
              <a:rPr lang="it-IT" sz="1400" b="1" dirty="0" smtClean="0">
                <a:solidFill>
                  <a:schemeClr val="tx1"/>
                </a:solidFill>
              </a:rPr>
              <a:t>L476” </a:t>
            </a:r>
            <a:r>
              <a:rPr lang="it-IT" sz="1400" dirty="0">
                <a:solidFill>
                  <a:schemeClr val="tx1"/>
                </a:solidFill>
              </a:rPr>
              <a:t>(Caso C).</a:t>
            </a:r>
            <a:endParaRPr lang="it-IT" sz="1400" dirty="0" smtClean="0">
              <a:solidFill>
                <a:schemeClr val="tx1"/>
              </a:solidFill>
            </a:endParaRPr>
          </a:p>
          <a:p>
            <a:pPr marL="174625" indent="-174625">
              <a:buFont typeface="Arial" panose="020B0604020202020204" pitchFamily="34" charset="0"/>
              <a:buChar char="•"/>
              <a:tabLst>
                <a:tab pos="1079500" algn="l"/>
              </a:tabLst>
            </a:pPr>
            <a:r>
              <a:rPr lang="it-IT" sz="1400" dirty="0">
                <a:solidFill>
                  <a:schemeClr val="tx1"/>
                </a:solidFill>
              </a:rPr>
              <a:t>Codice </a:t>
            </a:r>
            <a:r>
              <a:rPr lang="it-IT" sz="1400" dirty="0" smtClean="0">
                <a:solidFill>
                  <a:schemeClr val="tx1"/>
                </a:solidFill>
              </a:rPr>
              <a:t>recupero: </a:t>
            </a:r>
            <a:r>
              <a:rPr lang="it-IT" sz="1400" b="1" dirty="0" smtClean="0">
                <a:solidFill>
                  <a:schemeClr val="tx1"/>
                </a:solidFill>
              </a:rPr>
              <a:t>“</a:t>
            </a:r>
            <a:r>
              <a:rPr lang="it-IT" sz="1400" b="1" dirty="0">
                <a:solidFill>
                  <a:schemeClr val="tx1"/>
                </a:solidFill>
              </a:rPr>
              <a:t>L473” </a:t>
            </a:r>
            <a:r>
              <a:rPr lang="it-IT" sz="1400" dirty="0" smtClean="0">
                <a:solidFill>
                  <a:schemeClr val="tx1"/>
                </a:solidFill>
              </a:rPr>
              <a:t>(</a:t>
            </a:r>
            <a:r>
              <a:rPr lang="it-IT" sz="1400" dirty="0">
                <a:solidFill>
                  <a:schemeClr val="tx1"/>
                </a:solidFill>
              </a:rPr>
              <a:t>caso A), </a:t>
            </a:r>
            <a:r>
              <a:rPr lang="it-IT" sz="1400" b="1" dirty="0">
                <a:solidFill>
                  <a:schemeClr val="tx1"/>
                </a:solidFill>
              </a:rPr>
              <a:t>“</a:t>
            </a:r>
            <a:r>
              <a:rPr lang="it-IT" sz="1400" b="1" dirty="0" smtClean="0">
                <a:solidFill>
                  <a:schemeClr val="tx1"/>
                </a:solidFill>
              </a:rPr>
              <a:t>L475” </a:t>
            </a:r>
            <a:r>
              <a:rPr lang="it-IT" sz="1400" dirty="0">
                <a:solidFill>
                  <a:schemeClr val="tx1"/>
                </a:solidFill>
              </a:rPr>
              <a:t>(Caso B),</a:t>
            </a:r>
            <a:r>
              <a:rPr lang="it-IT" sz="1400" b="1" dirty="0" smtClean="0">
                <a:solidFill>
                  <a:schemeClr val="tx1"/>
                </a:solidFill>
              </a:rPr>
              <a:t> </a:t>
            </a:r>
            <a:r>
              <a:rPr lang="it-IT" sz="1400" b="1" dirty="0">
                <a:solidFill>
                  <a:schemeClr val="tx1"/>
                </a:solidFill>
              </a:rPr>
              <a:t>“</a:t>
            </a:r>
            <a:r>
              <a:rPr lang="it-IT" sz="1400" b="1" dirty="0" smtClean="0">
                <a:solidFill>
                  <a:schemeClr val="tx1"/>
                </a:solidFill>
              </a:rPr>
              <a:t>L477” </a:t>
            </a:r>
            <a:r>
              <a:rPr lang="it-IT" sz="1400" dirty="0">
                <a:solidFill>
                  <a:schemeClr val="tx1"/>
                </a:solidFill>
              </a:rPr>
              <a:t>(Caso C).</a:t>
            </a:r>
          </a:p>
        </p:txBody>
      </p:sp>
      <p:sp>
        <p:nvSpPr>
          <p:cNvPr id="11" name="Rectangle 10"/>
          <p:cNvSpPr/>
          <p:nvPr/>
        </p:nvSpPr>
        <p:spPr>
          <a:xfrm>
            <a:off x="623889" y="1401548"/>
            <a:ext cx="10944223" cy="3085878"/>
          </a:xfrm>
          <a:prstGeom prst="rect">
            <a:avLst/>
          </a:prstGeom>
          <a:noFill/>
          <a:ln w="19050">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sp>
        <p:nvSpPr>
          <p:cNvPr id="12" name="Rectangle 11"/>
          <p:cNvSpPr/>
          <p:nvPr/>
        </p:nvSpPr>
        <p:spPr>
          <a:xfrm>
            <a:off x="4682217" y="1244837"/>
            <a:ext cx="2652881" cy="326716"/>
          </a:xfrm>
          <a:prstGeom prst="rect">
            <a:avLst/>
          </a:prstGeom>
          <a:solidFill>
            <a:schemeClr val="tx2"/>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it-IT" sz="1400" b="1" dirty="0" smtClean="0">
                <a:solidFill>
                  <a:schemeClr val="tx1"/>
                </a:solidFill>
              </a:rPr>
              <a:t>&lt;</a:t>
            </a:r>
            <a:r>
              <a:rPr lang="it-IT" sz="1400" b="1" dirty="0" err="1" smtClean="0">
                <a:solidFill>
                  <a:schemeClr val="tx1"/>
                </a:solidFill>
              </a:rPr>
              <a:t>DenunciaIndividuale</a:t>
            </a:r>
            <a:r>
              <a:rPr lang="it-IT" sz="1400" b="1" dirty="0" smtClean="0">
                <a:solidFill>
                  <a:schemeClr val="tx1"/>
                </a:solidFill>
              </a:rPr>
              <a:t>&gt;</a:t>
            </a:r>
            <a:endParaRPr lang="it-IT" sz="1400" b="1" dirty="0">
              <a:solidFill>
                <a:schemeClr val="tx1"/>
              </a:solidFill>
            </a:endParaRPr>
          </a:p>
        </p:txBody>
      </p:sp>
      <p:cxnSp>
        <p:nvCxnSpPr>
          <p:cNvPr id="13" name="Elbow Connector 12"/>
          <p:cNvCxnSpPr>
            <a:stCxn id="5" idx="3"/>
            <a:endCxn id="6" idx="1"/>
          </p:cNvCxnSpPr>
          <p:nvPr/>
        </p:nvCxnSpPr>
        <p:spPr>
          <a:xfrm flipV="1">
            <a:off x="2020824" y="2558206"/>
            <a:ext cx="896113" cy="885981"/>
          </a:xfrm>
          <a:prstGeom prst="bentConnector3">
            <a:avLst/>
          </a:prstGeom>
          <a:ln w="9525">
            <a:solidFill>
              <a:srgbClr val="4F81BD"/>
            </a:solidFill>
            <a:tailEnd type="triangle"/>
          </a:ln>
        </p:spPr>
        <p:style>
          <a:lnRef idx="1">
            <a:schemeClr val="accent1"/>
          </a:lnRef>
          <a:fillRef idx="0">
            <a:schemeClr val="accent1"/>
          </a:fillRef>
          <a:effectRef idx="0">
            <a:schemeClr val="accent1"/>
          </a:effectRef>
          <a:fontRef idx="minor">
            <a:schemeClr val="tx1"/>
          </a:fontRef>
        </p:style>
      </p:cxnSp>
      <p:cxnSp>
        <p:nvCxnSpPr>
          <p:cNvPr id="14" name="Elbow Connector 13"/>
          <p:cNvCxnSpPr>
            <a:stCxn id="5" idx="3"/>
            <a:endCxn id="7" idx="1"/>
          </p:cNvCxnSpPr>
          <p:nvPr/>
        </p:nvCxnSpPr>
        <p:spPr>
          <a:xfrm flipV="1">
            <a:off x="2020824" y="3005474"/>
            <a:ext cx="896112" cy="438713"/>
          </a:xfrm>
          <a:prstGeom prst="bentConnector3">
            <a:avLst/>
          </a:prstGeom>
          <a:ln w="9525">
            <a:solidFill>
              <a:srgbClr val="4F81BD"/>
            </a:solidFill>
            <a:tailEnd type="triangle"/>
          </a:ln>
        </p:spPr>
        <p:style>
          <a:lnRef idx="1">
            <a:schemeClr val="accent1"/>
          </a:lnRef>
          <a:fillRef idx="0">
            <a:schemeClr val="accent1"/>
          </a:fillRef>
          <a:effectRef idx="0">
            <a:schemeClr val="accent1"/>
          </a:effectRef>
          <a:fontRef idx="minor">
            <a:schemeClr val="tx1"/>
          </a:fontRef>
        </p:style>
      </p:cxnSp>
      <p:cxnSp>
        <p:nvCxnSpPr>
          <p:cNvPr id="15" name="Elbow Connector 14"/>
          <p:cNvCxnSpPr>
            <a:stCxn id="5" idx="3"/>
            <a:endCxn id="8" idx="1"/>
          </p:cNvCxnSpPr>
          <p:nvPr/>
        </p:nvCxnSpPr>
        <p:spPr>
          <a:xfrm>
            <a:off x="2020824" y="3444187"/>
            <a:ext cx="896112" cy="0"/>
          </a:xfrm>
          <a:prstGeom prst="bentConnector3">
            <a:avLst/>
          </a:prstGeom>
          <a:ln w="9525">
            <a:solidFill>
              <a:srgbClr val="4F81BD"/>
            </a:solidFill>
            <a:tailEnd type="triangle"/>
          </a:ln>
        </p:spPr>
        <p:style>
          <a:lnRef idx="1">
            <a:schemeClr val="accent1"/>
          </a:lnRef>
          <a:fillRef idx="0">
            <a:schemeClr val="accent1"/>
          </a:fillRef>
          <a:effectRef idx="0">
            <a:schemeClr val="accent1"/>
          </a:effectRef>
          <a:fontRef idx="minor">
            <a:schemeClr val="tx1"/>
          </a:fontRef>
        </p:style>
      </p:cxnSp>
      <p:cxnSp>
        <p:nvCxnSpPr>
          <p:cNvPr id="16" name="Elbow Connector 15"/>
          <p:cNvCxnSpPr>
            <a:stCxn id="5" idx="3"/>
            <a:endCxn id="9" idx="1"/>
          </p:cNvCxnSpPr>
          <p:nvPr/>
        </p:nvCxnSpPr>
        <p:spPr>
          <a:xfrm>
            <a:off x="2020824" y="3444187"/>
            <a:ext cx="896113" cy="600550"/>
          </a:xfrm>
          <a:prstGeom prst="bentConnector3">
            <a:avLst/>
          </a:prstGeom>
          <a:ln w="9525">
            <a:solidFill>
              <a:srgbClr val="4F81BD"/>
            </a:solidFill>
            <a:tailEnd type="triangle"/>
          </a:ln>
        </p:spPr>
        <p:style>
          <a:lnRef idx="1">
            <a:schemeClr val="accent1"/>
          </a:lnRef>
          <a:fillRef idx="0">
            <a:schemeClr val="accent1"/>
          </a:fillRef>
          <a:effectRef idx="0">
            <a:schemeClr val="accent1"/>
          </a:effectRef>
          <a:fontRef idx="minor">
            <a:schemeClr val="tx1"/>
          </a:fontRef>
        </p:style>
      </p:cxnSp>
      <p:sp>
        <p:nvSpPr>
          <p:cNvPr id="17" name="Isosceles Triangle 16"/>
          <p:cNvSpPr/>
          <p:nvPr/>
        </p:nvSpPr>
        <p:spPr>
          <a:xfrm flipV="1">
            <a:off x="4059174" y="4473180"/>
            <a:ext cx="4073652" cy="400995"/>
          </a:xfrm>
          <a:prstGeom prst="triangle">
            <a:avLst/>
          </a:prstGeom>
          <a:solidFill>
            <a:srgbClr val="4F81BD"/>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sp>
        <p:nvSpPr>
          <p:cNvPr id="18" name="Pentagon 17"/>
          <p:cNvSpPr/>
          <p:nvPr/>
        </p:nvSpPr>
        <p:spPr>
          <a:xfrm>
            <a:off x="502920" y="1098142"/>
            <a:ext cx="3002244" cy="478615"/>
          </a:xfrm>
          <a:prstGeom prst="homePlate">
            <a:avLst>
              <a:gd name="adj" fmla="val 40447"/>
            </a:avLst>
          </a:prstGeom>
          <a:solidFill>
            <a:srgbClr val="4F81BD"/>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it-IT" sz="1400" b="1" dirty="0" smtClean="0">
                <a:solidFill>
                  <a:schemeClr val="tx2"/>
                </a:solidFill>
              </a:rPr>
              <a:t>Avvio: Flusso </a:t>
            </a:r>
            <a:r>
              <a:rPr lang="it-IT" sz="1400" b="1" dirty="0">
                <a:solidFill>
                  <a:schemeClr val="tx2"/>
                </a:solidFill>
              </a:rPr>
              <a:t>di competenza di marzo </a:t>
            </a:r>
            <a:r>
              <a:rPr lang="it-IT" sz="1400" b="1" dirty="0" smtClean="0">
                <a:solidFill>
                  <a:schemeClr val="tx2"/>
                </a:solidFill>
              </a:rPr>
              <a:t>2018</a:t>
            </a:r>
            <a:endParaRPr lang="it-IT" sz="1400" b="1" dirty="0">
              <a:solidFill>
                <a:schemeClr val="tx2"/>
              </a:solidFill>
            </a:endParaRPr>
          </a:p>
        </p:txBody>
      </p:sp>
      <p:sp>
        <p:nvSpPr>
          <p:cNvPr id="21" name="Title 1"/>
          <p:cNvSpPr>
            <a:spLocks noGrp="1"/>
          </p:cNvSpPr>
          <p:nvPr>
            <p:ph type="title"/>
          </p:nvPr>
        </p:nvSpPr>
        <p:spPr>
          <a:xfrm>
            <a:off x="609918" y="201600"/>
            <a:ext cx="10978515" cy="842400"/>
          </a:xfrm>
        </p:spPr>
        <p:txBody>
          <a:bodyPr/>
          <a:lstStyle/>
          <a:p>
            <a:r>
              <a:rPr lang="it-IT" sz="2800" dirty="0" smtClean="0">
                <a:solidFill>
                  <a:srgbClr val="000000"/>
                </a:solidFill>
              </a:rPr>
              <a:t>Sistema </a:t>
            </a:r>
            <a:r>
              <a:rPr lang="it-IT" sz="2800" dirty="0" err="1">
                <a:solidFill>
                  <a:srgbClr val="000000"/>
                </a:solidFill>
              </a:rPr>
              <a:t>UniEmens</a:t>
            </a:r>
            <a:endParaRPr lang="it-IT" sz="2800" dirty="0"/>
          </a:p>
        </p:txBody>
      </p:sp>
      <p:sp>
        <p:nvSpPr>
          <p:cNvPr id="20" name="Rectangle 19"/>
          <p:cNvSpPr/>
          <p:nvPr/>
        </p:nvSpPr>
        <p:spPr>
          <a:xfrm>
            <a:off x="820797" y="1713195"/>
            <a:ext cx="7575057" cy="32671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r>
              <a:rPr lang="it-IT" sz="1400" i="1" dirty="0" smtClean="0">
                <a:solidFill>
                  <a:schemeClr val="tx1"/>
                </a:solidFill>
              </a:rPr>
              <a:t>&lt;Imponibile&gt;</a:t>
            </a:r>
            <a:r>
              <a:rPr lang="it-IT" sz="1400" dirty="0" smtClean="0">
                <a:solidFill>
                  <a:schemeClr val="tx1"/>
                </a:solidFill>
              </a:rPr>
              <a:t> </a:t>
            </a:r>
            <a:r>
              <a:rPr lang="it-IT" sz="1400" dirty="0" smtClean="0">
                <a:solidFill>
                  <a:schemeClr val="tx1"/>
                </a:solidFill>
                <a:sym typeface="Wingdings" panose="05000000000000000000" pitchFamily="2" charset="2"/>
              </a:rPr>
              <a:t> Imponibile previdenziale del mese</a:t>
            </a:r>
            <a:endParaRPr lang="it-IT" sz="1400" dirty="0">
              <a:solidFill>
                <a:schemeClr val="tx1"/>
              </a:solidFill>
            </a:endParaRPr>
          </a:p>
        </p:txBody>
      </p:sp>
    </p:spTree>
    <p:extLst>
      <p:ext uri="{BB962C8B-B14F-4D97-AF65-F5344CB8AC3E}">
        <p14:creationId xmlns:p14="http://schemas.microsoft.com/office/powerpoint/2010/main" val="509167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z="2800" dirty="0" smtClean="0">
                <a:solidFill>
                  <a:srgbClr val="000000"/>
                </a:solidFill>
              </a:rPr>
              <a:t>1. Disciplina </a:t>
            </a:r>
            <a:r>
              <a:rPr lang="it-IT" sz="2800" dirty="0">
                <a:solidFill>
                  <a:srgbClr val="000000"/>
                </a:solidFill>
              </a:rPr>
              <a:t>generale dell’incentivo</a:t>
            </a:r>
            <a:br>
              <a:rPr lang="it-IT" sz="2800" dirty="0">
                <a:solidFill>
                  <a:srgbClr val="000000"/>
                </a:solidFill>
              </a:rPr>
            </a:br>
            <a:r>
              <a:rPr lang="en-IN" dirty="0">
                <a:solidFill>
                  <a:srgbClr val="000000"/>
                </a:solidFill>
              </a:rPr>
              <a:t/>
            </a:r>
            <a:br>
              <a:rPr lang="en-IN" dirty="0">
                <a:solidFill>
                  <a:srgbClr val="000000"/>
                </a:solidFill>
              </a:rPr>
            </a:br>
            <a:endParaRPr lang="it-IT" sz="2600" b="0" dirty="0"/>
          </a:p>
        </p:txBody>
      </p:sp>
      <p:sp>
        <p:nvSpPr>
          <p:cNvPr id="21" name="Text Box 3"/>
          <p:cNvSpPr txBox="1">
            <a:spLocks noChangeArrowheads="1"/>
          </p:cNvSpPr>
          <p:nvPr/>
        </p:nvSpPr>
        <p:spPr bwMode="auto">
          <a:xfrm>
            <a:off x="623888" y="1136364"/>
            <a:ext cx="10964545" cy="4992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marL="342900" indent="-342900" eaLnBrk="0" hangingPunct="0">
              <a:defRPr sz="1400">
                <a:solidFill>
                  <a:schemeClr val="tx1"/>
                </a:solidFill>
                <a:latin typeface="Verdana" pitchFamily="34" charset="0"/>
                <a:ea typeface="MS PGothic" pitchFamily="34" charset="-128"/>
              </a:defRPr>
            </a:lvl1pPr>
            <a:lvl2pPr marL="742950" indent="-285750" eaLnBrk="0" hangingPunct="0">
              <a:defRPr sz="1400">
                <a:solidFill>
                  <a:schemeClr val="tx1"/>
                </a:solidFill>
                <a:latin typeface="Verdana" pitchFamily="34" charset="0"/>
                <a:ea typeface="MS PGothic" pitchFamily="34" charset="-128"/>
              </a:defRPr>
            </a:lvl2pPr>
            <a:lvl3pPr marL="1143000" indent="-228600" eaLnBrk="0" hangingPunct="0">
              <a:defRPr sz="1400">
                <a:solidFill>
                  <a:schemeClr val="tx1"/>
                </a:solidFill>
                <a:latin typeface="Verdana" pitchFamily="34" charset="0"/>
                <a:ea typeface="MS PGothic" pitchFamily="34" charset="-128"/>
              </a:defRPr>
            </a:lvl3pPr>
            <a:lvl4pPr marL="1600200" indent="-228600" eaLnBrk="0" hangingPunct="0">
              <a:defRPr sz="1400">
                <a:solidFill>
                  <a:schemeClr val="tx1"/>
                </a:solidFill>
                <a:latin typeface="Verdana" pitchFamily="34" charset="0"/>
                <a:ea typeface="MS PGothic" pitchFamily="34" charset="-128"/>
              </a:defRPr>
            </a:lvl4pPr>
            <a:lvl5pPr marL="2057400" indent="-228600" eaLnBrk="0" hangingPunct="0">
              <a:defRPr sz="1400">
                <a:solidFill>
                  <a:schemeClr val="tx1"/>
                </a:solidFill>
                <a:latin typeface="Verdana" pitchFamily="34" charset="0"/>
                <a:ea typeface="MS PGothic" pitchFamily="34" charset="-128"/>
              </a:defRPr>
            </a:lvl5pPr>
            <a:lvl6pPr marL="2514600" indent="-228600" eaLnBrk="0" fontAlgn="base" hangingPunct="0">
              <a:spcBef>
                <a:spcPct val="50000"/>
              </a:spcBef>
              <a:spcAft>
                <a:spcPct val="0"/>
              </a:spcAft>
              <a:defRPr sz="1400">
                <a:solidFill>
                  <a:schemeClr val="tx1"/>
                </a:solidFill>
                <a:latin typeface="Verdana" pitchFamily="34" charset="0"/>
                <a:ea typeface="MS PGothic" pitchFamily="34" charset="-128"/>
              </a:defRPr>
            </a:lvl6pPr>
            <a:lvl7pPr marL="2971800" indent="-228600" eaLnBrk="0" fontAlgn="base" hangingPunct="0">
              <a:spcBef>
                <a:spcPct val="50000"/>
              </a:spcBef>
              <a:spcAft>
                <a:spcPct val="0"/>
              </a:spcAft>
              <a:defRPr sz="1400">
                <a:solidFill>
                  <a:schemeClr val="tx1"/>
                </a:solidFill>
                <a:latin typeface="Verdana" pitchFamily="34" charset="0"/>
                <a:ea typeface="MS PGothic" pitchFamily="34" charset="-128"/>
              </a:defRPr>
            </a:lvl7pPr>
            <a:lvl8pPr marL="3429000" indent="-228600" eaLnBrk="0" fontAlgn="base" hangingPunct="0">
              <a:spcBef>
                <a:spcPct val="50000"/>
              </a:spcBef>
              <a:spcAft>
                <a:spcPct val="0"/>
              </a:spcAft>
              <a:defRPr sz="1400">
                <a:solidFill>
                  <a:schemeClr val="tx1"/>
                </a:solidFill>
                <a:latin typeface="Verdana" pitchFamily="34" charset="0"/>
                <a:ea typeface="MS PGothic" pitchFamily="34" charset="-128"/>
              </a:defRPr>
            </a:lvl8pPr>
            <a:lvl9pPr marL="3886200" indent="-228600" eaLnBrk="0" fontAlgn="base" hangingPunct="0">
              <a:spcBef>
                <a:spcPct val="50000"/>
              </a:spcBef>
              <a:spcAft>
                <a:spcPct val="0"/>
              </a:spcAft>
              <a:defRPr sz="1400">
                <a:solidFill>
                  <a:schemeClr val="tx1"/>
                </a:solidFill>
                <a:latin typeface="Verdana" pitchFamily="34" charset="0"/>
                <a:ea typeface="MS PGothic" pitchFamily="34" charset="-128"/>
              </a:defRPr>
            </a:lvl9pPr>
          </a:lstStyle>
          <a:p>
            <a:pPr marL="442913" indent="-442913" eaLnBrk="1" hangingPunct="1">
              <a:lnSpc>
                <a:spcPct val="150000"/>
              </a:lnSpc>
              <a:buFontTx/>
              <a:buAutoNum type="arabicPeriod"/>
              <a:defRPr/>
            </a:pPr>
            <a:r>
              <a:rPr lang="it-IT" altLang="it-IT" sz="2000" i="1" dirty="0" smtClean="0">
                <a:solidFill>
                  <a:srgbClr val="000000"/>
                </a:solidFill>
              </a:rPr>
              <a:t>Datori di lavoro beneficiari dell’esonero contributivo</a:t>
            </a:r>
          </a:p>
          <a:p>
            <a:pPr marL="442913" indent="-442913" eaLnBrk="1" hangingPunct="1">
              <a:lnSpc>
                <a:spcPct val="150000"/>
              </a:lnSpc>
              <a:buFontTx/>
              <a:buAutoNum type="arabicPeriod"/>
              <a:defRPr/>
            </a:pPr>
            <a:r>
              <a:rPr lang="it-IT" sz="2000" i="1" dirty="0">
                <a:solidFill>
                  <a:srgbClr val="000000"/>
                </a:solidFill>
              </a:rPr>
              <a:t>Datori di lavoro esclusi dall’applicazione del beneficio</a:t>
            </a:r>
            <a:endParaRPr lang="it-IT" altLang="it-IT" sz="2000" i="1" dirty="0" smtClean="0">
              <a:solidFill>
                <a:srgbClr val="000000"/>
              </a:solidFill>
            </a:endParaRPr>
          </a:p>
          <a:p>
            <a:pPr marL="442913" indent="-442913" eaLnBrk="1" hangingPunct="1">
              <a:lnSpc>
                <a:spcPct val="150000"/>
              </a:lnSpc>
              <a:buFontTx/>
              <a:buAutoNum type="arabicPeriod"/>
              <a:defRPr/>
            </a:pPr>
            <a:r>
              <a:rPr lang="it-IT" sz="2000" i="1" dirty="0">
                <a:solidFill>
                  <a:srgbClr val="000000"/>
                </a:solidFill>
              </a:rPr>
              <a:t>Rapporti di lavoro incentivati e lavoratori per i quali spetta </a:t>
            </a:r>
            <a:r>
              <a:rPr lang="it-IT" sz="2000" i="1" dirty="0" smtClean="0">
                <a:solidFill>
                  <a:srgbClr val="000000"/>
                </a:solidFill>
              </a:rPr>
              <a:t>l’incentivo</a:t>
            </a:r>
          </a:p>
          <a:p>
            <a:pPr marL="442913" indent="-442913" eaLnBrk="1" hangingPunct="1">
              <a:lnSpc>
                <a:spcPct val="150000"/>
              </a:lnSpc>
              <a:buFontTx/>
              <a:buAutoNum type="arabicPeriod"/>
              <a:defRPr/>
            </a:pPr>
            <a:r>
              <a:rPr lang="it-IT" altLang="it-IT" sz="2000" i="1" dirty="0">
                <a:solidFill>
                  <a:srgbClr val="000000"/>
                </a:solidFill>
              </a:rPr>
              <a:t>Assetto e misura </a:t>
            </a:r>
            <a:r>
              <a:rPr lang="it-IT" altLang="it-IT" sz="2000" i="1" dirty="0" smtClean="0">
                <a:solidFill>
                  <a:srgbClr val="000000"/>
                </a:solidFill>
              </a:rPr>
              <a:t>dell’incentivo</a:t>
            </a:r>
          </a:p>
          <a:p>
            <a:pPr marL="442913" indent="-442913" eaLnBrk="1" hangingPunct="1">
              <a:lnSpc>
                <a:spcPct val="150000"/>
              </a:lnSpc>
              <a:buFontTx/>
              <a:buAutoNum type="arabicPeriod"/>
              <a:defRPr/>
            </a:pPr>
            <a:r>
              <a:rPr lang="it-IT" altLang="it-IT" sz="2000" i="1" dirty="0">
                <a:solidFill>
                  <a:srgbClr val="000000"/>
                </a:solidFill>
              </a:rPr>
              <a:t>Compatibilità con altre forme di incentivo all’occupazione</a:t>
            </a:r>
            <a:endParaRPr lang="it-IT" altLang="it-IT" sz="2000" i="1" dirty="0" smtClean="0">
              <a:solidFill>
                <a:srgbClr val="000000"/>
              </a:solidFill>
            </a:endParaRPr>
          </a:p>
          <a:p>
            <a:pPr marL="442913" indent="-442913" eaLnBrk="1" hangingPunct="1">
              <a:lnSpc>
                <a:spcPct val="150000"/>
              </a:lnSpc>
              <a:buFontTx/>
              <a:buAutoNum type="arabicPeriod"/>
              <a:defRPr/>
            </a:pPr>
            <a:endParaRPr lang="it-IT" sz="2000" i="1" dirty="0" smtClean="0">
              <a:solidFill>
                <a:srgbClr val="000000"/>
              </a:solidFill>
            </a:endParaRPr>
          </a:p>
          <a:p>
            <a:pPr marL="442913" indent="-442913" eaLnBrk="1" hangingPunct="1">
              <a:lnSpc>
                <a:spcPct val="150000"/>
              </a:lnSpc>
              <a:buFontTx/>
              <a:buAutoNum type="arabicPeriod"/>
              <a:defRPr/>
            </a:pPr>
            <a:endParaRPr lang="it-IT" sz="2000" i="1" dirty="0" smtClean="0">
              <a:solidFill>
                <a:srgbClr val="000000"/>
              </a:solidFill>
            </a:endParaRPr>
          </a:p>
        </p:txBody>
      </p:sp>
    </p:spTree>
    <p:extLst>
      <p:ext uri="{BB962C8B-B14F-4D97-AF65-F5344CB8AC3E}">
        <p14:creationId xmlns:p14="http://schemas.microsoft.com/office/powerpoint/2010/main" val="41769506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z="2800" dirty="0" smtClean="0">
                <a:solidFill>
                  <a:srgbClr val="000000"/>
                </a:solidFill>
              </a:rPr>
              <a:t>Sistema DMAG</a:t>
            </a:r>
            <a:endParaRPr lang="en-IN" dirty="0">
              <a:solidFill>
                <a:srgbClr val="000000"/>
              </a:solidFill>
            </a:endParaRPr>
          </a:p>
        </p:txBody>
      </p:sp>
      <p:sp>
        <p:nvSpPr>
          <p:cNvPr id="17" name="Rectangle 16"/>
          <p:cNvSpPr/>
          <p:nvPr/>
        </p:nvSpPr>
        <p:spPr>
          <a:xfrm>
            <a:off x="985389" y="2050142"/>
            <a:ext cx="8287579" cy="968058"/>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it-IT" sz="1400" dirty="0" smtClean="0">
                <a:solidFill>
                  <a:schemeClr val="tx1"/>
                </a:solidFill>
              </a:rPr>
              <a:t>Oltre ai dati occupazionali </a:t>
            </a:r>
            <a:r>
              <a:rPr lang="it-IT" sz="1400" dirty="0">
                <a:solidFill>
                  <a:schemeClr val="tx1"/>
                </a:solidFill>
              </a:rPr>
              <a:t>e retributivi, </a:t>
            </a:r>
            <a:r>
              <a:rPr lang="it-IT" sz="1400" dirty="0" smtClean="0">
                <a:solidFill>
                  <a:schemeClr val="tx1"/>
                </a:solidFill>
              </a:rPr>
              <a:t>dovranno essere indicati:</a:t>
            </a:r>
          </a:p>
          <a:p>
            <a:pPr marL="285750" indent="-285750">
              <a:buFont typeface="Arial" panose="020B0604020202020204" pitchFamily="34" charset="0"/>
              <a:buChar char="•"/>
            </a:pPr>
            <a:r>
              <a:rPr lang="it-IT" sz="1400" i="1" dirty="0" smtClean="0">
                <a:solidFill>
                  <a:schemeClr val="tx1"/>
                </a:solidFill>
              </a:rPr>
              <a:t>Tipo Retribuzione </a:t>
            </a:r>
            <a:r>
              <a:rPr lang="it-IT" sz="1400" dirty="0" smtClean="0">
                <a:solidFill>
                  <a:schemeClr val="tx1"/>
                </a:solidFill>
                <a:sym typeface="Wingdings" panose="05000000000000000000" pitchFamily="2" charset="2"/>
              </a:rPr>
              <a:t></a:t>
            </a:r>
            <a:r>
              <a:rPr lang="it-IT" sz="1400" dirty="0" smtClean="0">
                <a:solidFill>
                  <a:schemeClr val="tx1"/>
                </a:solidFill>
              </a:rPr>
              <a:t> </a:t>
            </a:r>
            <a:r>
              <a:rPr lang="it-IT" sz="1400" b="1" dirty="0" smtClean="0">
                <a:solidFill>
                  <a:schemeClr val="tx1"/>
                </a:solidFill>
              </a:rPr>
              <a:t>“</a:t>
            </a:r>
            <a:r>
              <a:rPr lang="it-IT" sz="1400" b="1" dirty="0">
                <a:solidFill>
                  <a:schemeClr val="tx1"/>
                </a:solidFill>
              </a:rPr>
              <a:t>Y</a:t>
            </a:r>
            <a:r>
              <a:rPr lang="it-IT" sz="1400" b="1" dirty="0" smtClean="0">
                <a:solidFill>
                  <a:schemeClr val="tx1"/>
                </a:solidFill>
              </a:rPr>
              <a:t>”</a:t>
            </a:r>
            <a:r>
              <a:rPr lang="it-IT" sz="1400" dirty="0">
                <a:solidFill>
                  <a:schemeClr val="tx1"/>
                </a:solidFill>
              </a:rPr>
              <a:t> </a:t>
            </a:r>
            <a:endParaRPr lang="it-IT" sz="1400" b="1" dirty="0" smtClean="0">
              <a:solidFill>
                <a:schemeClr val="tx1"/>
              </a:solidFill>
            </a:endParaRPr>
          </a:p>
          <a:p>
            <a:pPr marL="285750" indent="-285750">
              <a:buFont typeface="Arial" panose="020B0604020202020204" pitchFamily="34" charset="0"/>
              <a:buChar char="•"/>
            </a:pPr>
            <a:r>
              <a:rPr lang="it-IT" sz="1400" i="1" dirty="0" smtClean="0">
                <a:solidFill>
                  <a:schemeClr val="tx1"/>
                </a:solidFill>
              </a:rPr>
              <a:t>CODAGIO</a:t>
            </a:r>
            <a:r>
              <a:rPr lang="it-IT" sz="1400" dirty="0" smtClean="0">
                <a:solidFill>
                  <a:schemeClr val="tx1"/>
                </a:solidFill>
              </a:rPr>
              <a:t> </a:t>
            </a:r>
            <a:r>
              <a:rPr lang="it-IT" sz="1400" smtClean="0">
                <a:solidFill>
                  <a:schemeClr val="tx1"/>
                </a:solidFill>
                <a:sym typeface="Wingdings" panose="05000000000000000000" pitchFamily="2" charset="2"/>
              </a:rPr>
              <a:t> </a:t>
            </a:r>
            <a:r>
              <a:rPr lang="it-IT" sz="1400" b="1" smtClean="0">
                <a:solidFill>
                  <a:schemeClr val="tx1"/>
                </a:solidFill>
              </a:rPr>
              <a:t>E7 </a:t>
            </a:r>
            <a:r>
              <a:rPr lang="it-IT" sz="1400" dirty="0" smtClean="0">
                <a:solidFill>
                  <a:schemeClr val="tx1"/>
                </a:solidFill>
              </a:rPr>
              <a:t>(caso A</a:t>
            </a:r>
            <a:r>
              <a:rPr lang="it-IT" sz="1400">
                <a:solidFill>
                  <a:schemeClr val="tx1"/>
                </a:solidFill>
              </a:rPr>
              <a:t>), </a:t>
            </a:r>
            <a:r>
              <a:rPr lang="it-IT" sz="1400" b="1" smtClean="0">
                <a:solidFill>
                  <a:schemeClr val="tx1"/>
                </a:solidFill>
              </a:rPr>
              <a:t>E8 </a:t>
            </a:r>
            <a:r>
              <a:rPr lang="it-IT" sz="1400" dirty="0" smtClean="0">
                <a:solidFill>
                  <a:schemeClr val="tx1"/>
                </a:solidFill>
              </a:rPr>
              <a:t>(</a:t>
            </a:r>
            <a:r>
              <a:rPr lang="it-IT" sz="1400" dirty="0">
                <a:solidFill>
                  <a:schemeClr val="tx1"/>
                </a:solidFill>
              </a:rPr>
              <a:t>caso </a:t>
            </a:r>
            <a:r>
              <a:rPr lang="it-IT" sz="1400" dirty="0" smtClean="0">
                <a:solidFill>
                  <a:schemeClr val="tx1"/>
                </a:solidFill>
              </a:rPr>
              <a:t>B), </a:t>
            </a:r>
            <a:r>
              <a:rPr lang="it-IT" sz="1400" b="1" dirty="0" smtClean="0">
                <a:solidFill>
                  <a:schemeClr val="tx1"/>
                </a:solidFill>
              </a:rPr>
              <a:t>E9 </a:t>
            </a:r>
            <a:r>
              <a:rPr lang="it-IT" sz="1400" smtClean="0">
                <a:solidFill>
                  <a:schemeClr val="tx1"/>
                </a:solidFill>
              </a:rPr>
              <a:t>(caso C).</a:t>
            </a:r>
            <a:endParaRPr lang="it-IT" sz="1400" dirty="0" smtClean="0">
              <a:solidFill>
                <a:schemeClr val="tx1"/>
              </a:solidFill>
            </a:endParaRPr>
          </a:p>
          <a:p>
            <a:pPr marL="285750" indent="-285750">
              <a:buFont typeface="Arial" panose="020B0604020202020204" pitchFamily="34" charset="0"/>
              <a:buChar char="•"/>
            </a:pPr>
            <a:r>
              <a:rPr lang="it-IT" sz="1400" i="1" dirty="0" smtClean="0">
                <a:solidFill>
                  <a:schemeClr val="tx1"/>
                </a:solidFill>
              </a:rPr>
              <a:t>Retribuzione</a:t>
            </a:r>
            <a:r>
              <a:rPr lang="it-IT" sz="1400" dirty="0" smtClean="0">
                <a:solidFill>
                  <a:schemeClr val="tx1"/>
                </a:solidFill>
              </a:rPr>
              <a:t> </a:t>
            </a:r>
            <a:r>
              <a:rPr lang="it-IT" sz="1400" dirty="0">
                <a:solidFill>
                  <a:schemeClr val="tx1"/>
                </a:solidFill>
                <a:sym typeface="Wingdings" panose="05000000000000000000" pitchFamily="2" charset="2"/>
              </a:rPr>
              <a:t> I</a:t>
            </a:r>
            <a:r>
              <a:rPr lang="it-IT" sz="1400" dirty="0" smtClean="0">
                <a:solidFill>
                  <a:schemeClr val="tx1"/>
                </a:solidFill>
                <a:sym typeface="Wingdings" panose="05000000000000000000" pitchFamily="2" charset="2"/>
              </a:rPr>
              <a:t>mporto </a:t>
            </a:r>
            <a:r>
              <a:rPr lang="it-IT" sz="1400" dirty="0">
                <a:solidFill>
                  <a:schemeClr val="tx1"/>
                </a:solidFill>
                <a:sym typeface="Wingdings" panose="05000000000000000000" pitchFamily="2" charset="2"/>
              </a:rPr>
              <a:t>del bonus autorizzato riparametrato su base mensile</a:t>
            </a:r>
            <a:endParaRPr lang="it-IT" sz="1400" dirty="0">
              <a:solidFill>
                <a:schemeClr val="tx1"/>
              </a:solidFill>
            </a:endParaRPr>
          </a:p>
        </p:txBody>
      </p:sp>
      <p:sp>
        <p:nvSpPr>
          <p:cNvPr id="32" name="Rectangle 31"/>
          <p:cNvSpPr/>
          <p:nvPr/>
        </p:nvSpPr>
        <p:spPr>
          <a:xfrm>
            <a:off x="623889" y="1401548"/>
            <a:ext cx="10944223" cy="3085200"/>
          </a:xfrm>
          <a:prstGeom prst="rect">
            <a:avLst/>
          </a:prstGeom>
          <a:noFill/>
          <a:ln w="19050">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lIns="36000" tIns="324000" rIns="36000" bIns="36000" rtlCol="0" anchor="t" anchorCtr="0"/>
          <a:lstStyle/>
          <a:p>
            <a:pPr algn="ctr"/>
            <a:endParaRPr lang="it-IT" sz="1400" dirty="0">
              <a:solidFill>
                <a:schemeClr val="tx1"/>
              </a:solidFill>
            </a:endParaRPr>
          </a:p>
        </p:txBody>
      </p:sp>
      <p:sp>
        <p:nvSpPr>
          <p:cNvPr id="34" name="Rectangle 33"/>
          <p:cNvSpPr/>
          <p:nvPr/>
        </p:nvSpPr>
        <p:spPr>
          <a:xfrm>
            <a:off x="4682217" y="1244837"/>
            <a:ext cx="2652881" cy="326716"/>
          </a:xfrm>
          <a:prstGeom prst="rect">
            <a:avLst/>
          </a:prstGeom>
          <a:solidFill>
            <a:schemeClr val="tx2"/>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it-IT" sz="1400" b="1" dirty="0" smtClean="0">
                <a:solidFill>
                  <a:schemeClr val="tx1"/>
                </a:solidFill>
              </a:rPr>
              <a:t>Denuncia DMAG</a:t>
            </a:r>
            <a:endParaRPr lang="it-IT" sz="1400" b="1" dirty="0">
              <a:solidFill>
                <a:schemeClr val="tx1"/>
              </a:solidFill>
            </a:endParaRPr>
          </a:p>
        </p:txBody>
      </p:sp>
      <p:sp>
        <p:nvSpPr>
          <p:cNvPr id="23" name="Rectangle 22"/>
          <p:cNvSpPr/>
          <p:nvPr/>
        </p:nvSpPr>
        <p:spPr>
          <a:xfrm>
            <a:off x="623889" y="5097271"/>
            <a:ext cx="10964544" cy="968057"/>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it-IT" sz="1400" dirty="0">
                <a:solidFill>
                  <a:schemeClr val="tx1"/>
                </a:solidFill>
              </a:rPr>
              <a:t>I dati saranno così esposti nel DMAG a decorrere dalla competenza del </a:t>
            </a:r>
            <a:r>
              <a:rPr lang="it-IT" sz="1400" b="1" dirty="0">
                <a:solidFill>
                  <a:schemeClr val="tx1"/>
                </a:solidFill>
              </a:rPr>
              <a:t>1° trimestre </a:t>
            </a:r>
            <a:r>
              <a:rPr lang="it-IT" sz="1400" b="1" dirty="0" smtClean="0">
                <a:solidFill>
                  <a:schemeClr val="tx1"/>
                </a:solidFill>
              </a:rPr>
              <a:t>2018</a:t>
            </a:r>
            <a:r>
              <a:rPr lang="it-IT" sz="1400" dirty="0" smtClean="0">
                <a:solidFill>
                  <a:schemeClr val="tx1"/>
                </a:solidFill>
              </a:rPr>
              <a:t>.</a:t>
            </a:r>
            <a:endParaRPr lang="it-IT" sz="1400" dirty="0">
              <a:solidFill>
                <a:schemeClr val="tx1"/>
              </a:solidFill>
            </a:endParaRPr>
          </a:p>
        </p:txBody>
      </p:sp>
      <p:sp>
        <p:nvSpPr>
          <p:cNvPr id="25" name="Rectangle 24"/>
          <p:cNvSpPr/>
          <p:nvPr/>
        </p:nvSpPr>
        <p:spPr>
          <a:xfrm>
            <a:off x="985389" y="3666793"/>
            <a:ext cx="10316595" cy="596831"/>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r>
              <a:rPr lang="it-IT" sz="1400" dirty="0">
                <a:solidFill>
                  <a:schemeClr val="tx1"/>
                </a:solidFill>
              </a:rPr>
              <a:t>L’esposizione dei dati </a:t>
            </a:r>
            <a:r>
              <a:rPr lang="it-IT" sz="1400" dirty="0" smtClean="0">
                <a:solidFill>
                  <a:schemeClr val="tx1"/>
                </a:solidFill>
              </a:rPr>
              <a:t>consentirà </a:t>
            </a:r>
            <a:r>
              <a:rPr lang="it-IT" sz="1400" dirty="0">
                <a:solidFill>
                  <a:schemeClr val="tx1"/>
                </a:solidFill>
              </a:rPr>
              <a:t>all’Istituto di procedere unitamente alla </a:t>
            </a:r>
            <a:r>
              <a:rPr lang="it-IT" sz="1400" b="1" dirty="0" smtClean="0">
                <a:solidFill>
                  <a:schemeClr val="tx1"/>
                </a:solidFill>
              </a:rPr>
              <a:t>tariffazione corrente</a:t>
            </a:r>
            <a:r>
              <a:rPr lang="it-IT" sz="1400" dirty="0">
                <a:solidFill>
                  <a:schemeClr val="tx1"/>
                </a:solidFill>
              </a:rPr>
              <a:t>, </a:t>
            </a:r>
            <a:r>
              <a:rPr lang="it-IT" sz="1400" b="1" dirty="0">
                <a:solidFill>
                  <a:schemeClr val="tx1"/>
                </a:solidFill>
              </a:rPr>
              <a:t>al calcolo dell’esonero spettante</a:t>
            </a:r>
            <a:r>
              <a:rPr lang="it-IT" sz="1400" dirty="0">
                <a:solidFill>
                  <a:schemeClr val="tx1"/>
                </a:solidFill>
              </a:rPr>
              <a:t> che sarà </a:t>
            </a:r>
            <a:r>
              <a:rPr lang="it-IT" sz="1400" b="1" dirty="0">
                <a:solidFill>
                  <a:schemeClr val="tx1"/>
                </a:solidFill>
              </a:rPr>
              <a:t>automaticamente detratto </a:t>
            </a:r>
            <a:r>
              <a:rPr lang="it-IT" sz="1400" dirty="0">
                <a:solidFill>
                  <a:schemeClr val="tx1"/>
                </a:solidFill>
              </a:rPr>
              <a:t>dai </a:t>
            </a:r>
            <a:r>
              <a:rPr lang="it-IT" sz="1400" b="1" dirty="0" smtClean="0">
                <a:solidFill>
                  <a:schemeClr val="tx1"/>
                </a:solidFill>
              </a:rPr>
              <a:t>contributi dovuti </a:t>
            </a:r>
            <a:r>
              <a:rPr lang="it-IT" sz="1400" dirty="0">
                <a:solidFill>
                  <a:schemeClr val="tx1"/>
                </a:solidFill>
              </a:rPr>
              <a:t>per il periodo di riferimento</a:t>
            </a:r>
          </a:p>
        </p:txBody>
      </p:sp>
      <p:sp>
        <p:nvSpPr>
          <p:cNvPr id="9" name="Isosceles Triangle 8"/>
          <p:cNvSpPr/>
          <p:nvPr/>
        </p:nvSpPr>
        <p:spPr>
          <a:xfrm flipV="1">
            <a:off x="4059174" y="4473180"/>
            <a:ext cx="4073652" cy="400995"/>
          </a:xfrm>
          <a:prstGeom prst="triangle">
            <a:avLst/>
          </a:prstGeom>
          <a:solidFill>
            <a:srgbClr val="4F81BD"/>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spTree>
    <p:extLst>
      <p:ext uri="{BB962C8B-B14F-4D97-AF65-F5344CB8AC3E}">
        <p14:creationId xmlns:p14="http://schemas.microsoft.com/office/powerpoint/2010/main" val="2225266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z="2800" dirty="0" smtClean="0">
                <a:solidFill>
                  <a:srgbClr val="000000"/>
                </a:solidFill>
              </a:rPr>
              <a:t>Sistema </a:t>
            </a:r>
            <a:r>
              <a:rPr lang="it-IT" sz="2800" dirty="0" err="1" smtClean="0">
                <a:solidFill>
                  <a:srgbClr val="000000"/>
                </a:solidFill>
              </a:rPr>
              <a:t>Uniemens</a:t>
            </a:r>
            <a:r>
              <a:rPr lang="it-IT" sz="2800" dirty="0" smtClean="0">
                <a:solidFill>
                  <a:srgbClr val="000000"/>
                </a:solidFill>
              </a:rPr>
              <a:t> </a:t>
            </a:r>
            <a:r>
              <a:rPr lang="it-IT" sz="2800" dirty="0">
                <a:solidFill>
                  <a:srgbClr val="000000"/>
                </a:solidFill>
              </a:rPr>
              <a:t>sezione &lt;</a:t>
            </a:r>
            <a:r>
              <a:rPr lang="it-IT" sz="2800" dirty="0" err="1">
                <a:solidFill>
                  <a:srgbClr val="000000"/>
                </a:solidFill>
              </a:rPr>
              <a:t>ListaPosPA</a:t>
            </a:r>
            <a:r>
              <a:rPr lang="it-IT" sz="2800" dirty="0">
                <a:solidFill>
                  <a:srgbClr val="000000"/>
                </a:solidFill>
              </a:rPr>
              <a:t>&gt;</a:t>
            </a:r>
            <a:endParaRPr lang="en-IN" dirty="0">
              <a:solidFill>
                <a:srgbClr val="000000"/>
              </a:solidFill>
            </a:endParaRPr>
          </a:p>
        </p:txBody>
      </p:sp>
      <p:sp>
        <p:nvSpPr>
          <p:cNvPr id="11" name="Rectangle 10"/>
          <p:cNvSpPr/>
          <p:nvPr/>
        </p:nvSpPr>
        <p:spPr>
          <a:xfrm>
            <a:off x="820798" y="3038854"/>
            <a:ext cx="1794386" cy="32671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r>
              <a:rPr lang="it-IT" sz="1400" i="1" dirty="0" smtClean="0">
                <a:solidFill>
                  <a:schemeClr val="tx1"/>
                </a:solidFill>
              </a:rPr>
              <a:t>&lt;</a:t>
            </a:r>
            <a:r>
              <a:rPr lang="it-IT" sz="1400" i="1" dirty="0" err="1" smtClean="0">
                <a:solidFill>
                  <a:schemeClr val="tx1"/>
                </a:solidFill>
              </a:rPr>
              <a:t>RecuperoSgravi</a:t>
            </a:r>
            <a:r>
              <a:rPr lang="it-IT" sz="1400" i="1" dirty="0" smtClean="0">
                <a:solidFill>
                  <a:schemeClr val="tx1"/>
                </a:solidFill>
              </a:rPr>
              <a:t>&gt;</a:t>
            </a:r>
            <a:endParaRPr lang="it-IT" sz="1400" i="1" dirty="0">
              <a:solidFill>
                <a:schemeClr val="tx1"/>
              </a:solidFill>
            </a:endParaRPr>
          </a:p>
        </p:txBody>
      </p:sp>
      <p:sp>
        <p:nvSpPr>
          <p:cNvPr id="12" name="Rectangle 11"/>
          <p:cNvSpPr/>
          <p:nvPr/>
        </p:nvSpPr>
        <p:spPr>
          <a:xfrm>
            <a:off x="2916936" y="2448638"/>
            <a:ext cx="8671497" cy="32671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r>
              <a:rPr lang="it-IT" sz="1400" i="1" dirty="0">
                <a:solidFill>
                  <a:schemeClr val="tx1"/>
                </a:solidFill>
              </a:rPr>
              <a:t>&lt;</a:t>
            </a:r>
            <a:r>
              <a:rPr lang="it-IT" sz="1400" i="1" dirty="0" err="1">
                <a:solidFill>
                  <a:schemeClr val="tx1"/>
                </a:solidFill>
              </a:rPr>
              <a:t>AnnoRif</a:t>
            </a:r>
            <a:r>
              <a:rPr lang="it-IT" sz="1400" i="1" dirty="0">
                <a:solidFill>
                  <a:schemeClr val="tx1"/>
                </a:solidFill>
              </a:rPr>
              <a:t>&gt; </a:t>
            </a:r>
            <a:r>
              <a:rPr lang="it-IT" sz="1400" dirty="0" smtClean="0">
                <a:solidFill>
                  <a:schemeClr val="tx1"/>
                </a:solidFill>
                <a:sym typeface="Wingdings" panose="05000000000000000000" pitchFamily="2" charset="2"/>
              </a:rPr>
              <a:t> </a:t>
            </a:r>
            <a:r>
              <a:rPr lang="it-IT" sz="1400" dirty="0" smtClean="0">
                <a:solidFill>
                  <a:schemeClr val="tx1"/>
                </a:solidFill>
              </a:rPr>
              <a:t>Anno </a:t>
            </a:r>
            <a:r>
              <a:rPr lang="it-IT" sz="1400" dirty="0">
                <a:solidFill>
                  <a:schemeClr val="tx1"/>
                </a:solidFill>
              </a:rPr>
              <a:t>di riferimento dello sgravio</a:t>
            </a:r>
          </a:p>
        </p:txBody>
      </p:sp>
      <p:sp>
        <p:nvSpPr>
          <p:cNvPr id="13" name="Rectangle 12"/>
          <p:cNvSpPr/>
          <p:nvPr/>
        </p:nvSpPr>
        <p:spPr>
          <a:xfrm>
            <a:off x="2916936" y="2842116"/>
            <a:ext cx="8671497" cy="32671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r>
              <a:rPr lang="it-IT" sz="1400" i="1" dirty="0">
                <a:solidFill>
                  <a:schemeClr val="tx1"/>
                </a:solidFill>
              </a:rPr>
              <a:t>&lt;</a:t>
            </a:r>
            <a:r>
              <a:rPr lang="it-IT" sz="1400" i="1" dirty="0" err="1">
                <a:solidFill>
                  <a:schemeClr val="tx1"/>
                </a:solidFill>
              </a:rPr>
              <a:t>MeseRif</a:t>
            </a:r>
            <a:r>
              <a:rPr lang="it-IT" sz="1400" i="1" dirty="0">
                <a:solidFill>
                  <a:schemeClr val="tx1"/>
                </a:solidFill>
              </a:rPr>
              <a:t>&gt; </a:t>
            </a:r>
            <a:r>
              <a:rPr lang="it-IT" sz="1400" dirty="0" smtClean="0">
                <a:solidFill>
                  <a:schemeClr val="tx1"/>
                </a:solidFill>
                <a:sym typeface="Wingdings" panose="05000000000000000000" pitchFamily="2" charset="2"/>
              </a:rPr>
              <a:t> </a:t>
            </a:r>
            <a:r>
              <a:rPr lang="it-IT" sz="1400" dirty="0" smtClean="0">
                <a:solidFill>
                  <a:schemeClr val="tx1"/>
                </a:solidFill>
              </a:rPr>
              <a:t>Mese </a:t>
            </a:r>
            <a:r>
              <a:rPr lang="it-IT" sz="1400" dirty="0">
                <a:solidFill>
                  <a:schemeClr val="tx1"/>
                </a:solidFill>
              </a:rPr>
              <a:t>di riferimento dello sgravio</a:t>
            </a:r>
            <a:endParaRPr lang="it-IT" sz="1400" b="1" dirty="0">
              <a:solidFill>
                <a:schemeClr val="tx1"/>
              </a:solidFill>
            </a:endParaRPr>
          </a:p>
        </p:txBody>
      </p:sp>
      <p:sp>
        <p:nvSpPr>
          <p:cNvPr id="14" name="Rectangle 13"/>
          <p:cNvSpPr/>
          <p:nvPr/>
        </p:nvSpPr>
        <p:spPr>
          <a:xfrm>
            <a:off x="2916936" y="3235594"/>
            <a:ext cx="8671497" cy="426859"/>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r>
              <a:rPr lang="it-IT" sz="1400" i="1" dirty="0">
                <a:solidFill>
                  <a:schemeClr val="tx1"/>
                </a:solidFill>
              </a:rPr>
              <a:t>&lt;</a:t>
            </a:r>
            <a:r>
              <a:rPr lang="it-IT" sz="1400" i="1" dirty="0" err="1">
                <a:solidFill>
                  <a:schemeClr val="tx1"/>
                </a:solidFill>
              </a:rPr>
              <a:t>CodiceRecupero</a:t>
            </a:r>
            <a:r>
              <a:rPr lang="it-IT" sz="1400" i="1" dirty="0">
                <a:solidFill>
                  <a:schemeClr val="tx1"/>
                </a:solidFill>
              </a:rPr>
              <a:t>&gt; </a:t>
            </a:r>
            <a:r>
              <a:rPr lang="it-IT" sz="1400" dirty="0" smtClean="0">
                <a:solidFill>
                  <a:schemeClr val="tx1"/>
                </a:solidFill>
                <a:sym typeface="Wingdings" panose="05000000000000000000" pitchFamily="2" charset="2"/>
              </a:rPr>
              <a:t> </a:t>
            </a:r>
            <a:r>
              <a:rPr lang="it-IT" sz="1400" b="1" dirty="0" smtClean="0">
                <a:solidFill>
                  <a:schemeClr val="tx1"/>
                </a:solidFill>
              </a:rPr>
              <a:t>“A”</a:t>
            </a:r>
            <a:r>
              <a:rPr lang="it-IT" sz="1400" dirty="0" smtClean="0">
                <a:solidFill>
                  <a:schemeClr val="tx1"/>
                </a:solidFill>
              </a:rPr>
              <a:t> (caso A),</a:t>
            </a:r>
            <a:r>
              <a:rPr lang="it-IT" sz="1400" dirty="0" smtClean="0">
                <a:solidFill>
                  <a:srgbClr val="000000"/>
                </a:solidFill>
              </a:rPr>
              <a:t> </a:t>
            </a:r>
            <a:r>
              <a:rPr lang="it-IT" sz="1400" b="1" dirty="0" smtClean="0">
                <a:solidFill>
                  <a:schemeClr val="tx1"/>
                </a:solidFill>
              </a:rPr>
              <a:t>“B”</a:t>
            </a:r>
            <a:r>
              <a:rPr lang="it-IT" sz="1400" dirty="0" smtClean="0">
                <a:solidFill>
                  <a:schemeClr val="tx1"/>
                </a:solidFill>
              </a:rPr>
              <a:t> (caso B), </a:t>
            </a:r>
            <a:r>
              <a:rPr lang="it-IT" sz="1400" b="1" dirty="0" smtClean="0">
                <a:solidFill>
                  <a:schemeClr val="tx1"/>
                </a:solidFill>
              </a:rPr>
              <a:t>“C” </a:t>
            </a:r>
            <a:r>
              <a:rPr lang="it-IT" sz="1400" dirty="0" smtClean="0">
                <a:solidFill>
                  <a:schemeClr val="tx1"/>
                </a:solidFill>
              </a:rPr>
              <a:t>(Caso C) </a:t>
            </a:r>
            <a:endParaRPr lang="it-IT" sz="1400" dirty="0">
              <a:solidFill>
                <a:schemeClr val="tx1"/>
              </a:solidFill>
            </a:endParaRPr>
          </a:p>
        </p:txBody>
      </p:sp>
      <p:sp>
        <p:nvSpPr>
          <p:cNvPr id="15" name="Rectangle 14"/>
          <p:cNvSpPr/>
          <p:nvPr/>
        </p:nvSpPr>
        <p:spPr>
          <a:xfrm>
            <a:off x="2916937" y="3729215"/>
            <a:ext cx="8671496" cy="426859"/>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r>
              <a:rPr lang="it-IT" sz="1400" i="1" dirty="0">
                <a:solidFill>
                  <a:schemeClr val="tx1"/>
                </a:solidFill>
              </a:rPr>
              <a:t>&lt;Importo&gt; </a:t>
            </a:r>
            <a:r>
              <a:rPr lang="it-IT" sz="1400" dirty="0" smtClean="0">
                <a:solidFill>
                  <a:schemeClr val="tx1"/>
                </a:solidFill>
                <a:sym typeface="Wingdings" panose="05000000000000000000" pitchFamily="2" charset="2"/>
              </a:rPr>
              <a:t> </a:t>
            </a:r>
            <a:r>
              <a:rPr lang="it-IT" sz="1400" dirty="0" smtClean="0">
                <a:solidFill>
                  <a:schemeClr val="tx1"/>
                </a:solidFill>
              </a:rPr>
              <a:t>Importo </a:t>
            </a:r>
            <a:r>
              <a:rPr lang="it-IT" sz="1400" dirty="0">
                <a:solidFill>
                  <a:schemeClr val="tx1"/>
                </a:solidFill>
              </a:rPr>
              <a:t>del contributo oggetto dello </a:t>
            </a:r>
            <a:r>
              <a:rPr lang="it-IT" sz="1400" dirty="0" smtClean="0">
                <a:solidFill>
                  <a:schemeClr val="tx1"/>
                </a:solidFill>
              </a:rPr>
              <a:t>sgravio</a:t>
            </a:r>
            <a:endParaRPr lang="it-IT" sz="1400" dirty="0">
              <a:solidFill>
                <a:schemeClr val="tx1"/>
              </a:solidFill>
            </a:endParaRPr>
          </a:p>
        </p:txBody>
      </p:sp>
      <p:sp>
        <p:nvSpPr>
          <p:cNvPr id="18" name="Rectangle 17"/>
          <p:cNvSpPr/>
          <p:nvPr/>
        </p:nvSpPr>
        <p:spPr>
          <a:xfrm>
            <a:off x="623889" y="1401548"/>
            <a:ext cx="10944223" cy="3085200"/>
          </a:xfrm>
          <a:prstGeom prst="rect">
            <a:avLst/>
          </a:prstGeom>
          <a:noFill/>
          <a:ln w="19050">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sp>
        <p:nvSpPr>
          <p:cNvPr id="19" name="Rectangle 18"/>
          <p:cNvSpPr/>
          <p:nvPr/>
        </p:nvSpPr>
        <p:spPr>
          <a:xfrm>
            <a:off x="4682217" y="1244837"/>
            <a:ext cx="2652881" cy="326716"/>
          </a:xfrm>
          <a:prstGeom prst="rect">
            <a:avLst/>
          </a:prstGeom>
          <a:solidFill>
            <a:schemeClr val="tx2"/>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it-IT" sz="1400" b="1" dirty="0" smtClean="0">
                <a:solidFill>
                  <a:schemeClr val="tx1"/>
                </a:solidFill>
              </a:rPr>
              <a:t>&lt;</a:t>
            </a:r>
            <a:r>
              <a:rPr lang="it-IT" sz="1400" b="1" dirty="0" err="1" smtClean="0">
                <a:solidFill>
                  <a:schemeClr val="tx1"/>
                </a:solidFill>
              </a:rPr>
              <a:t>ListaPosPA</a:t>
            </a:r>
            <a:r>
              <a:rPr lang="it-IT" sz="1400" b="1" dirty="0" smtClean="0">
                <a:solidFill>
                  <a:schemeClr val="tx1"/>
                </a:solidFill>
              </a:rPr>
              <a:t>&gt;</a:t>
            </a:r>
            <a:endParaRPr lang="it-IT" sz="1400" b="1" dirty="0">
              <a:solidFill>
                <a:schemeClr val="tx1"/>
              </a:solidFill>
            </a:endParaRPr>
          </a:p>
        </p:txBody>
      </p:sp>
      <p:cxnSp>
        <p:nvCxnSpPr>
          <p:cNvPr id="20" name="Elbow Connector 19"/>
          <p:cNvCxnSpPr>
            <a:stCxn id="11" idx="3"/>
            <a:endCxn id="12" idx="1"/>
          </p:cNvCxnSpPr>
          <p:nvPr/>
        </p:nvCxnSpPr>
        <p:spPr>
          <a:xfrm flipV="1">
            <a:off x="2615184" y="2611996"/>
            <a:ext cx="301752" cy="590216"/>
          </a:xfrm>
          <a:prstGeom prst="bentConnector3">
            <a:avLst/>
          </a:prstGeom>
          <a:ln w="9525">
            <a:solidFill>
              <a:srgbClr val="4F81BD"/>
            </a:solidFill>
            <a:tailEnd type="triangle"/>
          </a:ln>
        </p:spPr>
        <p:style>
          <a:lnRef idx="1">
            <a:schemeClr val="accent1"/>
          </a:lnRef>
          <a:fillRef idx="0">
            <a:schemeClr val="accent1"/>
          </a:fillRef>
          <a:effectRef idx="0">
            <a:schemeClr val="accent1"/>
          </a:effectRef>
          <a:fontRef idx="minor">
            <a:schemeClr val="tx1"/>
          </a:fontRef>
        </p:style>
      </p:cxnSp>
      <p:cxnSp>
        <p:nvCxnSpPr>
          <p:cNvPr id="21" name="Elbow Connector 20"/>
          <p:cNvCxnSpPr>
            <a:stCxn id="11" idx="3"/>
            <a:endCxn id="13" idx="1"/>
          </p:cNvCxnSpPr>
          <p:nvPr/>
        </p:nvCxnSpPr>
        <p:spPr>
          <a:xfrm flipV="1">
            <a:off x="2615184" y="3005474"/>
            <a:ext cx="301752" cy="196738"/>
          </a:xfrm>
          <a:prstGeom prst="bentConnector3">
            <a:avLst/>
          </a:prstGeom>
          <a:ln w="9525">
            <a:solidFill>
              <a:srgbClr val="4F81BD"/>
            </a:solidFill>
            <a:tailEnd type="triangle"/>
          </a:ln>
        </p:spPr>
        <p:style>
          <a:lnRef idx="1">
            <a:schemeClr val="accent1"/>
          </a:lnRef>
          <a:fillRef idx="0">
            <a:schemeClr val="accent1"/>
          </a:fillRef>
          <a:effectRef idx="0">
            <a:schemeClr val="accent1"/>
          </a:effectRef>
          <a:fontRef idx="minor">
            <a:schemeClr val="tx1"/>
          </a:fontRef>
        </p:style>
      </p:cxnSp>
      <p:cxnSp>
        <p:nvCxnSpPr>
          <p:cNvPr id="22" name="Elbow Connector 21"/>
          <p:cNvCxnSpPr>
            <a:stCxn id="11" idx="3"/>
            <a:endCxn id="14" idx="1"/>
          </p:cNvCxnSpPr>
          <p:nvPr/>
        </p:nvCxnSpPr>
        <p:spPr>
          <a:xfrm>
            <a:off x="2615184" y="3202212"/>
            <a:ext cx="301752" cy="246812"/>
          </a:xfrm>
          <a:prstGeom prst="bentConnector3">
            <a:avLst/>
          </a:prstGeom>
          <a:ln w="9525">
            <a:solidFill>
              <a:srgbClr val="4F81BD"/>
            </a:solidFill>
            <a:tailEnd type="triangle"/>
          </a:ln>
        </p:spPr>
        <p:style>
          <a:lnRef idx="1">
            <a:schemeClr val="accent1"/>
          </a:lnRef>
          <a:fillRef idx="0">
            <a:schemeClr val="accent1"/>
          </a:fillRef>
          <a:effectRef idx="0">
            <a:schemeClr val="accent1"/>
          </a:effectRef>
          <a:fontRef idx="minor">
            <a:schemeClr val="tx1"/>
          </a:fontRef>
        </p:style>
      </p:cxnSp>
      <p:cxnSp>
        <p:nvCxnSpPr>
          <p:cNvPr id="24" name="Elbow Connector 23"/>
          <p:cNvCxnSpPr>
            <a:stCxn id="11" idx="3"/>
            <a:endCxn id="15" idx="1"/>
          </p:cNvCxnSpPr>
          <p:nvPr/>
        </p:nvCxnSpPr>
        <p:spPr>
          <a:xfrm>
            <a:off x="2615184" y="3202212"/>
            <a:ext cx="301753" cy="740433"/>
          </a:xfrm>
          <a:prstGeom prst="bentConnector3">
            <a:avLst/>
          </a:prstGeom>
          <a:ln w="9525">
            <a:solidFill>
              <a:srgbClr val="4F81BD"/>
            </a:solidFill>
            <a:tailEnd type="triangle"/>
          </a:ln>
        </p:spPr>
        <p:style>
          <a:lnRef idx="1">
            <a:schemeClr val="accent1"/>
          </a:lnRef>
          <a:fillRef idx="0">
            <a:schemeClr val="accent1"/>
          </a:fillRef>
          <a:effectRef idx="0">
            <a:schemeClr val="accent1"/>
          </a:effectRef>
          <a:fontRef idx="minor">
            <a:schemeClr val="tx1"/>
          </a:fontRef>
        </p:style>
      </p:cxnSp>
      <p:sp>
        <p:nvSpPr>
          <p:cNvPr id="27" name="Pentagon 26"/>
          <p:cNvSpPr/>
          <p:nvPr/>
        </p:nvSpPr>
        <p:spPr>
          <a:xfrm>
            <a:off x="502920" y="1098142"/>
            <a:ext cx="3002244" cy="478615"/>
          </a:xfrm>
          <a:prstGeom prst="homePlate">
            <a:avLst>
              <a:gd name="adj" fmla="val 40447"/>
            </a:avLst>
          </a:prstGeom>
          <a:solidFill>
            <a:srgbClr val="4F81BD"/>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it-IT" sz="1400" b="1" dirty="0" smtClean="0">
                <a:solidFill>
                  <a:schemeClr val="tx2"/>
                </a:solidFill>
              </a:rPr>
              <a:t>Avvio: Flusso </a:t>
            </a:r>
            <a:r>
              <a:rPr lang="it-IT" sz="1400" b="1" dirty="0">
                <a:solidFill>
                  <a:schemeClr val="tx2"/>
                </a:solidFill>
              </a:rPr>
              <a:t>di competenza di </a:t>
            </a:r>
            <a:r>
              <a:rPr lang="it-IT" sz="1400" b="1" dirty="0" smtClean="0">
                <a:solidFill>
                  <a:schemeClr val="tx2"/>
                </a:solidFill>
              </a:rPr>
              <a:t>marzo 2018</a:t>
            </a:r>
            <a:endParaRPr lang="it-IT" sz="1400" b="1" dirty="0">
              <a:solidFill>
                <a:schemeClr val="tx2"/>
              </a:solidFill>
            </a:endParaRPr>
          </a:p>
        </p:txBody>
      </p:sp>
      <p:sp>
        <p:nvSpPr>
          <p:cNvPr id="28" name="Oval 27"/>
          <p:cNvSpPr/>
          <p:nvPr/>
        </p:nvSpPr>
        <p:spPr>
          <a:xfrm>
            <a:off x="1119373" y="4777026"/>
            <a:ext cx="468000" cy="468000"/>
          </a:xfrm>
          <a:prstGeom prst="ellipse">
            <a:avLst/>
          </a:prstGeom>
          <a:noFill/>
          <a:ln w="9525">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it-IT" sz="3200" b="1" i="1" dirty="0" smtClean="0">
                <a:solidFill>
                  <a:schemeClr val="tx1"/>
                </a:solidFill>
                <a:latin typeface="Bodoni MT" panose="02070603080606020203" pitchFamily="18" charset="0"/>
              </a:rPr>
              <a:t>i</a:t>
            </a:r>
            <a:endParaRPr lang="it-IT" sz="3200" b="1" i="1" dirty="0">
              <a:solidFill>
                <a:schemeClr val="tx1"/>
              </a:solidFill>
              <a:latin typeface="Bodoni MT" panose="02070603080606020203" pitchFamily="18" charset="0"/>
            </a:endParaRPr>
          </a:p>
        </p:txBody>
      </p:sp>
      <p:sp>
        <p:nvSpPr>
          <p:cNvPr id="29" name="Rectangle 28"/>
          <p:cNvSpPr/>
          <p:nvPr/>
        </p:nvSpPr>
        <p:spPr>
          <a:xfrm>
            <a:off x="1810512" y="4837177"/>
            <a:ext cx="9757601" cy="40785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it-IT" sz="1400" dirty="0" smtClean="0">
                <a:solidFill>
                  <a:schemeClr val="tx1"/>
                </a:solidFill>
              </a:rPr>
              <a:t>L’agevolazione </a:t>
            </a:r>
            <a:r>
              <a:rPr lang="it-IT" sz="1400" dirty="0">
                <a:solidFill>
                  <a:schemeClr val="tx1"/>
                </a:solidFill>
              </a:rPr>
              <a:t>riguarda esclusivamente la contribuzione dovuta ai fini pensionistici</a:t>
            </a:r>
          </a:p>
        </p:txBody>
      </p:sp>
      <p:sp>
        <p:nvSpPr>
          <p:cNvPr id="25" name="Rectangle 24"/>
          <p:cNvSpPr/>
          <p:nvPr/>
        </p:nvSpPr>
        <p:spPr>
          <a:xfrm>
            <a:off x="820797" y="2044665"/>
            <a:ext cx="8287579" cy="32671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r>
              <a:rPr lang="it-IT" sz="1400" i="1" dirty="0" smtClean="0">
                <a:solidFill>
                  <a:schemeClr val="tx1"/>
                </a:solidFill>
              </a:rPr>
              <a:t>&lt;</a:t>
            </a:r>
            <a:r>
              <a:rPr lang="it-IT" sz="1400" i="1" dirty="0">
                <a:solidFill>
                  <a:schemeClr val="tx1"/>
                </a:solidFill>
              </a:rPr>
              <a:t>Contributo</a:t>
            </a:r>
            <a:r>
              <a:rPr lang="it-IT" sz="1400" i="1" dirty="0" smtClean="0">
                <a:solidFill>
                  <a:schemeClr val="tx1"/>
                </a:solidFill>
              </a:rPr>
              <a:t>&gt; </a:t>
            </a:r>
            <a:r>
              <a:rPr lang="it-IT" sz="1400" dirty="0" smtClean="0">
                <a:solidFill>
                  <a:schemeClr val="tx1"/>
                </a:solidFill>
                <a:sym typeface="Wingdings" panose="05000000000000000000" pitchFamily="2" charset="2"/>
              </a:rPr>
              <a:t></a:t>
            </a:r>
            <a:r>
              <a:rPr lang="it-IT" sz="1400" dirty="0" smtClean="0">
                <a:solidFill>
                  <a:schemeClr val="tx1"/>
                </a:solidFill>
              </a:rPr>
              <a:t> </a:t>
            </a:r>
            <a:r>
              <a:rPr lang="it-IT" sz="1400" dirty="0">
                <a:solidFill>
                  <a:schemeClr val="tx1"/>
                </a:solidFill>
              </a:rPr>
              <a:t>Contribuzione piena calcolata sull’imponibile previdenziale del </a:t>
            </a:r>
            <a:r>
              <a:rPr lang="it-IT" sz="1400" dirty="0" smtClean="0">
                <a:solidFill>
                  <a:schemeClr val="tx1"/>
                </a:solidFill>
              </a:rPr>
              <a:t>mese</a:t>
            </a:r>
            <a:endParaRPr lang="it-IT" sz="1400" dirty="0">
              <a:solidFill>
                <a:schemeClr val="tx1"/>
              </a:solidFill>
            </a:endParaRPr>
          </a:p>
        </p:txBody>
      </p:sp>
      <p:sp>
        <p:nvSpPr>
          <p:cNvPr id="26" name="Rectangle 25"/>
          <p:cNvSpPr/>
          <p:nvPr/>
        </p:nvSpPr>
        <p:spPr>
          <a:xfrm>
            <a:off x="820797" y="1713195"/>
            <a:ext cx="7575057" cy="32671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r>
              <a:rPr lang="it-IT" sz="1400" i="1" dirty="0" smtClean="0">
                <a:solidFill>
                  <a:schemeClr val="tx1"/>
                </a:solidFill>
              </a:rPr>
              <a:t>&lt;Imponibile&gt;</a:t>
            </a:r>
            <a:r>
              <a:rPr lang="it-IT" sz="1400" dirty="0" smtClean="0">
                <a:solidFill>
                  <a:schemeClr val="tx1"/>
                </a:solidFill>
              </a:rPr>
              <a:t> </a:t>
            </a:r>
            <a:r>
              <a:rPr lang="it-IT" sz="1400" dirty="0" smtClean="0">
                <a:solidFill>
                  <a:schemeClr val="tx1"/>
                </a:solidFill>
                <a:sym typeface="Wingdings" panose="05000000000000000000" pitchFamily="2" charset="2"/>
              </a:rPr>
              <a:t> Imponibile previdenziale del mese</a:t>
            </a:r>
            <a:endParaRPr lang="it-IT" sz="1400" dirty="0">
              <a:solidFill>
                <a:schemeClr val="tx1"/>
              </a:solidFill>
            </a:endParaRPr>
          </a:p>
        </p:txBody>
      </p:sp>
    </p:spTree>
    <p:extLst>
      <p:ext uri="{BB962C8B-B14F-4D97-AF65-F5344CB8AC3E}">
        <p14:creationId xmlns:p14="http://schemas.microsoft.com/office/powerpoint/2010/main" val="12823174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z="2800" dirty="0"/>
              <a:t>Cumulabilità con </a:t>
            </a:r>
            <a:r>
              <a:rPr lang="it-IT" sz="2800" dirty="0" smtClean="0"/>
              <a:t>l’esonero previsto dalla </a:t>
            </a:r>
            <a:r>
              <a:rPr lang="it-IT" sz="2800" dirty="0" smtClean="0">
                <a:solidFill>
                  <a:srgbClr val="000000"/>
                </a:solidFill>
              </a:rPr>
              <a:t>Legge </a:t>
            </a:r>
            <a:r>
              <a:rPr lang="it-IT" sz="2800" dirty="0">
                <a:solidFill>
                  <a:srgbClr val="000000"/>
                </a:solidFill>
              </a:rPr>
              <a:t>di Bilancio </a:t>
            </a:r>
            <a:r>
              <a:rPr lang="it-IT" sz="2800" dirty="0" smtClean="0">
                <a:solidFill>
                  <a:srgbClr val="000000"/>
                </a:solidFill>
              </a:rPr>
              <a:t>2018</a:t>
            </a:r>
            <a:r>
              <a:rPr lang="it-IT" sz="2800" dirty="0" smtClean="0"/>
              <a:t>: esempi</a:t>
            </a:r>
            <a:endParaRPr lang="en-IN" dirty="0">
              <a:solidFill>
                <a:srgbClr val="000000"/>
              </a:solidFill>
            </a:endParaRPr>
          </a:p>
        </p:txBody>
      </p:sp>
      <p:sp>
        <p:nvSpPr>
          <p:cNvPr id="5" name="Rectangle 4"/>
          <p:cNvSpPr/>
          <p:nvPr/>
        </p:nvSpPr>
        <p:spPr>
          <a:xfrm>
            <a:off x="3745960" y="1745748"/>
            <a:ext cx="3792207" cy="4209854"/>
          </a:xfrm>
          <a:prstGeom prst="rect">
            <a:avLst/>
          </a:prstGeom>
          <a:noFill/>
          <a:ln w="9525">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sp>
        <p:nvSpPr>
          <p:cNvPr id="43" name="Rectangle 42"/>
          <p:cNvSpPr/>
          <p:nvPr/>
        </p:nvSpPr>
        <p:spPr>
          <a:xfrm>
            <a:off x="3998086" y="1387656"/>
            <a:ext cx="3287955" cy="650700"/>
          </a:xfrm>
          <a:prstGeom prst="rect">
            <a:avLst/>
          </a:prstGeom>
          <a:solidFill>
            <a:schemeClr val="tx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lvl="0" algn="ctr"/>
            <a:r>
              <a:rPr lang="it-IT" sz="1400" b="1" dirty="0">
                <a:solidFill>
                  <a:srgbClr val="000000"/>
                </a:solidFill>
              </a:rPr>
              <a:t>Esonero Legge di Bilancio 2018 </a:t>
            </a:r>
            <a:r>
              <a:rPr lang="it-IT" sz="1400" dirty="0" smtClean="0">
                <a:solidFill>
                  <a:srgbClr val="000000"/>
                </a:solidFill>
              </a:rPr>
              <a:t>(</a:t>
            </a:r>
            <a:r>
              <a:rPr lang="it-IT" sz="1400" dirty="0">
                <a:solidFill>
                  <a:schemeClr val="tx1"/>
                </a:solidFill>
              </a:rPr>
              <a:t>50% contributi </a:t>
            </a:r>
            <a:r>
              <a:rPr lang="it-IT" sz="1400" dirty="0" smtClean="0">
                <a:solidFill>
                  <a:schemeClr val="tx1"/>
                </a:solidFill>
              </a:rPr>
              <a:t>totali)</a:t>
            </a:r>
            <a:endParaRPr lang="it-IT" sz="1400" b="1" dirty="0">
              <a:solidFill>
                <a:srgbClr val="000000"/>
              </a:solidFill>
            </a:endParaRPr>
          </a:p>
        </p:txBody>
      </p:sp>
      <p:sp>
        <p:nvSpPr>
          <p:cNvPr id="8" name="Rectangle 7"/>
          <p:cNvSpPr/>
          <p:nvPr/>
        </p:nvSpPr>
        <p:spPr>
          <a:xfrm>
            <a:off x="3840695" y="1922130"/>
            <a:ext cx="3602736" cy="954817"/>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it-IT" sz="1400" b="1" dirty="0" smtClean="0">
                <a:solidFill>
                  <a:srgbClr val="000000"/>
                </a:solidFill>
              </a:rPr>
              <a:t>€ </a:t>
            </a:r>
            <a:r>
              <a:rPr lang="it-IT" sz="1400" b="1" dirty="0" smtClean="0">
                <a:solidFill>
                  <a:schemeClr val="tx1"/>
                </a:solidFill>
              </a:rPr>
              <a:t>200</a:t>
            </a:r>
            <a:endParaRPr lang="it-IT" sz="1400" dirty="0">
              <a:solidFill>
                <a:schemeClr val="tx1"/>
              </a:solidFill>
            </a:endParaRPr>
          </a:p>
        </p:txBody>
      </p:sp>
      <p:sp>
        <p:nvSpPr>
          <p:cNvPr id="23" name="Pentagon 22"/>
          <p:cNvSpPr/>
          <p:nvPr/>
        </p:nvSpPr>
        <p:spPr>
          <a:xfrm>
            <a:off x="728790" y="2027649"/>
            <a:ext cx="3149760" cy="743779"/>
          </a:xfrm>
          <a:prstGeom prst="homePlate">
            <a:avLst>
              <a:gd name="adj" fmla="val 34018"/>
            </a:avLst>
          </a:prstGeom>
          <a:solidFill>
            <a:srgbClr val="4F81BD"/>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lvl="0" algn="ctr"/>
            <a:r>
              <a:rPr lang="it-IT" sz="1600" b="1" dirty="0">
                <a:solidFill>
                  <a:schemeClr val="tx2"/>
                </a:solidFill>
              </a:rPr>
              <a:t>€ </a:t>
            </a:r>
            <a:r>
              <a:rPr lang="it-IT" sz="1600" b="1" dirty="0" smtClean="0">
                <a:solidFill>
                  <a:schemeClr val="tx2"/>
                </a:solidFill>
              </a:rPr>
              <a:t>400/mese</a:t>
            </a:r>
          </a:p>
          <a:p>
            <a:pPr lvl="0" algn="ctr"/>
            <a:r>
              <a:rPr lang="it-IT" sz="1400" dirty="0" smtClean="0">
                <a:solidFill>
                  <a:schemeClr val="tx2"/>
                </a:solidFill>
              </a:rPr>
              <a:t>Contributi previdenziali a carico del datore di lavoro</a:t>
            </a:r>
            <a:endParaRPr lang="it-IT" sz="1200" dirty="0" smtClean="0">
              <a:solidFill>
                <a:schemeClr val="tx2"/>
              </a:solidFill>
            </a:endParaRPr>
          </a:p>
        </p:txBody>
      </p:sp>
      <p:sp>
        <p:nvSpPr>
          <p:cNvPr id="29" name="Rectangle 28"/>
          <p:cNvSpPr/>
          <p:nvPr/>
        </p:nvSpPr>
        <p:spPr>
          <a:xfrm>
            <a:off x="3840695" y="3371094"/>
            <a:ext cx="3602736" cy="954817"/>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it-IT" sz="1400" b="1" dirty="0">
                <a:solidFill>
                  <a:srgbClr val="000000"/>
                </a:solidFill>
              </a:rPr>
              <a:t>€ </a:t>
            </a:r>
            <a:r>
              <a:rPr lang="it-IT" sz="1400" b="1" dirty="0">
                <a:solidFill>
                  <a:schemeClr val="tx1"/>
                </a:solidFill>
              </a:rPr>
              <a:t>250</a:t>
            </a:r>
            <a:endParaRPr lang="it-IT" sz="1400" dirty="0" smtClean="0">
              <a:solidFill>
                <a:srgbClr val="000000"/>
              </a:solidFill>
            </a:endParaRPr>
          </a:p>
          <a:p>
            <a:pPr algn="ctr"/>
            <a:r>
              <a:rPr lang="it-IT" sz="1400" dirty="0" smtClean="0">
                <a:solidFill>
                  <a:srgbClr val="000000"/>
                </a:solidFill>
              </a:rPr>
              <a:t>€ </a:t>
            </a:r>
            <a:r>
              <a:rPr lang="it-IT" sz="1400" dirty="0" smtClean="0">
                <a:solidFill>
                  <a:schemeClr val="tx1"/>
                </a:solidFill>
              </a:rPr>
              <a:t>300, ma la fruizione di questo incentivo non può superare il massimale di </a:t>
            </a:r>
            <a:r>
              <a:rPr lang="it-IT" sz="1400" dirty="0">
                <a:solidFill>
                  <a:srgbClr val="000000"/>
                </a:solidFill>
              </a:rPr>
              <a:t>€ </a:t>
            </a:r>
            <a:r>
              <a:rPr lang="it-IT" sz="1400" dirty="0" smtClean="0">
                <a:solidFill>
                  <a:schemeClr val="tx1"/>
                </a:solidFill>
              </a:rPr>
              <a:t>250</a:t>
            </a:r>
          </a:p>
        </p:txBody>
      </p:sp>
      <p:sp>
        <p:nvSpPr>
          <p:cNvPr id="35" name="Pentagon 34"/>
          <p:cNvSpPr/>
          <p:nvPr/>
        </p:nvSpPr>
        <p:spPr>
          <a:xfrm>
            <a:off x="728790" y="3476613"/>
            <a:ext cx="3149760" cy="743779"/>
          </a:xfrm>
          <a:prstGeom prst="homePlate">
            <a:avLst>
              <a:gd name="adj" fmla="val 35247"/>
            </a:avLst>
          </a:prstGeom>
          <a:solidFill>
            <a:srgbClr val="4F81BD"/>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it-IT" sz="1600" b="1" dirty="0">
                <a:solidFill>
                  <a:schemeClr val="tx2"/>
                </a:solidFill>
              </a:rPr>
              <a:t>€ 600/mese</a:t>
            </a:r>
          </a:p>
          <a:p>
            <a:pPr algn="ctr"/>
            <a:r>
              <a:rPr lang="it-IT" sz="1400" dirty="0">
                <a:solidFill>
                  <a:schemeClr val="tx2"/>
                </a:solidFill>
              </a:rPr>
              <a:t>Contributi previdenziali a carico del datore di lavoro</a:t>
            </a:r>
          </a:p>
        </p:txBody>
      </p:sp>
      <p:sp>
        <p:nvSpPr>
          <p:cNvPr id="39" name="Pentagon 38"/>
          <p:cNvSpPr/>
          <p:nvPr/>
        </p:nvSpPr>
        <p:spPr>
          <a:xfrm>
            <a:off x="728790" y="4925577"/>
            <a:ext cx="3149760" cy="743779"/>
          </a:xfrm>
          <a:prstGeom prst="homePlate">
            <a:avLst>
              <a:gd name="adj" fmla="val 35247"/>
            </a:avLst>
          </a:prstGeom>
          <a:solidFill>
            <a:srgbClr val="4F81BD"/>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it-IT" sz="1600" b="1" dirty="0">
                <a:solidFill>
                  <a:schemeClr val="tx2"/>
                </a:solidFill>
              </a:rPr>
              <a:t>€ 800/mese</a:t>
            </a:r>
          </a:p>
          <a:p>
            <a:pPr algn="ctr"/>
            <a:r>
              <a:rPr lang="it-IT" sz="1400" dirty="0">
                <a:solidFill>
                  <a:schemeClr val="tx2"/>
                </a:solidFill>
              </a:rPr>
              <a:t>Contributi previdenziali a carico del datore di lavoro</a:t>
            </a:r>
          </a:p>
        </p:txBody>
      </p:sp>
      <p:sp>
        <p:nvSpPr>
          <p:cNvPr id="15" name="Rectangle 14"/>
          <p:cNvSpPr/>
          <p:nvPr/>
        </p:nvSpPr>
        <p:spPr>
          <a:xfrm>
            <a:off x="3840695" y="4820058"/>
            <a:ext cx="3602736" cy="954817"/>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it-IT" sz="1400" b="1" dirty="0">
                <a:solidFill>
                  <a:srgbClr val="000000"/>
                </a:solidFill>
              </a:rPr>
              <a:t>€ </a:t>
            </a:r>
            <a:r>
              <a:rPr lang="it-IT" sz="1400" b="1" dirty="0">
                <a:solidFill>
                  <a:schemeClr val="tx1"/>
                </a:solidFill>
              </a:rPr>
              <a:t>250</a:t>
            </a:r>
            <a:endParaRPr lang="it-IT" sz="1400" b="1" dirty="0" smtClean="0">
              <a:solidFill>
                <a:srgbClr val="000000"/>
              </a:solidFill>
            </a:endParaRPr>
          </a:p>
          <a:p>
            <a:pPr algn="ctr"/>
            <a:r>
              <a:rPr lang="it-IT" sz="1400" dirty="0" smtClean="0">
                <a:solidFill>
                  <a:srgbClr val="000000"/>
                </a:solidFill>
              </a:rPr>
              <a:t>€ </a:t>
            </a:r>
            <a:r>
              <a:rPr lang="it-IT" sz="1400" dirty="0" smtClean="0">
                <a:solidFill>
                  <a:schemeClr val="tx1"/>
                </a:solidFill>
              </a:rPr>
              <a:t>400, ma la fruizione di questo incentivo non può superare il massimale di </a:t>
            </a:r>
            <a:r>
              <a:rPr lang="it-IT" sz="1400" dirty="0">
                <a:solidFill>
                  <a:srgbClr val="000000"/>
                </a:solidFill>
              </a:rPr>
              <a:t>€ </a:t>
            </a:r>
            <a:r>
              <a:rPr lang="it-IT" sz="1400" dirty="0" smtClean="0">
                <a:solidFill>
                  <a:schemeClr val="tx1"/>
                </a:solidFill>
              </a:rPr>
              <a:t>250</a:t>
            </a:r>
          </a:p>
        </p:txBody>
      </p:sp>
      <p:sp>
        <p:nvSpPr>
          <p:cNvPr id="10" name="Oval 9"/>
          <p:cNvSpPr/>
          <p:nvPr/>
        </p:nvSpPr>
        <p:spPr>
          <a:xfrm>
            <a:off x="623888" y="1929384"/>
            <a:ext cx="216000" cy="216000"/>
          </a:xfrm>
          <a:prstGeom prst="ellipse">
            <a:avLst/>
          </a:prstGeom>
          <a:solidFill>
            <a:srgbClr val="4F81BD"/>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it-IT" sz="1200" b="1" dirty="0" smtClean="0">
                <a:solidFill>
                  <a:schemeClr val="tx2"/>
                </a:solidFill>
              </a:rPr>
              <a:t>1</a:t>
            </a:r>
            <a:endParaRPr lang="it-IT" sz="1200" b="1" dirty="0">
              <a:solidFill>
                <a:schemeClr val="tx2"/>
              </a:solidFill>
            </a:endParaRPr>
          </a:p>
        </p:txBody>
      </p:sp>
      <p:sp>
        <p:nvSpPr>
          <p:cNvPr id="31" name="Oval 30"/>
          <p:cNvSpPr/>
          <p:nvPr/>
        </p:nvSpPr>
        <p:spPr>
          <a:xfrm>
            <a:off x="623888" y="3427480"/>
            <a:ext cx="216000" cy="216000"/>
          </a:xfrm>
          <a:prstGeom prst="ellipse">
            <a:avLst/>
          </a:prstGeom>
          <a:solidFill>
            <a:srgbClr val="4F81BD"/>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it-IT" sz="1200" b="1" dirty="0" smtClean="0">
                <a:solidFill>
                  <a:schemeClr val="tx2"/>
                </a:solidFill>
              </a:rPr>
              <a:t>2</a:t>
            </a:r>
            <a:endParaRPr lang="it-IT" sz="1200" b="1" dirty="0">
              <a:solidFill>
                <a:schemeClr val="tx2"/>
              </a:solidFill>
            </a:endParaRPr>
          </a:p>
        </p:txBody>
      </p:sp>
      <p:sp>
        <p:nvSpPr>
          <p:cNvPr id="32" name="Oval 31"/>
          <p:cNvSpPr/>
          <p:nvPr/>
        </p:nvSpPr>
        <p:spPr>
          <a:xfrm>
            <a:off x="623888" y="4814706"/>
            <a:ext cx="216000" cy="216000"/>
          </a:xfrm>
          <a:prstGeom prst="ellipse">
            <a:avLst/>
          </a:prstGeom>
          <a:solidFill>
            <a:srgbClr val="4F81BD"/>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it-IT" sz="1200" b="1" dirty="0" smtClean="0">
                <a:solidFill>
                  <a:schemeClr val="tx2"/>
                </a:solidFill>
              </a:rPr>
              <a:t>3</a:t>
            </a:r>
            <a:endParaRPr lang="it-IT" sz="1200" b="1" dirty="0">
              <a:solidFill>
                <a:schemeClr val="tx2"/>
              </a:solidFill>
            </a:endParaRPr>
          </a:p>
        </p:txBody>
      </p:sp>
      <p:sp>
        <p:nvSpPr>
          <p:cNvPr id="33" name="Rectangle 32"/>
          <p:cNvSpPr/>
          <p:nvPr/>
        </p:nvSpPr>
        <p:spPr>
          <a:xfrm>
            <a:off x="7720380" y="1745748"/>
            <a:ext cx="3865626" cy="4209854"/>
          </a:xfrm>
          <a:prstGeom prst="rect">
            <a:avLst/>
          </a:prstGeom>
          <a:noFill/>
          <a:ln w="9525">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grpSp>
        <p:nvGrpSpPr>
          <p:cNvPr id="12" name="Group 11"/>
          <p:cNvGrpSpPr/>
          <p:nvPr/>
        </p:nvGrpSpPr>
        <p:grpSpPr>
          <a:xfrm>
            <a:off x="7851825" y="1387656"/>
            <a:ext cx="3602736" cy="4387219"/>
            <a:chOff x="7820406" y="1387656"/>
            <a:chExt cx="3602736" cy="4387219"/>
          </a:xfrm>
        </p:grpSpPr>
        <p:sp>
          <p:nvSpPr>
            <p:cNvPr id="34" name="Rectangle 33"/>
            <p:cNvSpPr/>
            <p:nvPr/>
          </p:nvSpPr>
          <p:spPr>
            <a:xfrm>
              <a:off x="7820406" y="1922130"/>
              <a:ext cx="3602736" cy="954817"/>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it-IT" sz="1400" b="1" dirty="0" smtClean="0">
                  <a:solidFill>
                    <a:srgbClr val="000000"/>
                  </a:solidFill>
                </a:rPr>
                <a:t>€ </a:t>
              </a:r>
              <a:r>
                <a:rPr lang="it-IT" sz="1400" b="1" dirty="0" smtClean="0">
                  <a:solidFill>
                    <a:schemeClr val="tx1"/>
                  </a:solidFill>
                </a:rPr>
                <a:t>200</a:t>
              </a:r>
              <a:endParaRPr lang="it-IT" sz="1400" dirty="0">
                <a:solidFill>
                  <a:schemeClr val="tx1"/>
                </a:solidFill>
              </a:endParaRPr>
            </a:p>
          </p:txBody>
        </p:sp>
        <p:sp>
          <p:nvSpPr>
            <p:cNvPr id="38" name="Rectangle 37"/>
            <p:cNvSpPr/>
            <p:nvPr/>
          </p:nvSpPr>
          <p:spPr>
            <a:xfrm>
              <a:off x="7820406" y="3371094"/>
              <a:ext cx="3602736" cy="954817"/>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it-IT" sz="1400" b="1" dirty="0" smtClean="0">
                  <a:solidFill>
                    <a:srgbClr val="000000"/>
                  </a:solidFill>
                </a:rPr>
                <a:t>€ 350</a:t>
              </a:r>
            </a:p>
            <a:p>
              <a:pPr marL="357188" indent="-174625">
                <a:buFont typeface="Arial" panose="020B0604020202020204" pitchFamily="34" charset="0"/>
                <a:buChar char="•"/>
              </a:pPr>
              <a:r>
                <a:rPr lang="it-IT" sz="1400" dirty="0" smtClean="0">
                  <a:solidFill>
                    <a:srgbClr val="000000"/>
                  </a:solidFill>
                </a:rPr>
                <a:t>€ 300 </a:t>
              </a:r>
              <a:r>
                <a:rPr lang="it-IT" sz="1400" dirty="0" smtClean="0">
                  <a:solidFill>
                    <a:schemeClr val="tx1"/>
                  </a:solidFill>
                </a:rPr>
                <a:t>Occupazione NEET</a:t>
              </a:r>
            </a:p>
            <a:p>
              <a:pPr marL="357188" indent="-174625">
                <a:buFont typeface="Arial" panose="020B0604020202020204" pitchFamily="34" charset="0"/>
                <a:buChar char="•"/>
              </a:pPr>
              <a:r>
                <a:rPr lang="it-IT" sz="1400" dirty="0" smtClean="0">
                  <a:solidFill>
                    <a:srgbClr val="000000"/>
                  </a:solidFill>
                </a:rPr>
                <a:t>€ </a:t>
              </a:r>
              <a:r>
                <a:rPr lang="it-IT" sz="1400" dirty="0" smtClean="0">
                  <a:solidFill>
                    <a:schemeClr val="tx1"/>
                  </a:solidFill>
                </a:rPr>
                <a:t>50 non fruiti con l’esonero Occupazione Giovanile Stabile</a:t>
              </a:r>
              <a:endParaRPr lang="it-IT" sz="1400" dirty="0">
                <a:solidFill>
                  <a:schemeClr val="tx1"/>
                </a:solidFill>
              </a:endParaRPr>
            </a:p>
          </p:txBody>
        </p:sp>
        <p:sp>
          <p:nvSpPr>
            <p:cNvPr id="16" name="Rectangle 15"/>
            <p:cNvSpPr/>
            <p:nvPr/>
          </p:nvSpPr>
          <p:spPr>
            <a:xfrm>
              <a:off x="7820406" y="4820058"/>
              <a:ext cx="3602736" cy="954817"/>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it-IT" sz="1400" b="1" dirty="0" smtClean="0">
                  <a:solidFill>
                    <a:srgbClr val="000000"/>
                  </a:solidFill>
                </a:rPr>
                <a:t>€ </a:t>
              </a:r>
              <a:r>
                <a:rPr lang="it-IT" sz="1400" b="1" dirty="0">
                  <a:solidFill>
                    <a:schemeClr val="tx1"/>
                  </a:solidFill>
                </a:rPr>
                <a:t>421,66 </a:t>
              </a:r>
              <a:endParaRPr lang="it-IT" sz="1400" dirty="0">
                <a:solidFill>
                  <a:srgbClr val="000000"/>
                </a:solidFill>
              </a:endParaRPr>
            </a:p>
            <a:p>
              <a:pPr algn="ctr"/>
              <a:r>
                <a:rPr lang="it-IT" sz="1400" dirty="0" smtClean="0">
                  <a:solidFill>
                    <a:srgbClr val="000000"/>
                  </a:solidFill>
                </a:rPr>
                <a:t>Massimale mensile fruibile in cumulo con l’esonero Occupazione Giovanile Stabile</a:t>
              </a:r>
              <a:endParaRPr lang="it-IT" sz="1400" dirty="0">
                <a:solidFill>
                  <a:schemeClr val="tx1"/>
                </a:solidFill>
              </a:endParaRPr>
            </a:p>
          </p:txBody>
        </p:sp>
        <p:sp>
          <p:nvSpPr>
            <p:cNvPr id="44" name="Rectangle 43"/>
            <p:cNvSpPr/>
            <p:nvPr/>
          </p:nvSpPr>
          <p:spPr>
            <a:xfrm>
              <a:off x="8026146" y="1387656"/>
              <a:ext cx="3191256" cy="650700"/>
            </a:xfrm>
            <a:prstGeom prst="rect">
              <a:avLst/>
            </a:prstGeom>
            <a:solidFill>
              <a:schemeClr val="tx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lvl="0" algn="ctr"/>
              <a:r>
                <a:rPr lang="it-IT" sz="1400" b="1" dirty="0" smtClean="0">
                  <a:solidFill>
                    <a:srgbClr val="000000"/>
                  </a:solidFill>
                </a:rPr>
                <a:t>Occupazione NEET</a:t>
              </a:r>
            </a:p>
            <a:p>
              <a:pPr lvl="0" algn="ctr"/>
              <a:r>
                <a:rPr lang="it-IT" sz="1400" dirty="0" smtClean="0">
                  <a:solidFill>
                    <a:srgbClr val="000000"/>
                  </a:solidFill>
                </a:rPr>
                <a:t>(</a:t>
              </a:r>
              <a:r>
                <a:rPr lang="it-IT" sz="1400" dirty="0">
                  <a:solidFill>
                    <a:schemeClr val="tx1"/>
                  </a:solidFill>
                </a:rPr>
                <a:t>Contribuzione </a:t>
              </a:r>
              <a:r>
                <a:rPr lang="it-IT" sz="1400" dirty="0" smtClean="0">
                  <a:solidFill>
                    <a:schemeClr val="tx1"/>
                  </a:solidFill>
                </a:rPr>
                <a:t>residuale)</a:t>
              </a:r>
              <a:endParaRPr lang="it-IT" sz="1400" b="1" dirty="0">
                <a:solidFill>
                  <a:srgbClr val="000000"/>
                </a:solidFill>
              </a:endParaRPr>
            </a:p>
          </p:txBody>
        </p:sp>
      </p:grpSp>
      <p:sp>
        <p:nvSpPr>
          <p:cNvPr id="11" name="Isosceles Triangle 10"/>
          <p:cNvSpPr/>
          <p:nvPr/>
        </p:nvSpPr>
        <p:spPr>
          <a:xfrm rot="5400000">
            <a:off x="7272201" y="2239020"/>
            <a:ext cx="714146" cy="321037"/>
          </a:xfrm>
          <a:prstGeom prst="triangle">
            <a:avLst/>
          </a:prstGeom>
          <a:solidFill>
            <a:srgbClr val="4F81BD"/>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sp>
        <p:nvSpPr>
          <p:cNvPr id="36" name="Isosceles Triangle 35"/>
          <p:cNvSpPr/>
          <p:nvPr/>
        </p:nvSpPr>
        <p:spPr>
          <a:xfrm rot="5400000">
            <a:off x="7272201" y="3687984"/>
            <a:ext cx="714146" cy="321037"/>
          </a:xfrm>
          <a:prstGeom prst="triangle">
            <a:avLst/>
          </a:prstGeom>
          <a:solidFill>
            <a:srgbClr val="4F81BD"/>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sp>
        <p:nvSpPr>
          <p:cNvPr id="37" name="Isosceles Triangle 36"/>
          <p:cNvSpPr/>
          <p:nvPr/>
        </p:nvSpPr>
        <p:spPr>
          <a:xfrm rot="5400000">
            <a:off x="7272201" y="5136948"/>
            <a:ext cx="714146" cy="321037"/>
          </a:xfrm>
          <a:prstGeom prst="triangle">
            <a:avLst/>
          </a:prstGeom>
          <a:solidFill>
            <a:srgbClr val="4F81BD"/>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spTree>
    <p:extLst>
      <p:ext uri="{BB962C8B-B14F-4D97-AF65-F5344CB8AC3E}">
        <p14:creationId xmlns:p14="http://schemas.microsoft.com/office/powerpoint/2010/main" val="17099778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Controlli</a:t>
            </a:r>
            <a:endParaRPr lang="it-IT" dirty="0"/>
          </a:p>
        </p:txBody>
      </p:sp>
      <p:sp>
        <p:nvSpPr>
          <p:cNvPr id="3" name="Rectangle 31"/>
          <p:cNvSpPr/>
          <p:nvPr/>
        </p:nvSpPr>
        <p:spPr>
          <a:xfrm>
            <a:off x="623889" y="1401548"/>
            <a:ext cx="10944223" cy="1497100"/>
          </a:xfrm>
          <a:prstGeom prst="rect">
            <a:avLst/>
          </a:prstGeom>
          <a:noFill/>
          <a:ln w="19050">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lIns="36000" tIns="324000" rIns="36000" bIns="36000" rtlCol="0" anchor="t" anchorCtr="0"/>
          <a:lstStyle/>
          <a:p>
            <a:pPr algn="ctr"/>
            <a:endParaRPr lang="it-IT" sz="1400" dirty="0">
              <a:solidFill>
                <a:schemeClr val="tx1"/>
              </a:solidFill>
            </a:endParaRPr>
          </a:p>
        </p:txBody>
      </p:sp>
      <p:sp>
        <p:nvSpPr>
          <p:cNvPr id="4" name="Rectangle 16"/>
          <p:cNvSpPr/>
          <p:nvPr/>
        </p:nvSpPr>
        <p:spPr>
          <a:xfrm>
            <a:off x="985387" y="1500970"/>
            <a:ext cx="8597523" cy="90888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it-IT" sz="1400" dirty="0" smtClean="0">
                <a:solidFill>
                  <a:schemeClr val="tx1"/>
                </a:solidFill>
              </a:rPr>
              <a:t>Nel corso dell’anno verrà rilasciato un </a:t>
            </a:r>
            <a:r>
              <a:rPr lang="it-IT" sz="1400" b="1" dirty="0" smtClean="0">
                <a:solidFill>
                  <a:schemeClr val="tx1"/>
                </a:solidFill>
              </a:rPr>
              <a:t>sistema integrato di controlli </a:t>
            </a:r>
            <a:r>
              <a:rPr lang="it-IT" sz="1400" dirty="0" smtClean="0">
                <a:solidFill>
                  <a:schemeClr val="tx1"/>
                </a:solidFill>
              </a:rPr>
              <a:t>ex post</a:t>
            </a:r>
          </a:p>
          <a:p>
            <a:endParaRPr lang="it-IT" sz="1400" dirty="0" smtClean="0">
              <a:solidFill>
                <a:schemeClr val="tx1"/>
              </a:solidFill>
            </a:endParaRPr>
          </a:p>
          <a:p>
            <a:endParaRPr lang="it-IT" sz="1400" dirty="0" smtClean="0">
              <a:solidFill>
                <a:schemeClr val="tx1"/>
              </a:solidFill>
            </a:endParaRPr>
          </a:p>
          <a:p>
            <a:endParaRPr lang="it-IT" sz="1400" dirty="0" smtClean="0">
              <a:solidFill>
                <a:schemeClr val="tx1"/>
              </a:solidFill>
            </a:endParaRPr>
          </a:p>
          <a:p>
            <a:pPr algn="ctr"/>
            <a:r>
              <a:rPr lang="it-IT" sz="1400" dirty="0" smtClean="0">
                <a:solidFill>
                  <a:schemeClr val="tx1"/>
                </a:solidFill>
              </a:rPr>
              <a:t>Consultazione di tutte le banche dati a disposizione dell’Istituto</a:t>
            </a:r>
          </a:p>
        </p:txBody>
      </p:sp>
      <p:sp>
        <p:nvSpPr>
          <p:cNvPr id="5" name="Rectangle 31"/>
          <p:cNvSpPr/>
          <p:nvPr/>
        </p:nvSpPr>
        <p:spPr>
          <a:xfrm>
            <a:off x="623889" y="3602736"/>
            <a:ext cx="10944223" cy="2468880"/>
          </a:xfrm>
          <a:prstGeom prst="rect">
            <a:avLst/>
          </a:prstGeom>
          <a:noFill/>
          <a:ln w="19050">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lIns="36000" tIns="324000" rIns="36000" bIns="36000" rtlCol="0" anchor="t" anchorCtr="0"/>
          <a:lstStyle/>
          <a:p>
            <a:pPr algn="ctr"/>
            <a:endParaRPr lang="it-IT" sz="1400" dirty="0">
              <a:solidFill>
                <a:schemeClr val="tx1"/>
              </a:solidFill>
            </a:endParaRPr>
          </a:p>
        </p:txBody>
      </p:sp>
      <p:sp>
        <p:nvSpPr>
          <p:cNvPr id="6" name="Rectangle 16"/>
          <p:cNvSpPr/>
          <p:nvPr/>
        </p:nvSpPr>
        <p:spPr>
          <a:xfrm>
            <a:off x="1234440" y="3766165"/>
            <a:ext cx="9848088" cy="218048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endParaRPr lang="it-IT" sz="1400" b="1" dirty="0" smtClean="0">
              <a:solidFill>
                <a:schemeClr val="tx1"/>
              </a:solidFill>
            </a:endParaRPr>
          </a:p>
          <a:p>
            <a:endParaRPr lang="it-IT" sz="1400" b="1" dirty="0" smtClean="0">
              <a:solidFill>
                <a:schemeClr val="tx1"/>
              </a:solidFill>
            </a:endParaRPr>
          </a:p>
          <a:p>
            <a:r>
              <a:rPr lang="it-IT" sz="1400" dirty="0" smtClean="0">
                <a:solidFill>
                  <a:schemeClr val="tx1"/>
                </a:solidFill>
              </a:rPr>
              <a:t>La denuncia confluirà in Gestione contributiva</a:t>
            </a:r>
          </a:p>
          <a:p>
            <a:endParaRPr lang="it-IT" sz="1400" dirty="0" smtClean="0">
              <a:solidFill>
                <a:schemeClr val="tx1"/>
              </a:solidFill>
            </a:endParaRPr>
          </a:p>
          <a:p>
            <a:endParaRPr lang="it-IT" sz="1400" dirty="0" smtClean="0">
              <a:solidFill>
                <a:schemeClr val="tx1"/>
              </a:solidFill>
            </a:endParaRPr>
          </a:p>
          <a:p>
            <a:r>
              <a:rPr lang="it-IT" sz="1400" dirty="0" smtClean="0">
                <a:solidFill>
                  <a:schemeClr val="tx1"/>
                </a:solidFill>
              </a:rPr>
              <a:t>La procedura predisporrà in automatico il flusso </a:t>
            </a:r>
            <a:r>
              <a:rPr lang="it-IT" sz="1400" dirty="0" err="1" smtClean="0">
                <a:solidFill>
                  <a:schemeClr val="tx1"/>
                </a:solidFill>
              </a:rPr>
              <a:t>Uniemens</a:t>
            </a:r>
            <a:r>
              <a:rPr lang="it-IT" sz="1400" dirty="0" smtClean="0">
                <a:solidFill>
                  <a:schemeClr val="tx1"/>
                </a:solidFill>
              </a:rPr>
              <a:t> di variazione (DMV)</a:t>
            </a:r>
          </a:p>
          <a:p>
            <a:endParaRPr lang="it-IT" sz="1400" dirty="0" smtClean="0">
              <a:solidFill>
                <a:schemeClr val="tx1"/>
              </a:solidFill>
            </a:endParaRPr>
          </a:p>
          <a:p>
            <a:endParaRPr lang="it-IT" sz="1400" dirty="0" smtClean="0">
              <a:solidFill>
                <a:schemeClr val="tx1"/>
              </a:solidFill>
            </a:endParaRPr>
          </a:p>
          <a:p>
            <a:r>
              <a:rPr lang="it-IT" sz="1400" dirty="0" smtClean="0">
                <a:solidFill>
                  <a:schemeClr val="tx1"/>
                </a:solidFill>
              </a:rPr>
              <a:t>Dopo le verifiche d’ufficio, in contraddittorio con l’azienda, si procederà alla validazione del flusso</a:t>
            </a:r>
            <a:endParaRPr lang="it-IT" sz="1400" dirty="0">
              <a:solidFill>
                <a:schemeClr val="tx1"/>
              </a:solidFill>
            </a:endParaRPr>
          </a:p>
        </p:txBody>
      </p:sp>
      <p:sp>
        <p:nvSpPr>
          <p:cNvPr id="7" name="Isosceles Triangle 16"/>
          <p:cNvSpPr/>
          <p:nvPr/>
        </p:nvSpPr>
        <p:spPr>
          <a:xfrm flipV="1">
            <a:off x="3720846" y="1955412"/>
            <a:ext cx="4073652" cy="400995"/>
          </a:xfrm>
          <a:prstGeom prst="triangle">
            <a:avLst/>
          </a:prstGeom>
          <a:solidFill>
            <a:srgbClr val="4F81BD"/>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sp>
        <p:nvSpPr>
          <p:cNvPr id="8" name="Isosceles Triangle 10"/>
          <p:cNvSpPr/>
          <p:nvPr/>
        </p:nvSpPr>
        <p:spPr>
          <a:xfrm rot="5400000">
            <a:off x="688981" y="4179088"/>
            <a:ext cx="592809" cy="321037"/>
          </a:xfrm>
          <a:prstGeom prst="triangle">
            <a:avLst/>
          </a:prstGeom>
          <a:solidFill>
            <a:srgbClr val="4F81BD"/>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sp>
        <p:nvSpPr>
          <p:cNvPr id="9" name="Isosceles Triangle 10"/>
          <p:cNvSpPr/>
          <p:nvPr/>
        </p:nvSpPr>
        <p:spPr>
          <a:xfrm rot="5400000">
            <a:off x="688980" y="4835213"/>
            <a:ext cx="592809" cy="321037"/>
          </a:xfrm>
          <a:prstGeom prst="triangle">
            <a:avLst/>
          </a:prstGeom>
          <a:solidFill>
            <a:srgbClr val="4F81BD"/>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sp>
        <p:nvSpPr>
          <p:cNvPr id="10" name="Isosceles Triangle 10"/>
          <p:cNvSpPr/>
          <p:nvPr/>
        </p:nvSpPr>
        <p:spPr>
          <a:xfrm rot="5400000">
            <a:off x="688982" y="5489728"/>
            <a:ext cx="592809" cy="321037"/>
          </a:xfrm>
          <a:prstGeom prst="triangle">
            <a:avLst/>
          </a:prstGeom>
          <a:solidFill>
            <a:srgbClr val="4F81BD"/>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sp>
        <p:nvSpPr>
          <p:cNvPr id="12" name="Rectangle 61"/>
          <p:cNvSpPr/>
          <p:nvPr/>
        </p:nvSpPr>
        <p:spPr>
          <a:xfrm>
            <a:off x="455570" y="3346702"/>
            <a:ext cx="2571094" cy="512067"/>
          </a:xfrm>
          <a:prstGeom prst="rect">
            <a:avLst/>
          </a:prstGeom>
          <a:solidFill>
            <a:srgbClr val="4F81BD"/>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it-IT" b="1" dirty="0" smtClean="0">
                <a:solidFill>
                  <a:schemeClr val="tx2"/>
                </a:solidFill>
              </a:rPr>
              <a:t>Funzionamento</a:t>
            </a:r>
            <a:endParaRPr lang="it-IT" b="1" dirty="0">
              <a:solidFill>
                <a:schemeClr val="tx2"/>
              </a:solidFill>
            </a:endParaRPr>
          </a:p>
        </p:txBody>
      </p:sp>
    </p:spTree>
    <p:extLst>
      <p:ext uri="{BB962C8B-B14F-4D97-AF65-F5344CB8AC3E}">
        <p14:creationId xmlns:p14="http://schemas.microsoft.com/office/powerpoint/2010/main" val="151534633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lum/>
            <a:alphaModFix/>
          </a:blip>
          <a:srcRect/>
          <a:stretch>
            <a:fillRect/>
          </a:stretch>
        </p:blipFill>
        <p:spPr>
          <a:xfrm>
            <a:off x="1703640" y="329400"/>
            <a:ext cx="1611360" cy="938880"/>
          </a:xfrm>
          <a:prstGeom prst="rect">
            <a:avLst/>
          </a:prstGeom>
          <a:noFill/>
          <a:ln>
            <a:noFill/>
          </a:ln>
        </p:spPr>
      </p:pic>
      <p:sp>
        <p:nvSpPr>
          <p:cNvPr id="3" name="Segnaposto numero diapositiva 3"/>
          <p:cNvSpPr txBox="1">
            <a:spLocks noGrp="1"/>
          </p:cNvSpPr>
          <p:nvPr>
            <p:ph type="sldNum" sz="quarter" idx="4294967295"/>
          </p:nvPr>
        </p:nvSpPr>
        <p:spPr>
          <a:xfrm>
            <a:off x="8077080" y="6356521"/>
            <a:ext cx="2133360" cy="364679"/>
          </a:xfrm>
          <a:prstGeom prst="rect">
            <a:avLst/>
          </a:prstGeom>
          <a:noFill/>
          <a:ln>
            <a:noFill/>
          </a:ln>
        </p:spPr>
        <p:txBody>
          <a:bodyPr wrap="square" lIns="90000" tIns="45000" rIns="90000" bIns="45000" anchor="t" anchorCtr="0"/>
          <a:lstStyle/>
          <a:p>
            <a:pPr lvl="0"/>
            <a:fld id="{0DEFB837-849F-493B-B646-1C5A27AA61FA}" type="slidenum">
              <a:t>34</a:t>
            </a:fld>
            <a:endParaRPr lang="it-IT">
              <a:solidFill>
                <a:srgbClr val="000000"/>
              </a:solidFill>
              <a:latin typeface="Calibri" pitchFamily="18"/>
              <a:ea typeface="Arial Unicode MS" pitchFamily="2"/>
              <a:cs typeface="Tahoma" pitchFamily="2"/>
            </a:endParaRPr>
          </a:p>
        </p:txBody>
      </p:sp>
      <p:sp>
        <p:nvSpPr>
          <p:cNvPr id="4" name="CasellaDiTesto 1"/>
          <p:cNvSpPr/>
          <p:nvPr/>
        </p:nvSpPr>
        <p:spPr>
          <a:xfrm>
            <a:off x="1944145" y="2277000"/>
            <a:ext cx="8280321" cy="1593791"/>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90000" tIns="45000" rIns="90000" bIns="45000" anchor="t" anchorCtr="0" compatLnSpc="0">
            <a:spAutoFit/>
          </a:bodyPr>
          <a:lstStyle/>
          <a:p>
            <a:pPr algn="ctr"/>
            <a:r>
              <a:rPr lang="it-IT" sz="3200" b="1" dirty="0">
                <a:solidFill>
                  <a:srgbClr val="CC0000"/>
                </a:solidFill>
                <a:latin typeface="Calibri" pitchFamily="18"/>
                <a:ea typeface="Microsoft YaHei" pitchFamily="2"/>
                <a:cs typeface="Mangal" pitchFamily="2"/>
              </a:rPr>
              <a:t>AGEVOLAZIONI CONTRIBUTIVE E DURC ON LINE</a:t>
            </a:r>
          </a:p>
          <a:p>
            <a:pPr algn="ctr"/>
            <a:endParaRPr lang="it-IT" sz="3200" b="1" dirty="0">
              <a:solidFill>
                <a:srgbClr val="000000"/>
              </a:solidFill>
              <a:latin typeface="Calibri" pitchFamily="18"/>
              <a:ea typeface="Microsoft YaHei" pitchFamily="2"/>
              <a:cs typeface="Mangal" pitchFamily="2"/>
            </a:endParaRPr>
          </a:p>
          <a:p>
            <a:pPr algn="ctr"/>
            <a:r>
              <a:rPr lang="it-IT" sz="3200" b="1" dirty="0">
                <a:solidFill>
                  <a:srgbClr val="000099"/>
                </a:solidFill>
                <a:latin typeface="Calibri" pitchFamily="18"/>
                <a:ea typeface="Microsoft YaHei" pitchFamily="2"/>
                <a:cs typeface="Mangal" pitchFamily="2"/>
              </a:rPr>
              <a:t>Firenze, 23/04/2018</a:t>
            </a:r>
          </a:p>
        </p:txBody>
      </p:sp>
      <p:sp>
        <p:nvSpPr>
          <p:cNvPr id="5" name="CasellaDiTesto 4"/>
          <p:cNvSpPr txBox="1"/>
          <p:nvPr/>
        </p:nvSpPr>
        <p:spPr>
          <a:xfrm>
            <a:off x="1956000" y="6408000"/>
            <a:ext cx="181822" cy="356336"/>
          </a:xfrm>
          <a:prstGeom prst="rect">
            <a:avLst/>
          </a:prstGeom>
          <a:noFill/>
          <a:ln>
            <a:noFill/>
          </a:ln>
        </p:spPr>
        <p:txBody>
          <a:bodyPr vert="horz" wrap="none" lIns="90000" tIns="45000" rIns="90000" bIns="45000" anchorCtr="0" compatLnSpc="0">
            <a:spAutoFit/>
          </a:bodyPr>
          <a:lstStyle/>
          <a:p>
            <a:pPr hangingPunct="0"/>
            <a:endParaRPr lang="it-IT">
              <a:latin typeface="Arial" pitchFamily="18"/>
              <a:ea typeface="Microsoft YaHei" pitchFamily="2"/>
              <a:cs typeface="Mangal" pitchFamily="2"/>
            </a:endParaRPr>
          </a:p>
        </p:txBody>
      </p:sp>
      <p:pic>
        <p:nvPicPr>
          <p:cNvPr id="6" name="Picture 4"/>
          <p:cNvPicPr>
            <a:picLocks noChangeAspect="1"/>
          </p:cNvPicPr>
          <p:nvPr/>
        </p:nvPicPr>
        <p:blipFill>
          <a:blip r:embed="rId3">
            <a:lum/>
            <a:alphaModFix/>
          </a:blip>
          <a:srcRect/>
          <a:stretch>
            <a:fillRect/>
          </a:stretch>
        </p:blipFill>
        <p:spPr>
          <a:xfrm>
            <a:off x="1703640" y="329400"/>
            <a:ext cx="1611360" cy="938880"/>
          </a:xfrm>
          <a:prstGeom prst="rect">
            <a:avLst/>
          </a:prstGeom>
          <a:noFill/>
          <a:ln>
            <a:noFill/>
          </a:ln>
        </p:spPr>
      </p:pic>
      <p:sp>
        <p:nvSpPr>
          <p:cNvPr id="7" name="CasellaDiTesto 6"/>
          <p:cNvSpPr txBox="1"/>
          <p:nvPr/>
        </p:nvSpPr>
        <p:spPr>
          <a:xfrm>
            <a:off x="1956000" y="6408001"/>
            <a:ext cx="2555824" cy="430887"/>
          </a:xfrm>
          <a:prstGeom prst="rect">
            <a:avLst/>
          </a:prstGeom>
          <a:noFill/>
        </p:spPr>
        <p:txBody>
          <a:bodyPr wrap="square" rtlCol="0">
            <a:spAutoFit/>
          </a:bodyPr>
          <a:lstStyle/>
          <a:p>
            <a:r>
              <a:rPr lang="it-IT" sz="1100" b="1" dirty="0">
                <a:solidFill>
                  <a:schemeClr val="tx2">
                    <a:lumMod val="60000"/>
                    <a:lumOff val="40000"/>
                  </a:schemeClr>
                </a:solidFill>
              </a:rPr>
              <a:t>Direzione provinciale di Firenze</a:t>
            </a:r>
          </a:p>
        </p:txBody>
      </p:sp>
    </p:spTree>
    <p:extLst>
      <p:ext uri="{BB962C8B-B14F-4D97-AF65-F5344CB8AC3E}">
        <p14:creationId xmlns:p14="http://schemas.microsoft.com/office/powerpoint/2010/main" val="4156693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lum/>
            <a:alphaModFix/>
          </a:blip>
          <a:srcRect/>
          <a:stretch>
            <a:fillRect/>
          </a:stretch>
        </p:blipFill>
        <p:spPr>
          <a:xfrm>
            <a:off x="1703640" y="329400"/>
            <a:ext cx="1611360" cy="938880"/>
          </a:xfrm>
          <a:prstGeom prst="rect">
            <a:avLst/>
          </a:prstGeom>
          <a:noFill/>
          <a:ln>
            <a:noFill/>
          </a:ln>
        </p:spPr>
      </p:pic>
      <p:sp>
        <p:nvSpPr>
          <p:cNvPr id="3" name="Segnaposto numero diapositiva 3"/>
          <p:cNvSpPr txBox="1">
            <a:spLocks noGrp="1"/>
          </p:cNvSpPr>
          <p:nvPr>
            <p:ph type="sldNum" sz="quarter" idx="4294967295"/>
          </p:nvPr>
        </p:nvSpPr>
        <p:spPr>
          <a:xfrm>
            <a:off x="8077080" y="6356521"/>
            <a:ext cx="2133360" cy="364679"/>
          </a:xfrm>
          <a:prstGeom prst="rect">
            <a:avLst/>
          </a:prstGeom>
          <a:noFill/>
          <a:ln>
            <a:noFill/>
          </a:ln>
        </p:spPr>
        <p:txBody>
          <a:bodyPr wrap="square" lIns="90000" tIns="45000" rIns="90000" bIns="45000" anchor="t" anchorCtr="0"/>
          <a:lstStyle/>
          <a:p>
            <a:pPr lvl="0"/>
            <a:fld id="{0AB23A82-BD0D-4C0B-B3E5-876DA09524AB}" type="slidenum">
              <a:t>35</a:t>
            </a:fld>
            <a:endParaRPr lang="it-IT">
              <a:solidFill>
                <a:srgbClr val="000000"/>
              </a:solidFill>
              <a:latin typeface="Calibri" pitchFamily="18"/>
              <a:ea typeface="Arial Unicode MS" pitchFamily="2"/>
              <a:cs typeface="Tahoma" pitchFamily="2"/>
            </a:endParaRPr>
          </a:p>
        </p:txBody>
      </p:sp>
      <p:sp>
        <p:nvSpPr>
          <p:cNvPr id="4" name="CasellaDiTesto 1"/>
          <p:cNvSpPr/>
          <p:nvPr/>
        </p:nvSpPr>
        <p:spPr>
          <a:xfrm rot="9600">
            <a:off x="2523880" y="2237643"/>
            <a:ext cx="7382190" cy="4098643"/>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90000" tIns="45000" rIns="90000" bIns="45000" anchor="t" anchorCtr="0" compatLnSpc="0">
            <a:spAutoFit/>
          </a:bodyPr>
          <a:lstStyle/>
          <a:p>
            <a:pPr algn="ctr"/>
            <a:r>
              <a:rPr lang="it-IT" sz="3200" b="1">
                <a:solidFill>
                  <a:srgbClr val="000099"/>
                </a:solidFill>
                <a:latin typeface="Calibri" pitchFamily="18"/>
                <a:ea typeface="Microsoft YaHei" pitchFamily="2"/>
                <a:cs typeface="Mangal" pitchFamily="2"/>
              </a:rPr>
              <a:t>Normativa in materia di DURC on line</a:t>
            </a:r>
          </a:p>
          <a:p>
            <a:pPr algn="ctr"/>
            <a:endParaRPr lang="it-IT" sz="3200" b="1">
              <a:solidFill>
                <a:srgbClr val="CC0000"/>
              </a:solidFill>
              <a:latin typeface="Calibri" pitchFamily="18"/>
              <a:ea typeface="Microsoft YaHei" pitchFamily="2"/>
              <a:cs typeface="Mangal" pitchFamily="2"/>
            </a:endParaRPr>
          </a:p>
          <a:p>
            <a:pPr>
              <a:buClr>
                <a:srgbClr val="3869F2"/>
              </a:buClr>
              <a:buSzPct val="45000"/>
              <a:buFont typeface="StarSymbol"/>
              <a:buChar char="●"/>
            </a:pPr>
            <a:r>
              <a:rPr lang="it-IT" sz="3200" b="1">
                <a:solidFill>
                  <a:srgbClr val="CC0000"/>
                </a:solidFill>
                <a:latin typeface="Calibri" pitchFamily="18"/>
                <a:ea typeface="Microsoft YaHei" pitchFamily="2"/>
                <a:cs typeface="Mangal" pitchFamily="2"/>
              </a:rPr>
              <a:t>D.L. n. 34 del 20/04/2014 – art. 4</a:t>
            </a:r>
          </a:p>
          <a:p>
            <a:pPr>
              <a:buClr>
                <a:srgbClr val="3869F2"/>
              </a:buClr>
              <a:buSzPct val="45000"/>
              <a:buFont typeface="StarSymbol"/>
              <a:buChar char="●"/>
            </a:pPr>
            <a:endParaRPr lang="it-IT" sz="3200" b="1">
              <a:solidFill>
                <a:srgbClr val="CC0000"/>
              </a:solidFill>
              <a:latin typeface="Calibri" pitchFamily="18"/>
              <a:ea typeface="Microsoft YaHei" pitchFamily="2"/>
              <a:cs typeface="Mangal" pitchFamily="2"/>
            </a:endParaRPr>
          </a:p>
          <a:p>
            <a:pPr algn="ctr">
              <a:buClr>
                <a:srgbClr val="3869F2"/>
              </a:buClr>
              <a:buSzPct val="45000"/>
              <a:buFont typeface="StarSymbol"/>
              <a:buChar char="●"/>
            </a:pPr>
            <a:r>
              <a:rPr lang="it-IT" sz="3200" b="1">
                <a:solidFill>
                  <a:srgbClr val="CC0000"/>
                </a:solidFill>
                <a:latin typeface="Calibri" pitchFamily="18"/>
                <a:ea typeface="Microsoft YaHei" pitchFamily="2"/>
                <a:cs typeface="Mangal" pitchFamily="2"/>
              </a:rPr>
              <a:t>Decreto interministeriale del 30/01/2015</a:t>
            </a:r>
          </a:p>
          <a:p>
            <a:pPr>
              <a:buClr>
                <a:srgbClr val="3869F2"/>
              </a:buClr>
              <a:buSzPct val="45000"/>
              <a:buFont typeface="StarSymbol"/>
              <a:buChar char="●"/>
            </a:pPr>
            <a:r>
              <a:rPr lang="it-IT" sz="3200" b="1">
                <a:solidFill>
                  <a:srgbClr val="CC0000"/>
                </a:solidFill>
                <a:latin typeface="Calibri" pitchFamily="18"/>
                <a:ea typeface="Microsoft YaHei" pitchFamily="2"/>
                <a:cs typeface="Mangal" pitchFamily="2"/>
              </a:rPr>
              <a:t>entrato in vigore il 01/07/2015</a:t>
            </a:r>
          </a:p>
          <a:p>
            <a:pPr algn="ctr"/>
            <a:endParaRPr lang="it-IT" sz="3200" b="1">
              <a:solidFill>
                <a:srgbClr val="CC0000"/>
              </a:solidFill>
              <a:latin typeface="Calibri" pitchFamily="18"/>
              <a:ea typeface="Microsoft YaHei" pitchFamily="2"/>
              <a:cs typeface="Mangal" pitchFamily="2"/>
            </a:endParaRPr>
          </a:p>
          <a:p>
            <a:pPr algn="ctr"/>
            <a:endParaRPr lang="it-IT" sz="3200" b="1">
              <a:solidFill>
                <a:srgbClr val="CC0000"/>
              </a:solidFill>
              <a:latin typeface="Calibri" pitchFamily="18"/>
              <a:ea typeface="Microsoft YaHei" pitchFamily="2"/>
              <a:cs typeface="Mangal" pitchFamily="2"/>
            </a:endParaRPr>
          </a:p>
        </p:txBody>
      </p:sp>
      <p:sp>
        <p:nvSpPr>
          <p:cNvPr id="5" name="CasellaDiTesto 4"/>
          <p:cNvSpPr txBox="1"/>
          <p:nvPr/>
        </p:nvSpPr>
        <p:spPr>
          <a:xfrm>
            <a:off x="1956000" y="6408001"/>
            <a:ext cx="2555824" cy="430887"/>
          </a:xfrm>
          <a:prstGeom prst="rect">
            <a:avLst/>
          </a:prstGeom>
          <a:noFill/>
        </p:spPr>
        <p:txBody>
          <a:bodyPr wrap="square" rtlCol="0">
            <a:spAutoFit/>
          </a:bodyPr>
          <a:lstStyle/>
          <a:p>
            <a:r>
              <a:rPr lang="it-IT" sz="1100" b="1" dirty="0">
                <a:solidFill>
                  <a:schemeClr val="tx2">
                    <a:lumMod val="60000"/>
                    <a:lumOff val="40000"/>
                  </a:schemeClr>
                </a:solidFill>
              </a:rPr>
              <a:t>Direzione provinciale di Firenze</a:t>
            </a:r>
          </a:p>
        </p:txBody>
      </p:sp>
    </p:spTree>
    <p:extLst>
      <p:ext uri="{BB962C8B-B14F-4D97-AF65-F5344CB8AC3E}">
        <p14:creationId xmlns:p14="http://schemas.microsoft.com/office/powerpoint/2010/main" val="8286500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lum/>
            <a:alphaModFix/>
          </a:blip>
          <a:srcRect/>
          <a:stretch>
            <a:fillRect/>
          </a:stretch>
        </p:blipFill>
        <p:spPr>
          <a:xfrm>
            <a:off x="1703640" y="329400"/>
            <a:ext cx="1611360" cy="938880"/>
          </a:xfrm>
          <a:prstGeom prst="rect">
            <a:avLst/>
          </a:prstGeom>
          <a:noFill/>
          <a:ln>
            <a:noFill/>
          </a:ln>
        </p:spPr>
      </p:pic>
      <p:sp>
        <p:nvSpPr>
          <p:cNvPr id="3" name="Segnaposto numero diapositiva 3"/>
          <p:cNvSpPr txBox="1">
            <a:spLocks noGrp="1"/>
          </p:cNvSpPr>
          <p:nvPr>
            <p:ph type="sldNum" sz="quarter" idx="4294967295"/>
          </p:nvPr>
        </p:nvSpPr>
        <p:spPr>
          <a:xfrm>
            <a:off x="8077080" y="6356521"/>
            <a:ext cx="2133360" cy="364679"/>
          </a:xfrm>
          <a:prstGeom prst="rect">
            <a:avLst/>
          </a:prstGeom>
          <a:noFill/>
          <a:ln>
            <a:noFill/>
          </a:ln>
        </p:spPr>
        <p:txBody>
          <a:bodyPr wrap="square" lIns="90000" tIns="45000" rIns="90000" bIns="45000" anchor="t" anchorCtr="0"/>
          <a:lstStyle/>
          <a:p>
            <a:pPr lvl="0"/>
            <a:fld id="{6841E6ED-22B8-4DDC-9AAC-F943D6D6E1E0}" type="slidenum">
              <a:t>36</a:t>
            </a:fld>
            <a:endParaRPr lang="it-IT">
              <a:solidFill>
                <a:srgbClr val="000000"/>
              </a:solidFill>
              <a:latin typeface="Calibri" pitchFamily="18"/>
              <a:ea typeface="Arial Unicode MS" pitchFamily="2"/>
              <a:cs typeface="Tahoma" pitchFamily="2"/>
            </a:endParaRPr>
          </a:p>
        </p:txBody>
      </p:sp>
      <p:sp>
        <p:nvSpPr>
          <p:cNvPr id="4" name="CasellaDiTesto 1"/>
          <p:cNvSpPr/>
          <p:nvPr/>
        </p:nvSpPr>
        <p:spPr>
          <a:xfrm>
            <a:off x="2143870" y="1800001"/>
            <a:ext cx="7833340" cy="4098643"/>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90000" tIns="45000" rIns="90000" bIns="45000" anchor="t" anchorCtr="0" compatLnSpc="0">
            <a:spAutoFit/>
          </a:bodyPr>
          <a:lstStyle/>
          <a:p>
            <a:pPr algn="ctr"/>
            <a:r>
              <a:rPr lang="it-IT" sz="3200" b="1">
                <a:solidFill>
                  <a:srgbClr val="000099"/>
                </a:solidFill>
                <a:latin typeface="Calibri" pitchFamily="18"/>
                <a:ea typeface="Microsoft YaHei" pitchFamily="2"/>
                <a:cs typeface="Mangal" pitchFamily="2"/>
              </a:rPr>
              <a:t>DURC ON LINE</a:t>
            </a:r>
          </a:p>
          <a:p>
            <a:pPr algn="ctr"/>
            <a:endParaRPr lang="it-IT" sz="3200" b="1">
              <a:solidFill>
                <a:srgbClr val="CC0000"/>
              </a:solidFill>
              <a:latin typeface="Calibri" pitchFamily="18"/>
              <a:ea typeface="Microsoft YaHei" pitchFamily="2"/>
              <a:cs typeface="Mangal" pitchFamily="2"/>
            </a:endParaRPr>
          </a:p>
          <a:p>
            <a:pPr algn="ctr"/>
            <a:r>
              <a:rPr lang="it-IT" sz="3200" b="1">
                <a:solidFill>
                  <a:srgbClr val="CC0000"/>
                </a:solidFill>
                <a:latin typeface="Calibri" pitchFamily="18"/>
                <a:ea typeface="Microsoft YaHei" pitchFamily="2"/>
                <a:cs typeface="Mangal" pitchFamily="2"/>
              </a:rPr>
              <a:t>Attesta la regolarità contributiva dell'azienda</a:t>
            </a:r>
          </a:p>
          <a:p>
            <a:pPr algn="ctr"/>
            <a:r>
              <a:rPr lang="it-IT" sz="3200" b="1">
                <a:solidFill>
                  <a:srgbClr val="CC0000"/>
                </a:solidFill>
                <a:latin typeface="Calibri" pitchFamily="18"/>
                <a:ea typeface="Microsoft YaHei" pitchFamily="2"/>
                <a:cs typeface="Mangal" pitchFamily="2"/>
              </a:rPr>
              <a:t>nei confronti dei seguenti Enti :</a:t>
            </a:r>
          </a:p>
          <a:p>
            <a:pPr algn="ctr"/>
            <a:endParaRPr lang="it-IT" sz="3200" b="1">
              <a:solidFill>
                <a:srgbClr val="CC0000"/>
              </a:solidFill>
              <a:latin typeface="Calibri" pitchFamily="18"/>
              <a:ea typeface="Microsoft YaHei" pitchFamily="2"/>
              <a:cs typeface="Mangal" pitchFamily="2"/>
            </a:endParaRPr>
          </a:p>
          <a:p>
            <a:pPr algn="ctr">
              <a:buClr>
                <a:srgbClr val="3869F2"/>
              </a:buClr>
              <a:buSzPct val="45000"/>
              <a:buFont typeface="StarSymbol"/>
              <a:buChar char="●"/>
            </a:pPr>
            <a:r>
              <a:rPr lang="it-IT" sz="3200" b="1">
                <a:solidFill>
                  <a:srgbClr val="CC0000"/>
                </a:solidFill>
                <a:latin typeface="Calibri" pitchFamily="18"/>
                <a:ea typeface="Microsoft YaHei" pitchFamily="2"/>
                <a:cs typeface="Mangal" pitchFamily="2"/>
              </a:rPr>
              <a:t>INPS</a:t>
            </a:r>
          </a:p>
          <a:p>
            <a:pPr algn="ctr">
              <a:buClr>
                <a:srgbClr val="3869F2"/>
              </a:buClr>
              <a:buSzPct val="45000"/>
              <a:buFont typeface="StarSymbol"/>
              <a:buChar char="●"/>
            </a:pPr>
            <a:r>
              <a:rPr lang="it-IT" sz="3200" b="1">
                <a:solidFill>
                  <a:srgbClr val="CC0000"/>
                </a:solidFill>
                <a:latin typeface="Calibri" pitchFamily="18"/>
                <a:ea typeface="Microsoft YaHei" pitchFamily="2"/>
                <a:cs typeface="Mangal" pitchFamily="2"/>
              </a:rPr>
              <a:t>INAIL</a:t>
            </a:r>
          </a:p>
          <a:p>
            <a:pPr algn="ctr">
              <a:buClr>
                <a:srgbClr val="3869F2"/>
              </a:buClr>
              <a:buSzPct val="45000"/>
              <a:buFont typeface="StarSymbol"/>
              <a:buChar char="●"/>
            </a:pPr>
            <a:r>
              <a:rPr lang="it-IT" sz="3200" b="1">
                <a:solidFill>
                  <a:srgbClr val="CC0000"/>
                </a:solidFill>
                <a:latin typeface="Calibri" pitchFamily="18"/>
                <a:ea typeface="Microsoft YaHei" pitchFamily="2"/>
                <a:cs typeface="Mangal" pitchFamily="2"/>
              </a:rPr>
              <a:t>CASSE EDILI</a:t>
            </a:r>
          </a:p>
        </p:txBody>
      </p:sp>
      <p:sp>
        <p:nvSpPr>
          <p:cNvPr id="5" name="CasellaDiTesto 4"/>
          <p:cNvSpPr txBox="1"/>
          <p:nvPr/>
        </p:nvSpPr>
        <p:spPr>
          <a:xfrm>
            <a:off x="1956000" y="6408001"/>
            <a:ext cx="2555824" cy="430887"/>
          </a:xfrm>
          <a:prstGeom prst="rect">
            <a:avLst/>
          </a:prstGeom>
          <a:noFill/>
        </p:spPr>
        <p:txBody>
          <a:bodyPr wrap="square" rtlCol="0">
            <a:spAutoFit/>
          </a:bodyPr>
          <a:lstStyle/>
          <a:p>
            <a:r>
              <a:rPr lang="it-IT" sz="1100" b="1" dirty="0">
                <a:solidFill>
                  <a:schemeClr val="tx2">
                    <a:lumMod val="60000"/>
                    <a:lumOff val="40000"/>
                  </a:schemeClr>
                </a:solidFill>
              </a:rPr>
              <a:t>Direzione provinciale di Firenze</a:t>
            </a:r>
          </a:p>
        </p:txBody>
      </p:sp>
    </p:spTree>
    <p:extLst>
      <p:ext uri="{BB962C8B-B14F-4D97-AF65-F5344CB8AC3E}">
        <p14:creationId xmlns:p14="http://schemas.microsoft.com/office/powerpoint/2010/main" val="13588177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lum/>
            <a:alphaModFix/>
          </a:blip>
          <a:srcRect/>
          <a:stretch>
            <a:fillRect/>
          </a:stretch>
        </p:blipFill>
        <p:spPr>
          <a:xfrm>
            <a:off x="1703640" y="329400"/>
            <a:ext cx="1611360" cy="938880"/>
          </a:xfrm>
          <a:prstGeom prst="rect">
            <a:avLst/>
          </a:prstGeom>
          <a:noFill/>
          <a:ln>
            <a:noFill/>
          </a:ln>
        </p:spPr>
      </p:pic>
      <p:sp>
        <p:nvSpPr>
          <p:cNvPr id="3" name="Segnaposto numero diapositiva 3"/>
          <p:cNvSpPr txBox="1">
            <a:spLocks noGrp="1"/>
          </p:cNvSpPr>
          <p:nvPr>
            <p:ph type="sldNum" sz="quarter" idx="4294967295"/>
          </p:nvPr>
        </p:nvSpPr>
        <p:spPr>
          <a:xfrm>
            <a:off x="8077080" y="6356521"/>
            <a:ext cx="2133360" cy="364679"/>
          </a:xfrm>
          <a:prstGeom prst="rect">
            <a:avLst/>
          </a:prstGeom>
          <a:noFill/>
          <a:ln>
            <a:noFill/>
          </a:ln>
        </p:spPr>
        <p:txBody>
          <a:bodyPr wrap="square" lIns="90000" tIns="45000" rIns="90000" bIns="45000" anchor="t" anchorCtr="0"/>
          <a:lstStyle/>
          <a:p>
            <a:pPr lvl="0"/>
            <a:fld id="{BC9A415B-E73E-4B79-BA4F-E9E973141377}" type="slidenum">
              <a:t>37</a:t>
            </a:fld>
            <a:endParaRPr lang="it-IT">
              <a:solidFill>
                <a:srgbClr val="000000"/>
              </a:solidFill>
              <a:latin typeface="Calibri" pitchFamily="18"/>
              <a:ea typeface="Arial Unicode MS" pitchFamily="2"/>
              <a:cs typeface="Tahoma" pitchFamily="2"/>
            </a:endParaRPr>
          </a:p>
        </p:txBody>
      </p:sp>
      <p:sp>
        <p:nvSpPr>
          <p:cNvPr id="4" name="CasellaDiTesto 1"/>
          <p:cNvSpPr/>
          <p:nvPr/>
        </p:nvSpPr>
        <p:spPr>
          <a:xfrm>
            <a:off x="1725337" y="1800000"/>
            <a:ext cx="8688767" cy="459961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90000" tIns="45000" rIns="90000" bIns="45000" anchor="t" anchorCtr="0" compatLnSpc="0">
            <a:spAutoFit/>
          </a:bodyPr>
          <a:lstStyle/>
          <a:p>
            <a:pPr algn="ctr"/>
            <a:r>
              <a:rPr lang="it-IT" sz="3200" b="1" dirty="0">
                <a:solidFill>
                  <a:srgbClr val="000099"/>
                </a:solidFill>
                <a:latin typeface="Calibri" pitchFamily="18"/>
                <a:ea typeface="Microsoft YaHei" pitchFamily="2"/>
                <a:cs typeface="Mangal" pitchFamily="2"/>
              </a:rPr>
              <a:t>DURC ON LINE</a:t>
            </a:r>
          </a:p>
          <a:p>
            <a:pPr algn="ctr"/>
            <a:endParaRPr lang="it-IT" sz="3200" b="1" dirty="0">
              <a:solidFill>
                <a:srgbClr val="CC0000"/>
              </a:solidFill>
              <a:latin typeface="Calibri" pitchFamily="18"/>
              <a:ea typeface="Microsoft YaHei" pitchFamily="2"/>
              <a:cs typeface="Mangal" pitchFamily="2"/>
            </a:endParaRPr>
          </a:p>
          <a:p>
            <a:pPr algn="ctr"/>
            <a:r>
              <a:rPr lang="it-IT" sz="3200" b="1" dirty="0">
                <a:solidFill>
                  <a:srgbClr val="006600"/>
                </a:solidFill>
                <a:latin typeface="Calibri" pitchFamily="18"/>
                <a:ea typeface="Microsoft YaHei" pitchFamily="2"/>
                <a:cs typeface="Mangal" pitchFamily="2"/>
              </a:rPr>
              <a:t>Requisiti di regolarità contributiva</a:t>
            </a:r>
          </a:p>
          <a:p>
            <a:pPr algn="ctr"/>
            <a:endParaRPr lang="it-IT" sz="3200" b="1" dirty="0">
              <a:solidFill>
                <a:srgbClr val="006600"/>
              </a:solidFill>
              <a:latin typeface="Calibri" pitchFamily="18"/>
              <a:ea typeface="Microsoft YaHei" pitchFamily="2"/>
              <a:cs typeface="Mangal" pitchFamily="2"/>
            </a:endParaRPr>
          </a:p>
          <a:p>
            <a:r>
              <a:rPr lang="it-IT" sz="3200" b="1" dirty="0">
                <a:solidFill>
                  <a:srgbClr val="CC0000"/>
                </a:solidFill>
                <a:latin typeface="Calibri" pitchFamily="18"/>
                <a:ea typeface="Microsoft YaHei" pitchFamily="2"/>
                <a:cs typeface="Mangal" pitchFamily="2"/>
              </a:rPr>
              <a:t>Regolarità dei pagamenti dei contributi dovuti per</a:t>
            </a:r>
          </a:p>
          <a:p>
            <a:pPr>
              <a:buClr>
                <a:srgbClr val="3869F2"/>
              </a:buClr>
              <a:buSzPct val="45000"/>
              <a:buFont typeface="StarSymbol"/>
              <a:buChar char="●"/>
            </a:pPr>
            <a:r>
              <a:rPr lang="it-IT" sz="3200" b="1" dirty="0">
                <a:solidFill>
                  <a:srgbClr val="CC0000"/>
                </a:solidFill>
                <a:latin typeface="Calibri" pitchFamily="18"/>
                <a:ea typeface="Microsoft YaHei" pitchFamily="2"/>
                <a:cs typeface="Mangal" pitchFamily="2"/>
              </a:rPr>
              <a:t>lavoratori dipendenti</a:t>
            </a:r>
          </a:p>
          <a:p>
            <a:pPr>
              <a:buClr>
                <a:srgbClr val="3869F2"/>
              </a:buClr>
              <a:buSzPct val="45000"/>
              <a:buFont typeface="StarSymbol"/>
              <a:buChar char="●"/>
            </a:pPr>
            <a:r>
              <a:rPr lang="it-IT" sz="3200" b="1" dirty="0">
                <a:solidFill>
                  <a:schemeClr val="tx2">
                    <a:lumMod val="75000"/>
                  </a:schemeClr>
                </a:solidFill>
                <a:latin typeface="Calibri" pitchFamily="18"/>
                <a:ea typeface="Microsoft YaHei" pitchFamily="2"/>
                <a:cs typeface="Mangal" pitchFamily="2"/>
              </a:rPr>
              <a:t>collaboratori coordinati e continuativi</a:t>
            </a:r>
          </a:p>
          <a:p>
            <a:pPr>
              <a:buClr>
                <a:srgbClr val="3869F2"/>
              </a:buClr>
              <a:buSzPct val="45000"/>
              <a:buFont typeface="StarSymbol"/>
              <a:buChar char="●"/>
            </a:pPr>
            <a:r>
              <a:rPr lang="it-IT" sz="3200" b="1" dirty="0">
                <a:solidFill>
                  <a:srgbClr val="0070C0"/>
                </a:solidFill>
                <a:latin typeface="Calibri" pitchFamily="18"/>
                <a:ea typeface="Microsoft YaHei" pitchFamily="2"/>
                <a:cs typeface="Mangal" pitchFamily="2"/>
              </a:rPr>
              <a:t>lavoratori autonomi</a:t>
            </a:r>
          </a:p>
          <a:p>
            <a:pPr algn="ctr"/>
            <a:endParaRPr lang="it-IT" sz="3200" b="1" dirty="0">
              <a:solidFill>
                <a:srgbClr val="CC0000"/>
              </a:solidFill>
              <a:latin typeface="Calibri" pitchFamily="18"/>
              <a:ea typeface="Microsoft YaHei" pitchFamily="2"/>
              <a:cs typeface="Mangal" pitchFamily="2"/>
            </a:endParaRPr>
          </a:p>
        </p:txBody>
      </p:sp>
      <p:sp>
        <p:nvSpPr>
          <p:cNvPr id="5" name="CasellaDiTesto 4"/>
          <p:cNvSpPr txBox="1"/>
          <p:nvPr/>
        </p:nvSpPr>
        <p:spPr>
          <a:xfrm>
            <a:off x="1956000" y="6408001"/>
            <a:ext cx="2555824" cy="430887"/>
          </a:xfrm>
          <a:prstGeom prst="rect">
            <a:avLst/>
          </a:prstGeom>
          <a:noFill/>
        </p:spPr>
        <p:txBody>
          <a:bodyPr wrap="square" rtlCol="0">
            <a:spAutoFit/>
          </a:bodyPr>
          <a:lstStyle/>
          <a:p>
            <a:r>
              <a:rPr lang="it-IT" sz="1100" b="1" dirty="0">
                <a:solidFill>
                  <a:schemeClr val="tx2">
                    <a:lumMod val="60000"/>
                    <a:lumOff val="40000"/>
                  </a:schemeClr>
                </a:solidFill>
              </a:rPr>
              <a:t>Direzione provinciale di Firenze</a:t>
            </a:r>
          </a:p>
        </p:txBody>
      </p:sp>
    </p:spTree>
    <p:extLst>
      <p:ext uri="{BB962C8B-B14F-4D97-AF65-F5344CB8AC3E}">
        <p14:creationId xmlns:p14="http://schemas.microsoft.com/office/powerpoint/2010/main" val="41530667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lum/>
            <a:alphaModFix/>
          </a:blip>
          <a:srcRect/>
          <a:stretch>
            <a:fillRect/>
          </a:stretch>
        </p:blipFill>
        <p:spPr>
          <a:xfrm>
            <a:off x="1703640" y="329400"/>
            <a:ext cx="1611360" cy="938880"/>
          </a:xfrm>
          <a:prstGeom prst="rect">
            <a:avLst/>
          </a:prstGeom>
          <a:noFill/>
          <a:ln>
            <a:noFill/>
          </a:ln>
        </p:spPr>
      </p:pic>
      <p:sp>
        <p:nvSpPr>
          <p:cNvPr id="3" name="Segnaposto numero diapositiva 3"/>
          <p:cNvSpPr txBox="1">
            <a:spLocks noGrp="1"/>
          </p:cNvSpPr>
          <p:nvPr>
            <p:ph type="sldNum" sz="quarter" idx="4294967295"/>
          </p:nvPr>
        </p:nvSpPr>
        <p:spPr>
          <a:xfrm>
            <a:off x="8077080" y="6356521"/>
            <a:ext cx="2133360" cy="364679"/>
          </a:xfrm>
          <a:prstGeom prst="rect">
            <a:avLst/>
          </a:prstGeom>
          <a:noFill/>
          <a:ln>
            <a:noFill/>
          </a:ln>
        </p:spPr>
        <p:txBody>
          <a:bodyPr wrap="square" lIns="90000" tIns="45000" rIns="90000" bIns="45000" anchor="t" anchorCtr="0"/>
          <a:lstStyle/>
          <a:p>
            <a:pPr lvl="0"/>
            <a:fld id="{13AC173E-8C42-4E11-B468-65CF66920A0E}" type="slidenum">
              <a:t>38</a:t>
            </a:fld>
            <a:endParaRPr lang="it-IT">
              <a:solidFill>
                <a:srgbClr val="000000"/>
              </a:solidFill>
              <a:latin typeface="Calibri" pitchFamily="18"/>
              <a:ea typeface="Arial Unicode MS" pitchFamily="2"/>
              <a:cs typeface="Tahoma" pitchFamily="2"/>
            </a:endParaRPr>
          </a:p>
        </p:txBody>
      </p:sp>
      <p:sp>
        <p:nvSpPr>
          <p:cNvPr id="4" name="CasellaDiTesto 1"/>
          <p:cNvSpPr/>
          <p:nvPr/>
        </p:nvSpPr>
        <p:spPr>
          <a:xfrm>
            <a:off x="1636895" y="1800000"/>
            <a:ext cx="8869970" cy="510058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90000" tIns="45000" rIns="90000" bIns="45000" anchor="t" anchorCtr="0" compatLnSpc="0">
            <a:spAutoFit/>
          </a:bodyPr>
          <a:lstStyle/>
          <a:p>
            <a:pPr algn="ctr"/>
            <a:r>
              <a:rPr lang="it-IT" sz="3200" b="1">
                <a:solidFill>
                  <a:srgbClr val="000099"/>
                </a:solidFill>
                <a:latin typeface="Calibri" pitchFamily="18"/>
                <a:ea typeface="Microsoft YaHei" pitchFamily="2"/>
                <a:cs typeface="Mangal" pitchFamily="2"/>
              </a:rPr>
              <a:t>DURC ON LINE</a:t>
            </a:r>
          </a:p>
          <a:p>
            <a:pPr algn="ctr"/>
            <a:endParaRPr lang="it-IT" sz="3200" b="1">
              <a:solidFill>
                <a:srgbClr val="CC0000"/>
              </a:solidFill>
              <a:latin typeface="Calibri" pitchFamily="18"/>
              <a:ea typeface="Microsoft YaHei" pitchFamily="2"/>
              <a:cs typeface="Mangal" pitchFamily="2"/>
            </a:endParaRPr>
          </a:p>
          <a:p>
            <a:pPr algn="ctr"/>
            <a:r>
              <a:rPr lang="it-IT" sz="3200" b="1">
                <a:solidFill>
                  <a:srgbClr val="006600"/>
                </a:solidFill>
                <a:latin typeface="Calibri" pitchFamily="18"/>
                <a:ea typeface="Microsoft YaHei" pitchFamily="2"/>
                <a:cs typeface="Mangal" pitchFamily="2"/>
              </a:rPr>
              <a:t>Requisiti di regolarità dei pagamenti</a:t>
            </a:r>
          </a:p>
          <a:p>
            <a:endParaRPr lang="it-IT" sz="3200" b="1">
              <a:solidFill>
                <a:srgbClr val="CC0000"/>
              </a:solidFill>
              <a:latin typeface="Calibri" pitchFamily="18"/>
              <a:ea typeface="Microsoft YaHei" pitchFamily="2"/>
              <a:cs typeface="Mangal" pitchFamily="2"/>
            </a:endParaRPr>
          </a:p>
          <a:p>
            <a:pPr>
              <a:buClr>
                <a:srgbClr val="3869F2"/>
              </a:buClr>
              <a:buSzPct val="45000"/>
              <a:buFont typeface="StarSymbol"/>
              <a:buChar char="●"/>
            </a:pPr>
            <a:r>
              <a:rPr lang="it-IT" sz="3200" b="1">
                <a:solidFill>
                  <a:srgbClr val="C5000B"/>
                </a:solidFill>
                <a:latin typeface="Calibri" pitchFamily="18"/>
                <a:ea typeface="Microsoft YaHei" pitchFamily="2"/>
                <a:cs typeface="Mangal" pitchFamily="2"/>
              </a:rPr>
              <a:t>Effettuazione di tutti i pagamenti scaduti sino</a:t>
            </a:r>
          </a:p>
          <a:p>
            <a:pPr>
              <a:buClr>
                <a:srgbClr val="3869F2"/>
              </a:buClr>
              <a:buSzPct val="45000"/>
              <a:buFont typeface="StarSymbol"/>
              <a:buChar char="●"/>
            </a:pPr>
            <a:r>
              <a:rPr lang="it-IT" sz="3200" b="1">
                <a:solidFill>
                  <a:srgbClr val="C5000B"/>
                </a:solidFill>
                <a:latin typeface="Calibri" pitchFamily="18"/>
                <a:ea typeface="Microsoft YaHei" pitchFamily="2"/>
                <a:cs typeface="Mangal" pitchFamily="2"/>
              </a:rPr>
              <a:t>all'ultimo giorno del secondo mese antecedente</a:t>
            </a:r>
          </a:p>
          <a:p>
            <a:pPr>
              <a:buClr>
                <a:srgbClr val="3869F2"/>
              </a:buClr>
              <a:buSzPct val="45000"/>
              <a:buFont typeface="StarSymbol"/>
              <a:buChar char="●"/>
            </a:pPr>
            <a:r>
              <a:rPr lang="it-IT" sz="3200" b="1">
                <a:solidFill>
                  <a:srgbClr val="C5000B"/>
                </a:solidFill>
                <a:latin typeface="Calibri" pitchFamily="18"/>
                <a:ea typeface="Microsoft YaHei" pitchFamily="2"/>
                <a:cs typeface="Mangal" pitchFamily="2"/>
              </a:rPr>
              <a:t>a quello in cui la verifica è effettuata</a:t>
            </a:r>
          </a:p>
          <a:p>
            <a:pPr>
              <a:buClr>
                <a:srgbClr val="3869F2"/>
              </a:buClr>
              <a:buSzPct val="45000"/>
              <a:buFont typeface="StarSymbol"/>
              <a:buChar char="●"/>
            </a:pPr>
            <a:r>
              <a:rPr lang="it-IT" sz="3200" b="1">
                <a:solidFill>
                  <a:srgbClr val="C5000B"/>
                </a:solidFill>
                <a:latin typeface="Calibri" pitchFamily="18"/>
                <a:ea typeface="Microsoft YaHei" pitchFamily="2"/>
                <a:cs typeface="Mangal" pitchFamily="2"/>
              </a:rPr>
              <a:t>A condizione che sia scaduto anche il termine per</a:t>
            </a:r>
          </a:p>
          <a:p>
            <a:pPr>
              <a:buClr>
                <a:srgbClr val="3869F2"/>
              </a:buClr>
              <a:buSzPct val="45000"/>
              <a:buFont typeface="StarSymbol"/>
              <a:buChar char="●"/>
            </a:pPr>
            <a:r>
              <a:rPr lang="it-IT" sz="3200" b="1">
                <a:solidFill>
                  <a:srgbClr val="C5000B"/>
                </a:solidFill>
                <a:latin typeface="Calibri" pitchFamily="18"/>
                <a:ea typeface="Microsoft YaHei" pitchFamily="2"/>
                <a:cs typeface="Mangal" pitchFamily="2"/>
              </a:rPr>
              <a:t>la presentazione delle relative denunce retributive</a:t>
            </a:r>
          </a:p>
          <a:p>
            <a:pPr algn="ctr"/>
            <a:endParaRPr lang="it-IT" sz="3200" b="1">
              <a:solidFill>
                <a:srgbClr val="CC0000"/>
              </a:solidFill>
              <a:latin typeface="Calibri" pitchFamily="18"/>
              <a:ea typeface="Microsoft YaHei" pitchFamily="2"/>
              <a:cs typeface="Mangal" pitchFamily="2"/>
            </a:endParaRPr>
          </a:p>
        </p:txBody>
      </p:sp>
      <p:sp>
        <p:nvSpPr>
          <p:cNvPr id="5" name="CasellaDiTesto 4"/>
          <p:cNvSpPr txBox="1"/>
          <p:nvPr/>
        </p:nvSpPr>
        <p:spPr>
          <a:xfrm>
            <a:off x="1956000" y="6408001"/>
            <a:ext cx="2555824" cy="430887"/>
          </a:xfrm>
          <a:prstGeom prst="rect">
            <a:avLst/>
          </a:prstGeom>
          <a:noFill/>
        </p:spPr>
        <p:txBody>
          <a:bodyPr wrap="square" rtlCol="0">
            <a:spAutoFit/>
          </a:bodyPr>
          <a:lstStyle/>
          <a:p>
            <a:r>
              <a:rPr lang="it-IT" sz="1100" b="1" dirty="0">
                <a:solidFill>
                  <a:schemeClr val="tx2">
                    <a:lumMod val="60000"/>
                    <a:lumOff val="40000"/>
                  </a:schemeClr>
                </a:solidFill>
              </a:rPr>
              <a:t>Direzione provinciale di Firenze</a:t>
            </a:r>
          </a:p>
        </p:txBody>
      </p:sp>
    </p:spTree>
    <p:extLst>
      <p:ext uri="{BB962C8B-B14F-4D97-AF65-F5344CB8AC3E}">
        <p14:creationId xmlns:p14="http://schemas.microsoft.com/office/powerpoint/2010/main" val="15148263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lum/>
            <a:alphaModFix/>
          </a:blip>
          <a:srcRect/>
          <a:stretch>
            <a:fillRect/>
          </a:stretch>
        </p:blipFill>
        <p:spPr>
          <a:xfrm>
            <a:off x="1703640" y="329400"/>
            <a:ext cx="1611360" cy="938880"/>
          </a:xfrm>
          <a:prstGeom prst="rect">
            <a:avLst/>
          </a:prstGeom>
          <a:noFill/>
          <a:ln>
            <a:noFill/>
          </a:ln>
        </p:spPr>
      </p:pic>
      <p:sp>
        <p:nvSpPr>
          <p:cNvPr id="3" name="Segnaposto numero diapositiva 3"/>
          <p:cNvSpPr txBox="1">
            <a:spLocks noGrp="1"/>
          </p:cNvSpPr>
          <p:nvPr>
            <p:ph type="sldNum" sz="quarter" idx="4294967295"/>
          </p:nvPr>
        </p:nvSpPr>
        <p:spPr>
          <a:xfrm>
            <a:off x="8077080" y="6356521"/>
            <a:ext cx="2133360" cy="364679"/>
          </a:xfrm>
          <a:prstGeom prst="rect">
            <a:avLst/>
          </a:prstGeom>
          <a:noFill/>
          <a:ln>
            <a:noFill/>
          </a:ln>
        </p:spPr>
        <p:txBody>
          <a:bodyPr wrap="square" lIns="90000" tIns="45000" rIns="90000" bIns="45000" anchor="t" anchorCtr="0"/>
          <a:lstStyle/>
          <a:p>
            <a:pPr lvl="0"/>
            <a:fld id="{38199F0E-9A78-4679-9AA4-7908DBBA5610}" type="slidenum">
              <a:t>39</a:t>
            </a:fld>
            <a:endParaRPr lang="it-IT">
              <a:solidFill>
                <a:srgbClr val="000000"/>
              </a:solidFill>
              <a:latin typeface="Calibri" pitchFamily="18"/>
              <a:ea typeface="Arial Unicode MS" pitchFamily="2"/>
              <a:cs typeface="Tahoma" pitchFamily="2"/>
            </a:endParaRPr>
          </a:p>
        </p:txBody>
      </p:sp>
      <p:sp>
        <p:nvSpPr>
          <p:cNvPr id="4" name="CasellaDiTesto 1"/>
          <p:cNvSpPr/>
          <p:nvPr/>
        </p:nvSpPr>
        <p:spPr>
          <a:xfrm>
            <a:off x="3660324" y="432001"/>
            <a:ext cx="4910232" cy="140591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90000" tIns="45000" rIns="90000" bIns="45000" anchor="t" anchorCtr="0" compatLnSpc="0">
            <a:spAutoFit/>
          </a:bodyPr>
          <a:lstStyle/>
          <a:p>
            <a:pPr algn="ctr"/>
            <a:r>
              <a:rPr lang="it-IT" sz="3200" b="1">
                <a:solidFill>
                  <a:srgbClr val="000099"/>
                </a:solidFill>
                <a:latin typeface="Calibri" pitchFamily="18"/>
                <a:ea typeface="Microsoft YaHei" pitchFamily="2"/>
                <a:cs typeface="Mangal" pitchFamily="2"/>
              </a:rPr>
              <a:t>DURC ON LINE</a:t>
            </a:r>
          </a:p>
          <a:p>
            <a:pPr algn="ctr"/>
            <a:endParaRPr lang="it-IT" sz="3200" b="1">
              <a:solidFill>
                <a:srgbClr val="000099"/>
              </a:solidFill>
              <a:latin typeface="Calibri" pitchFamily="18"/>
              <a:ea typeface="Microsoft YaHei" pitchFamily="2"/>
              <a:cs typeface="Mangal" pitchFamily="2"/>
            </a:endParaRPr>
          </a:p>
          <a:p>
            <a:pPr algn="ctr"/>
            <a:r>
              <a:rPr lang="it-IT" sz="2000" b="1">
                <a:solidFill>
                  <a:srgbClr val="7E0021"/>
                </a:solidFill>
                <a:latin typeface="Calibri" pitchFamily="18"/>
                <a:ea typeface="Microsoft YaHei" pitchFamily="2"/>
                <a:cs typeface="Mangal" pitchFamily="2"/>
              </a:rPr>
              <a:t>Modalità di verifica regolarità dei pagamenti</a:t>
            </a:r>
          </a:p>
        </p:txBody>
      </p:sp>
      <p:graphicFrame>
        <p:nvGraphicFramePr>
          <p:cNvPr id="6" name="Tabella 5"/>
          <p:cNvGraphicFramePr>
            <a:graphicFrameLocks noGrp="1"/>
          </p:cNvGraphicFramePr>
          <p:nvPr>
            <p:extLst>
              <p:ext uri="{D42A27DB-BD31-4B8C-83A1-F6EECF244321}">
                <p14:modId xmlns:p14="http://schemas.microsoft.com/office/powerpoint/2010/main" val="2618150830"/>
              </p:ext>
            </p:extLst>
          </p:nvPr>
        </p:nvGraphicFramePr>
        <p:xfrm>
          <a:off x="2509321" y="2060852"/>
          <a:ext cx="6971055" cy="3866112"/>
        </p:xfrm>
        <a:graphic>
          <a:graphicData uri="http://schemas.openxmlformats.org/drawingml/2006/table">
            <a:tbl>
              <a:tblPr firstRow="1" firstCol="1" bandRow="1">
                <a:tableStyleId>{5C22544A-7EE6-4342-B048-85BDC9FD1C3A}</a:tableStyleId>
              </a:tblPr>
              <a:tblGrid>
                <a:gridCol w="1930496">
                  <a:extLst>
                    <a:ext uri="{9D8B030D-6E8A-4147-A177-3AD203B41FA5}">
                      <a16:colId xmlns:a16="http://schemas.microsoft.com/office/drawing/2014/main" val="20000"/>
                    </a:ext>
                  </a:extLst>
                </a:gridCol>
                <a:gridCol w="1800200">
                  <a:extLst>
                    <a:ext uri="{9D8B030D-6E8A-4147-A177-3AD203B41FA5}">
                      <a16:colId xmlns:a16="http://schemas.microsoft.com/office/drawing/2014/main" val="20001"/>
                    </a:ext>
                  </a:extLst>
                </a:gridCol>
                <a:gridCol w="3240359">
                  <a:extLst>
                    <a:ext uri="{9D8B030D-6E8A-4147-A177-3AD203B41FA5}">
                      <a16:colId xmlns:a16="http://schemas.microsoft.com/office/drawing/2014/main" val="20002"/>
                    </a:ext>
                  </a:extLst>
                </a:gridCol>
              </a:tblGrid>
              <a:tr h="261216">
                <a:tc gridSpan="2">
                  <a:txBody>
                    <a:bodyPr/>
                    <a:lstStyle/>
                    <a:p>
                      <a:pPr algn="ctr">
                        <a:spcAft>
                          <a:spcPts val="0"/>
                        </a:spcAft>
                      </a:pPr>
                      <a:r>
                        <a:rPr lang="it-IT" sz="1000" dirty="0">
                          <a:effectLst/>
                        </a:rPr>
                        <a:t>DATA INTERROGAZIONE</a:t>
                      </a:r>
                      <a:endParaRPr lang="it-IT" sz="1200" dirty="0">
                        <a:effectLst/>
                        <a:latin typeface="Verdana"/>
                        <a:ea typeface="Times New Roman"/>
                        <a:cs typeface="Times New Roman"/>
                      </a:endParaRPr>
                    </a:p>
                  </a:txBody>
                  <a:tcPr marL="68580" marR="68580" marT="0" marB="0"/>
                </a:tc>
                <a:tc hMerge="1">
                  <a:txBody>
                    <a:bodyPr/>
                    <a:lstStyle/>
                    <a:p>
                      <a:endParaRPr lang="it-IT"/>
                    </a:p>
                  </a:txBody>
                  <a:tcPr/>
                </a:tc>
                <a:tc>
                  <a:txBody>
                    <a:bodyPr/>
                    <a:lstStyle/>
                    <a:p>
                      <a:pPr algn="ctr">
                        <a:spcAft>
                          <a:spcPts val="0"/>
                        </a:spcAft>
                      </a:pPr>
                      <a:r>
                        <a:rPr lang="it-IT" sz="1000">
                          <a:effectLst/>
                        </a:rPr>
                        <a:t>PAGAMENTI DA CONSIDERARE</a:t>
                      </a:r>
                      <a:endParaRPr lang="it-IT" sz="1200">
                        <a:effectLst/>
                        <a:latin typeface="Verdana"/>
                        <a:ea typeface="Times New Roman"/>
                        <a:cs typeface="Times New Roman"/>
                      </a:endParaRPr>
                    </a:p>
                  </a:txBody>
                  <a:tcPr marL="68580" marR="68580" marT="0" marB="0"/>
                </a:tc>
                <a:extLst>
                  <a:ext uri="{0D108BD9-81ED-4DB2-BD59-A6C34878D82A}">
                    <a16:rowId xmlns:a16="http://schemas.microsoft.com/office/drawing/2014/main" val="10000"/>
                  </a:ext>
                </a:extLst>
              </a:tr>
              <a:tr h="261216">
                <a:tc>
                  <a:txBody>
                    <a:bodyPr/>
                    <a:lstStyle/>
                    <a:p>
                      <a:pPr algn="ctr">
                        <a:spcAft>
                          <a:spcPts val="0"/>
                        </a:spcAft>
                      </a:pPr>
                      <a:r>
                        <a:rPr lang="it-IT" sz="1200" b="0" dirty="0">
                          <a:solidFill>
                            <a:schemeClr val="tx1"/>
                          </a:solidFill>
                          <a:effectLst/>
                        </a:rPr>
                        <a:t>dal</a:t>
                      </a:r>
                      <a:endParaRPr lang="it-IT" sz="1200" b="0" dirty="0">
                        <a:solidFill>
                          <a:schemeClr val="tx1"/>
                        </a:solidFill>
                        <a:effectLst/>
                        <a:latin typeface="Verdana"/>
                        <a:ea typeface="Times New Roman"/>
                        <a:cs typeface="Times New Roman"/>
                      </a:endParaRPr>
                    </a:p>
                  </a:txBody>
                  <a:tcPr marL="68580" marR="68580" marT="0" marB="0">
                    <a:solidFill>
                      <a:schemeClr val="accent3"/>
                    </a:solidFill>
                  </a:tcPr>
                </a:tc>
                <a:tc>
                  <a:txBody>
                    <a:bodyPr/>
                    <a:lstStyle/>
                    <a:p>
                      <a:pPr algn="ctr">
                        <a:spcAft>
                          <a:spcPts val="0"/>
                        </a:spcAft>
                      </a:pPr>
                      <a:r>
                        <a:rPr lang="it-IT" sz="1200">
                          <a:effectLst/>
                        </a:rPr>
                        <a:t>al</a:t>
                      </a:r>
                      <a:endParaRPr lang="it-IT" sz="1200">
                        <a:effectLst/>
                        <a:latin typeface="Verdana"/>
                        <a:ea typeface="Times New Roman"/>
                        <a:cs typeface="Times New Roman"/>
                      </a:endParaRPr>
                    </a:p>
                  </a:txBody>
                  <a:tcPr marL="68580" marR="68580" marT="0" marB="0">
                    <a:solidFill>
                      <a:schemeClr val="accent3"/>
                    </a:solidFill>
                  </a:tcPr>
                </a:tc>
                <a:tc>
                  <a:txBody>
                    <a:bodyPr/>
                    <a:lstStyle/>
                    <a:p>
                      <a:pPr algn="ctr">
                        <a:spcAft>
                          <a:spcPts val="0"/>
                        </a:spcAft>
                      </a:pPr>
                      <a:r>
                        <a:rPr lang="it-IT" sz="1200">
                          <a:effectLst/>
                        </a:rPr>
                        <a:t>Data scadenza</a:t>
                      </a:r>
                      <a:endParaRPr lang="it-IT" sz="1200">
                        <a:effectLst/>
                        <a:latin typeface="Verdana"/>
                        <a:ea typeface="Times New Roman"/>
                        <a:cs typeface="Times New Roman"/>
                      </a:endParaRPr>
                    </a:p>
                  </a:txBody>
                  <a:tcPr marL="68580" marR="68580" marT="0" marB="0">
                    <a:solidFill>
                      <a:schemeClr val="accent3"/>
                    </a:solidFill>
                  </a:tcPr>
                </a:tc>
                <a:extLst>
                  <a:ext uri="{0D108BD9-81ED-4DB2-BD59-A6C34878D82A}">
                    <a16:rowId xmlns:a16="http://schemas.microsoft.com/office/drawing/2014/main" val="10001"/>
                  </a:ext>
                </a:extLst>
              </a:tr>
              <a:tr h="261216">
                <a:tc>
                  <a:txBody>
                    <a:bodyPr/>
                    <a:lstStyle/>
                    <a:p>
                      <a:pPr algn="ctr">
                        <a:spcAft>
                          <a:spcPts val="0"/>
                        </a:spcAft>
                      </a:pPr>
                      <a:r>
                        <a:rPr lang="it-IT" sz="1200" b="0" dirty="0">
                          <a:solidFill>
                            <a:schemeClr val="tx1"/>
                          </a:solidFill>
                          <a:effectLst/>
                        </a:rPr>
                        <a:t>1° gennaio</a:t>
                      </a:r>
                      <a:endParaRPr lang="it-IT" sz="1200" b="0" dirty="0">
                        <a:solidFill>
                          <a:schemeClr val="tx1"/>
                        </a:solidFill>
                        <a:effectLst/>
                        <a:latin typeface="Verdana"/>
                        <a:ea typeface="Times New Roman"/>
                        <a:cs typeface="Times New Roman"/>
                      </a:endParaRPr>
                    </a:p>
                  </a:txBody>
                  <a:tcPr marL="68580" marR="68580" marT="0" marB="0">
                    <a:solidFill>
                      <a:schemeClr val="accent3"/>
                    </a:solidFill>
                  </a:tcPr>
                </a:tc>
                <a:tc>
                  <a:txBody>
                    <a:bodyPr/>
                    <a:lstStyle/>
                    <a:p>
                      <a:pPr algn="ctr">
                        <a:spcAft>
                          <a:spcPts val="0"/>
                        </a:spcAft>
                      </a:pPr>
                      <a:r>
                        <a:rPr lang="it-IT" sz="1200">
                          <a:effectLst/>
                        </a:rPr>
                        <a:t>31 gennaio</a:t>
                      </a:r>
                      <a:endParaRPr lang="it-IT" sz="1200">
                        <a:effectLst/>
                        <a:latin typeface="Verdana"/>
                        <a:ea typeface="Times New Roman"/>
                        <a:cs typeface="Times New Roman"/>
                      </a:endParaRPr>
                    </a:p>
                  </a:txBody>
                  <a:tcPr marL="68580" marR="68580" marT="0" marB="0">
                    <a:solidFill>
                      <a:schemeClr val="accent3"/>
                    </a:solidFill>
                  </a:tcPr>
                </a:tc>
                <a:tc>
                  <a:txBody>
                    <a:bodyPr/>
                    <a:lstStyle/>
                    <a:p>
                      <a:pPr algn="ctr">
                        <a:spcAft>
                          <a:spcPts val="0"/>
                        </a:spcAft>
                      </a:pPr>
                      <a:r>
                        <a:rPr lang="it-IT" sz="1200" dirty="0">
                          <a:effectLst/>
                        </a:rPr>
                        <a:t>Fino al 30 novembre dell’anno precedente</a:t>
                      </a:r>
                      <a:endParaRPr lang="it-IT" sz="1200" dirty="0">
                        <a:effectLst/>
                        <a:latin typeface="Verdana"/>
                        <a:ea typeface="Times New Roman"/>
                        <a:cs typeface="Times New Roman"/>
                      </a:endParaRPr>
                    </a:p>
                  </a:txBody>
                  <a:tcPr marL="68580" marR="68580" marT="0" marB="0">
                    <a:solidFill>
                      <a:schemeClr val="accent3"/>
                    </a:solidFill>
                  </a:tcPr>
                </a:tc>
                <a:extLst>
                  <a:ext uri="{0D108BD9-81ED-4DB2-BD59-A6C34878D82A}">
                    <a16:rowId xmlns:a16="http://schemas.microsoft.com/office/drawing/2014/main" val="10002"/>
                  </a:ext>
                </a:extLst>
              </a:tr>
              <a:tr h="261216">
                <a:tc>
                  <a:txBody>
                    <a:bodyPr/>
                    <a:lstStyle/>
                    <a:p>
                      <a:pPr algn="ctr">
                        <a:spcAft>
                          <a:spcPts val="0"/>
                        </a:spcAft>
                      </a:pPr>
                      <a:r>
                        <a:rPr lang="it-IT" sz="1200" b="0" dirty="0">
                          <a:solidFill>
                            <a:schemeClr val="tx1"/>
                          </a:solidFill>
                          <a:effectLst/>
                        </a:rPr>
                        <a:t>1° febbraio</a:t>
                      </a:r>
                      <a:endParaRPr lang="it-IT" sz="1200" b="0" dirty="0">
                        <a:solidFill>
                          <a:schemeClr val="tx1"/>
                        </a:solidFill>
                        <a:effectLst/>
                        <a:latin typeface="Verdana"/>
                        <a:ea typeface="Times New Roman"/>
                        <a:cs typeface="Times New Roman"/>
                      </a:endParaRPr>
                    </a:p>
                  </a:txBody>
                  <a:tcPr marL="68580" marR="68580" marT="0" marB="0">
                    <a:solidFill>
                      <a:schemeClr val="accent3"/>
                    </a:solidFill>
                  </a:tcPr>
                </a:tc>
                <a:tc>
                  <a:txBody>
                    <a:bodyPr/>
                    <a:lstStyle/>
                    <a:p>
                      <a:pPr algn="ctr">
                        <a:spcAft>
                          <a:spcPts val="0"/>
                        </a:spcAft>
                      </a:pPr>
                      <a:r>
                        <a:rPr lang="it-IT" sz="1200">
                          <a:effectLst/>
                        </a:rPr>
                        <a:t>28/29 febbraio</a:t>
                      </a:r>
                      <a:endParaRPr lang="it-IT" sz="1200">
                        <a:effectLst/>
                        <a:latin typeface="Verdana"/>
                        <a:ea typeface="Times New Roman"/>
                        <a:cs typeface="Times New Roman"/>
                      </a:endParaRPr>
                    </a:p>
                  </a:txBody>
                  <a:tcPr marL="68580" marR="68580" marT="0" marB="0">
                    <a:solidFill>
                      <a:schemeClr val="accent3"/>
                    </a:solidFill>
                  </a:tcPr>
                </a:tc>
                <a:tc>
                  <a:txBody>
                    <a:bodyPr/>
                    <a:lstStyle/>
                    <a:p>
                      <a:pPr algn="ctr">
                        <a:spcAft>
                          <a:spcPts val="0"/>
                        </a:spcAft>
                      </a:pPr>
                      <a:r>
                        <a:rPr lang="it-IT" sz="1200" dirty="0">
                          <a:effectLst/>
                        </a:rPr>
                        <a:t>Fino al 31 dicembre dell’anno precedente</a:t>
                      </a:r>
                      <a:endParaRPr lang="it-IT" sz="1200" dirty="0">
                        <a:effectLst/>
                        <a:latin typeface="Verdana"/>
                        <a:ea typeface="Times New Roman"/>
                        <a:cs typeface="Times New Roman"/>
                      </a:endParaRPr>
                    </a:p>
                  </a:txBody>
                  <a:tcPr marL="68580" marR="68580" marT="0" marB="0">
                    <a:solidFill>
                      <a:schemeClr val="accent3"/>
                    </a:solidFill>
                  </a:tcPr>
                </a:tc>
                <a:extLst>
                  <a:ext uri="{0D108BD9-81ED-4DB2-BD59-A6C34878D82A}">
                    <a16:rowId xmlns:a16="http://schemas.microsoft.com/office/drawing/2014/main" val="10003"/>
                  </a:ext>
                </a:extLst>
              </a:tr>
              <a:tr h="261216">
                <a:tc>
                  <a:txBody>
                    <a:bodyPr/>
                    <a:lstStyle/>
                    <a:p>
                      <a:pPr algn="ctr">
                        <a:spcAft>
                          <a:spcPts val="0"/>
                        </a:spcAft>
                      </a:pPr>
                      <a:r>
                        <a:rPr lang="it-IT" sz="1200" b="0" dirty="0">
                          <a:solidFill>
                            <a:schemeClr val="tx1"/>
                          </a:solidFill>
                          <a:effectLst/>
                        </a:rPr>
                        <a:t>1° marzo</a:t>
                      </a:r>
                      <a:endParaRPr lang="it-IT" sz="1200" b="0" dirty="0">
                        <a:solidFill>
                          <a:schemeClr val="tx1"/>
                        </a:solidFill>
                        <a:effectLst/>
                        <a:latin typeface="Verdana"/>
                        <a:ea typeface="Times New Roman"/>
                        <a:cs typeface="Times New Roman"/>
                      </a:endParaRPr>
                    </a:p>
                  </a:txBody>
                  <a:tcPr marL="68580" marR="68580" marT="0" marB="0">
                    <a:solidFill>
                      <a:schemeClr val="accent3"/>
                    </a:solidFill>
                  </a:tcPr>
                </a:tc>
                <a:tc>
                  <a:txBody>
                    <a:bodyPr/>
                    <a:lstStyle/>
                    <a:p>
                      <a:pPr algn="ctr">
                        <a:spcAft>
                          <a:spcPts val="0"/>
                        </a:spcAft>
                      </a:pPr>
                      <a:r>
                        <a:rPr lang="it-IT" sz="1200">
                          <a:effectLst/>
                        </a:rPr>
                        <a:t>31 marzo</a:t>
                      </a:r>
                      <a:endParaRPr lang="it-IT" sz="1200">
                        <a:effectLst/>
                        <a:latin typeface="Verdana"/>
                        <a:ea typeface="Times New Roman"/>
                        <a:cs typeface="Times New Roman"/>
                      </a:endParaRPr>
                    </a:p>
                  </a:txBody>
                  <a:tcPr marL="68580" marR="68580" marT="0" marB="0">
                    <a:solidFill>
                      <a:schemeClr val="accent3"/>
                    </a:solidFill>
                  </a:tcPr>
                </a:tc>
                <a:tc>
                  <a:txBody>
                    <a:bodyPr/>
                    <a:lstStyle/>
                    <a:p>
                      <a:pPr algn="ctr">
                        <a:spcAft>
                          <a:spcPts val="0"/>
                        </a:spcAft>
                      </a:pPr>
                      <a:r>
                        <a:rPr lang="it-IT" sz="1200" dirty="0">
                          <a:effectLst/>
                        </a:rPr>
                        <a:t>Fino al 31 gennaio</a:t>
                      </a:r>
                      <a:endParaRPr lang="it-IT" sz="1200" dirty="0">
                        <a:effectLst/>
                        <a:latin typeface="Verdana"/>
                        <a:ea typeface="Times New Roman"/>
                        <a:cs typeface="Times New Roman"/>
                      </a:endParaRPr>
                    </a:p>
                  </a:txBody>
                  <a:tcPr marL="68580" marR="68580" marT="0" marB="0">
                    <a:solidFill>
                      <a:schemeClr val="accent3"/>
                    </a:solidFill>
                  </a:tcPr>
                </a:tc>
                <a:extLst>
                  <a:ext uri="{0D108BD9-81ED-4DB2-BD59-A6C34878D82A}">
                    <a16:rowId xmlns:a16="http://schemas.microsoft.com/office/drawing/2014/main" val="10004"/>
                  </a:ext>
                </a:extLst>
              </a:tr>
              <a:tr h="261216">
                <a:tc>
                  <a:txBody>
                    <a:bodyPr/>
                    <a:lstStyle/>
                    <a:p>
                      <a:pPr algn="ctr">
                        <a:spcAft>
                          <a:spcPts val="0"/>
                        </a:spcAft>
                      </a:pPr>
                      <a:r>
                        <a:rPr lang="it-IT" sz="1200" b="0" dirty="0">
                          <a:solidFill>
                            <a:schemeClr val="tx1"/>
                          </a:solidFill>
                          <a:effectLst/>
                        </a:rPr>
                        <a:t>1° aprile</a:t>
                      </a:r>
                      <a:endParaRPr lang="it-IT" sz="1200" b="0" dirty="0">
                        <a:solidFill>
                          <a:schemeClr val="tx1"/>
                        </a:solidFill>
                        <a:effectLst/>
                        <a:latin typeface="Verdana"/>
                        <a:ea typeface="Times New Roman"/>
                        <a:cs typeface="Times New Roman"/>
                      </a:endParaRPr>
                    </a:p>
                  </a:txBody>
                  <a:tcPr marL="68580" marR="68580" marT="0" marB="0">
                    <a:solidFill>
                      <a:schemeClr val="accent3"/>
                    </a:solidFill>
                  </a:tcPr>
                </a:tc>
                <a:tc>
                  <a:txBody>
                    <a:bodyPr/>
                    <a:lstStyle/>
                    <a:p>
                      <a:pPr algn="ctr">
                        <a:spcAft>
                          <a:spcPts val="0"/>
                        </a:spcAft>
                      </a:pPr>
                      <a:r>
                        <a:rPr lang="it-IT" sz="1200" dirty="0">
                          <a:effectLst/>
                        </a:rPr>
                        <a:t>30 aprile</a:t>
                      </a:r>
                      <a:endParaRPr lang="it-IT" sz="1200" dirty="0">
                        <a:effectLst/>
                        <a:latin typeface="Verdana"/>
                        <a:ea typeface="Times New Roman"/>
                        <a:cs typeface="Times New Roman"/>
                      </a:endParaRPr>
                    </a:p>
                  </a:txBody>
                  <a:tcPr marL="68580" marR="68580" marT="0" marB="0">
                    <a:solidFill>
                      <a:schemeClr val="accent3"/>
                    </a:solidFill>
                  </a:tcPr>
                </a:tc>
                <a:tc>
                  <a:txBody>
                    <a:bodyPr/>
                    <a:lstStyle/>
                    <a:p>
                      <a:pPr algn="ctr">
                        <a:spcAft>
                          <a:spcPts val="0"/>
                        </a:spcAft>
                      </a:pPr>
                      <a:r>
                        <a:rPr lang="it-IT" sz="1200" dirty="0">
                          <a:effectLst/>
                        </a:rPr>
                        <a:t>Fino al 28/29 febbraio</a:t>
                      </a:r>
                      <a:endParaRPr lang="it-IT" sz="1200" dirty="0">
                        <a:effectLst/>
                        <a:latin typeface="Verdana"/>
                        <a:ea typeface="Times New Roman"/>
                        <a:cs typeface="Times New Roman"/>
                      </a:endParaRPr>
                    </a:p>
                  </a:txBody>
                  <a:tcPr marL="68580" marR="68580" marT="0" marB="0">
                    <a:solidFill>
                      <a:schemeClr val="accent3"/>
                    </a:solidFill>
                  </a:tcPr>
                </a:tc>
                <a:extLst>
                  <a:ext uri="{0D108BD9-81ED-4DB2-BD59-A6C34878D82A}">
                    <a16:rowId xmlns:a16="http://schemas.microsoft.com/office/drawing/2014/main" val="10005"/>
                  </a:ext>
                </a:extLst>
              </a:tr>
              <a:tr h="261216">
                <a:tc>
                  <a:txBody>
                    <a:bodyPr/>
                    <a:lstStyle/>
                    <a:p>
                      <a:pPr algn="ctr">
                        <a:spcAft>
                          <a:spcPts val="0"/>
                        </a:spcAft>
                      </a:pPr>
                      <a:r>
                        <a:rPr lang="it-IT" sz="1200" b="0" dirty="0">
                          <a:solidFill>
                            <a:schemeClr val="tx1"/>
                          </a:solidFill>
                          <a:effectLst/>
                        </a:rPr>
                        <a:t>1° maggio</a:t>
                      </a:r>
                      <a:endParaRPr lang="it-IT" sz="1200" b="0" dirty="0">
                        <a:solidFill>
                          <a:schemeClr val="tx1"/>
                        </a:solidFill>
                        <a:effectLst/>
                        <a:latin typeface="Verdana"/>
                        <a:ea typeface="Times New Roman"/>
                        <a:cs typeface="Times New Roman"/>
                      </a:endParaRPr>
                    </a:p>
                  </a:txBody>
                  <a:tcPr marL="68580" marR="68580" marT="0" marB="0">
                    <a:solidFill>
                      <a:schemeClr val="accent3"/>
                    </a:solidFill>
                  </a:tcPr>
                </a:tc>
                <a:tc>
                  <a:txBody>
                    <a:bodyPr/>
                    <a:lstStyle/>
                    <a:p>
                      <a:pPr algn="ctr">
                        <a:spcAft>
                          <a:spcPts val="0"/>
                        </a:spcAft>
                      </a:pPr>
                      <a:r>
                        <a:rPr lang="it-IT" sz="1200" dirty="0">
                          <a:effectLst/>
                        </a:rPr>
                        <a:t>31 maggio</a:t>
                      </a:r>
                      <a:endParaRPr lang="it-IT" sz="1200" dirty="0">
                        <a:effectLst/>
                        <a:latin typeface="Verdana"/>
                        <a:ea typeface="Times New Roman"/>
                        <a:cs typeface="Times New Roman"/>
                      </a:endParaRPr>
                    </a:p>
                  </a:txBody>
                  <a:tcPr marL="68580" marR="68580" marT="0" marB="0">
                    <a:solidFill>
                      <a:schemeClr val="accent3"/>
                    </a:solidFill>
                  </a:tcPr>
                </a:tc>
                <a:tc>
                  <a:txBody>
                    <a:bodyPr/>
                    <a:lstStyle/>
                    <a:p>
                      <a:pPr algn="ctr">
                        <a:spcAft>
                          <a:spcPts val="0"/>
                        </a:spcAft>
                      </a:pPr>
                      <a:r>
                        <a:rPr lang="it-IT" sz="1200" dirty="0">
                          <a:effectLst/>
                        </a:rPr>
                        <a:t>Fino al 31 marzo</a:t>
                      </a:r>
                      <a:endParaRPr lang="it-IT" sz="1200" dirty="0">
                        <a:effectLst/>
                        <a:latin typeface="Verdana"/>
                        <a:ea typeface="Times New Roman"/>
                        <a:cs typeface="Times New Roman"/>
                      </a:endParaRPr>
                    </a:p>
                  </a:txBody>
                  <a:tcPr marL="68580" marR="68580" marT="0" marB="0">
                    <a:solidFill>
                      <a:schemeClr val="accent3"/>
                    </a:solidFill>
                  </a:tcPr>
                </a:tc>
                <a:extLst>
                  <a:ext uri="{0D108BD9-81ED-4DB2-BD59-A6C34878D82A}">
                    <a16:rowId xmlns:a16="http://schemas.microsoft.com/office/drawing/2014/main" val="10006"/>
                  </a:ext>
                </a:extLst>
              </a:tr>
              <a:tr h="261216">
                <a:tc>
                  <a:txBody>
                    <a:bodyPr/>
                    <a:lstStyle/>
                    <a:p>
                      <a:pPr algn="ctr">
                        <a:spcAft>
                          <a:spcPts val="0"/>
                        </a:spcAft>
                      </a:pPr>
                      <a:r>
                        <a:rPr lang="it-IT" sz="1200" b="0" dirty="0">
                          <a:solidFill>
                            <a:schemeClr val="tx1"/>
                          </a:solidFill>
                          <a:effectLst/>
                        </a:rPr>
                        <a:t>1° giugno</a:t>
                      </a:r>
                      <a:endParaRPr lang="it-IT" sz="1200" b="0" dirty="0">
                        <a:solidFill>
                          <a:schemeClr val="tx1"/>
                        </a:solidFill>
                        <a:effectLst/>
                        <a:latin typeface="Verdana"/>
                        <a:ea typeface="Times New Roman"/>
                        <a:cs typeface="Times New Roman"/>
                      </a:endParaRPr>
                    </a:p>
                  </a:txBody>
                  <a:tcPr marL="68580" marR="68580" marT="0" marB="0">
                    <a:solidFill>
                      <a:schemeClr val="accent3"/>
                    </a:solidFill>
                  </a:tcPr>
                </a:tc>
                <a:tc>
                  <a:txBody>
                    <a:bodyPr/>
                    <a:lstStyle/>
                    <a:p>
                      <a:pPr algn="ctr">
                        <a:spcAft>
                          <a:spcPts val="0"/>
                        </a:spcAft>
                      </a:pPr>
                      <a:r>
                        <a:rPr lang="it-IT" sz="1200" dirty="0">
                          <a:effectLst/>
                        </a:rPr>
                        <a:t>30 giugno</a:t>
                      </a:r>
                      <a:endParaRPr lang="it-IT" sz="1200" dirty="0">
                        <a:effectLst/>
                        <a:latin typeface="Verdana"/>
                        <a:ea typeface="Times New Roman"/>
                        <a:cs typeface="Times New Roman"/>
                      </a:endParaRPr>
                    </a:p>
                  </a:txBody>
                  <a:tcPr marL="68580" marR="68580" marT="0" marB="0">
                    <a:solidFill>
                      <a:schemeClr val="accent3"/>
                    </a:solidFill>
                  </a:tcPr>
                </a:tc>
                <a:tc>
                  <a:txBody>
                    <a:bodyPr/>
                    <a:lstStyle/>
                    <a:p>
                      <a:pPr algn="ctr">
                        <a:spcAft>
                          <a:spcPts val="0"/>
                        </a:spcAft>
                      </a:pPr>
                      <a:r>
                        <a:rPr lang="it-IT" sz="1200" dirty="0">
                          <a:effectLst/>
                        </a:rPr>
                        <a:t>Fino al 30 aprile</a:t>
                      </a:r>
                      <a:endParaRPr lang="it-IT" sz="1200" dirty="0">
                        <a:effectLst/>
                        <a:latin typeface="Verdana"/>
                        <a:ea typeface="Times New Roman"/>
                        <a:cs typeface="Times New Roman"/>
                      </a:endParaRPr>
                    </a:p>
                  </a:txBody>
                  <a:tcPr marL="68580" marR="68580" marT="0" marB="0">
                    <a:solidFill>
                      <a:schemeClr val="accent3"/>
                    </a:solidFill>
                  </a:tcPr>
                </a:tc>
                <a:extLst>
                  <a:ext uri="{0D108BD9-81ED-4DB2-BD59-A6C34878D82A}">
                    <a16:rowId xmlns:a16="http://schemas.microsoft.com/office/drawing/2014/main" val="10007"/>
                  </a:ext>
                </a:extLst>
              </a:tr>
              <a:tr h="261216">
                <a:tc>
                  <a:txBody>
                    <a:bodyPr/>
                    <a:lstStyle/>
                    <a:p>
                      <a:pPr algn="ctr">
                        <a:spcAft>
                          <a:spcPts val="0"/>
                        </a:spcAft>
                      </a:pPr>
                      <a:r>
                        <a:rPr lang="it-IT" sz="1200" b="0" dirty="0">
                          <a:solidFill>
                            <a:schemeClr val="tx1"/>
                          </a:solidFill>
                          <a:effectLst/>
                        </a:rPr>
                        <a:t>1° luglio</a:t>
                      </a:r>
                      <a:endParaRPr lang="it-IT" sz="1200" b="0" dirty="0">
                        <a:solidFill>
                          <a:schemeClr val="tx1"/>
                        </a:solidFill>
                        <a:effectLst/>
                        <a:latin typeface="Verdana"/>
                        <a:ea typeface="Times New Roman"/>
                        <a:cs typeface="Times New Roman"/>
                      </a:endParaRPr>
                    </a:p>
                  </a:txBody>
                  <a:tcPr marL="68580" marR="68580" marT="0" marB="0">
                    <a:solidFill>
                      <a:schemeClr val="accent3"/>
                    </a:solidFill>
                  </a:tcPr>
                </a:tc>
                <a:tc>
                  <a:txBody>
                    <a:bodyPr/>
                    <a:lstStyle/>
                    <a:p>
                      <a:pPr algn="ctr">
                        <a:spcAft>
                          <a:spcPts val="0"/>
                        </a:spcAft>
                      </a:pPr>
                      <a:r>
                        <a:rPr lang="it-IT" sz="1200" dirty="0">
                          <a:effectLst/>
                        </a:rPr>
                        <a:t>31 luglio</a:t>
                      </a:r>
                      <a:endParaRPr lang="it-IT" sz="1200" dirty="0">
                        <a:effectLst/>
                        <a:latin typeface="Verdana"/>
                        <a:ea typeface="Times New Roman"/>
                        <a:cs typeface="Times New Roman"/>
                      </a:endParaRPr>
                    </a:p>
                  </a:txBody>
                  <a:tcPr marL="68580" marR="68580" marT="0" marB="0">
                    <a:solidFill>
                      <a:schemeClr val="accent3"/>
                    </a:solidFill>
                  </a:tcPr>
                </a:tc>
                <a:tc>
                  <a:txBody>
                    <a:bodyPr/>
                    <a:lstStyle/>
                    <a:p>
                      <a:pPr algn="ctr">
                        <a:spcAft>
                          <a:spcPts val="0"/>
                        </a:spcAft>
                      </a:pPr>
                      <a:r>
                        <a:rPr lang="it-IT" sz="1200" dirty="0">
                          <a:effectLst/>
                        </a:rPr>
                        <a:t>Fino al 31 maggio</a:t>
                      </a:r>
                      <a:endParaRPr lang="it-IT" sz="1200" dirty="0">
                        <a:effectLst/>
                        <a:latin typeface="Verdana"/>
                        <a:ea typeface="Times New Roman"/>
                        <a:cs typeface="Times New Roman"/>
                      </a:endParaRPr>
                    </a:p>
                  </a:txBody>
                  <a:tcPr marL="68580" marR="68580" marT="0" marB="0">
                    <a:solidFill>
                      <a:schemeClr val="accent3"/>
                    </a:solidFill>
                  </a:tcPr>
                </a:tc>
                <a:extLst>
                  <a:ext uri="{0D108BD9-81ED-4DB2-BD59-A6C34878D82A}">
                    <a16:rowId xmlns:a16="http://schemas.microsoft.com/office/drawing/2014/main" val="10008"/>
                  </a:ext>
                </a:extLst>
              </a:tr>
              <a:tr h="261216">
                <a:tc>
                  <a:txBody>
                    <a:bodyPr/>
                    <a:lstStyle/>
                    <a:p>
                      <a:pPr algn="ctr">
                        <a:spcAft>
                          <a:spcPts val="0"/>
                        </a:spcAft>
                      </a:pPr>
                      <a:r>
                        <a:rPr lang="it-IT" sz="1200" b="0" dirty="0">
                          <a:solidFill>
                            <a:schemeClr val="tx1"/>
                          </a:solidFill>
                          <a:effectLst/>
                        </a:rPr>
                        <a:t>1° agosto</a:t>
                      </a:r>
                      <a:endParaRPr lang="it-IT" sz="1200" b="0" dirty="0">
                        <a:solidFill>
                          <a:schemeClr val="tx1"/>
                        </a:solidFill>
                        <a:effectLst/>
                        <a:latin typeface="Verdana"/>
                        <a:ea typeface="Times New Roman"/>
                        <a:cs typeface="Times New Roman"/>
                      </a:endParaRPr>
                    </a:p>
                  </a:txBody>
                  <a:tcPr marL="68580" marR="68580" marT="0" marB="0">
                    <a:solidFill>
                      <a:schemeClr val="accent3"/>
                    </a:solidFill>
                  </a:tcPr>
                </a:tc>
                <a:tc>
                  <a:txBody>
                    <a:bodyPr/>
                    <a:lstStyle/>
                    <a:p>
                      <a:pPr algn="ctr">
                        <a:spcAft>
                          <a:spcPts val="0"/>
                        </a:spcAft>
                      </a:pPr>
                      <a:r>
                        <a:rPr lang="it-IT" sz="1200" dirty="0">
                          <a:effectLst/>
                        </a:rPr>
                        <a:t>31 agosto</a:t>
                      </a:r>
                      <a:endParaRPr lang="it-IT" sz="1200" dirty="0">
                        <a:effectLst/>
                        <a:latin typeface="Verdana"/>
                        <a:ea typeface="Times New Roman"/>
                        <a:cs typeface="Times New Roman"/>
                      </a:endParaRPr>
                    </a:p>
                  </a:txBody>
                  <a:tcPr marL="68580" marR="68580" marT="0" marB="0">
                    <a:solidFill>
                      <a:schemeClr val="accent3"/>
                    </a:solidFill>
                  </a:tcPr>
                </a:tc>
                <a:tc>
                  <a:txBody>
                    <a:bodyPr/>
                    <a:lstStyle/>
                    <a:p>
                      <a:pPr algn="ctr">
                        <a:spcAft>
                          <a:spcPts val="0"/>
                        </a:spcAft>
                      </a:pPr>
                      <a:r>
                        <a:rPr lang="it-IT" sz="1200" dirty="0">
                          <a:effectLst/>
                        </a:rPr>
                        <a:t>Fino al 30 giugno</a:t>
                      </a:r>
                      <a:endParaRPr lang="it-IT" sz="1200" dirty="0">
                        <a:effectLst/>
                        <a:latin typeface="Verdana"/>
                        <a:ea typeface="Times New Roman"/>
                        <a:cs typeface="Times New Roman"/>
                      </a:endParaRPr>
                    </a:p>
                  </a:txBody>
                  <a:tcPr marL="68580" marR="68580" marT="0" marB="0">
                    <a:solidFill>
                      <a:schemeClr val="accent3"/>
                    </a:solidFill>
                  </a:tcPr>
                </a:tc>
                <a:extLst>
                  <a:ext uri="{0D108BD9-81ED-4DB2-BD59-A6C34878D82A}">
                    <a16:rowId xmlns:a16="http://schemas.microsoft.com/office/drawing/2014/main" val="10009"/>
                  </a:ext>
                </a:extLst>
              </a:tr>
              <a:tr h="261216">
                <a:tc>
                  <a:txBody>
                    <a:bodyPr/>
                    <a:lstStyle/>
                    <a:p>
                      <a:pPr algn="ctr">
                        <a:spcAft>
                          <a:spcPts val="0"/>
                        </a:spcAft>
                      </a:pPr>
                      <a:r>
                        <a:rPr lang="it-IT" sz="1200" b="0" dirty="0">
                          <a:solidFill>
                            <a:schemeClr val="tx1"/>
                          </a:solidFill>
                          <a:effectLst/>
                        </a:rPr>
                        <a:t>1° settembre</a:t>
                      </a:r>
                      <a:endParaRPr lang="it-IT" sz="1200" b="0" dirty="0">
                        <a:solidFill>
                          <a:schemeClr val="tx1"/>
                        </a:solidFill>
                        <a:effectLst/>
                        <a:latin typeface="Verdana"/>
                        <a:ea typeface="Times New Roman"/>
                        <a:cs typeface="Times New Roman"/>
                      </a:endParaRPr>
                    </a:p>
                  </a:txBody>
                  <a:tcPr marL="68580" marR="68580" marT="0" marB="0">
                    <a:solidFill>
                      <a:schemeClr val="accent3"/>
                    </a:solidFill>
                  </a:tcPr>
                </a:tc>
                <a:tc>
                  <a:txBody>
                    <a:bodyPr/>
                    <a:lstStyle/>
                    <a:p>
                      <a:pPr algn="ctr">
                        <a:spcAft>
                          <a:spcPts val="0"/>
                        </a:spcAft>
                      </a:pPr>
                      <a:r>
                        <a:rPr lang="it-IT" sz="1200" dirty="0">
                          <a:effectLst/>
                        </a:rPr>
                        <a:t>30 settembre</a:t>
                      </a:r>
                      <a:endParaRPr lang="it-IT" sz="1200" dirty="0">
                        <a:effectLst/>
                        <a:latin typeface="Verdana"/>
                        <a:ea typeface="Times New Roman"/>
                        <a:cs typeface="Times New Roman"/>
                      </a:endParaRPr>
                    </a:p>
                  </a:txBody>
                  <a:tcPr marL="68580" marR="68580" marT="0" marB="0">
                    <a:solidFill>
                      <a:schemeClr val="accent3"/>
                    </a:solidFill>
                  </a:tcPr>
                </a:tc>
                <a:tc>
                  <a:txBody>
                    <a:bodyPr/>
                    <a:lstStyle/>
                    <a:p>
                      <a:pPr algn="ctr">
                        <a:spcAft>
                          <a:spcPts val="0"/>
                        </a:spcAft>
                      </a:pPr>
                      <a:r>
                        <a:rPr lang="it-IT" sz="1200" dirty="0">
                          <a:effectLst/>
                        </a:rPr>
                        <a:t>Fino al 31 luglio</a:t>
                      </a:r>
                      <a:endParaRPr lang="it-IT" sz="1200" dirty="0">
                        <a:effectLst/>
                        <a:latin typeface="Verdana"/>
                        <a:ea typeface="Times New Roman"/>
                        <a:cs typeface="Times New Roman"/>
                      </a:endParaRPr>
                    </a:p>
                  </a:txBody>
                  <a:tcPr marL="68580" marR="68580" marT="0" marB="0">
                    <a:solidFill>
                      <a:schemeClr val="accent3"/>
                    </a:solidFill>
                  </a:tcPr>
                </a:tc>
                <a:extLst>
                  <a:ext uri="{0D108BD9-81ED-4DB2-BD59-A6C34878D82A}">
                    <a16:rowId xmlns:a16="http://schemas.microsoft.com/office/drawing/2014/main" val="10010"/>
                  </a:ext>
                </a:extLst>
              </a:tr>
              <a:tr h="261216">
                <a:tc>
                  <a:txBody>
                    <a:bodyPr/>
                    <a:lstStyle/>
                    <a:p>
                      <a:pPr algn="ctr">
                        <a:spcAft>
                          <a:spcPts val="0"/>
                        </a:spcAft>
                      </a:pPr>
                      <a:r>
                        <a:rPr lang="it-IT" sz="1200" b="0" dirty="0">
                          <a:solidFill>
                            <a:schemeClr val="tx1"/>
                          </a:solidFill>
                          <a:effectLst/>
                        </a:rPr>
                        <a:t>1° ottobre</a:t>
                      </a:r>
                      <a:endParaRPr lang="it-IT" sz="1200" b="0" dirty="0">
                        <a:solidFill>
                          <a:schemeClr val="tx1"/>
                        </a:solidFill>
                        <a:effectLst/>
                        <a:latin typeface="Verdana"/>
                        <a:ea typeface="Times New Roman"/>
                        <a:cs typeface="Times New Roman"/>
                      </a:endParaRPr>
                    </a:p>
                  </a:txBody>
                  <a:tcPr marL="68580" marR="68580" marT="0" marB="0">
                    <a:solidFill>
                      <a:schemeClr val="accent3"/>
                    </a:solidFill>
                  </a:tcPr>
                </a:tc>
                <a:tc>
                  <a:txBody>
                    <a:bodyPr/>
                    <a:lstStyle/>
                    <a:p>
                      <a:pPr algn="ctr">
                        <a:spcAft>
                          <a:spcPts val="0"/>
                        </a:spcAft>
                      </a:pPr>
                      <a:r>
                        <a:rPr lang="it-IT" sz="1200" dirty="0">
                          <a:effectLst/>
                        </a:rPr>
                        <a:t>31 ottobre</a:t>
                      </a:r>
                      <a:endParaRPr lang="it-IT" sz="1200" dirty="0">
                        <a:effectLst/>
                        <a:latin typeface="Verdana"/>
                        <a:ea typeface="Times New Roman"/>
                        <a:cs typeface="Times New Roman"/>
                      </a:endParaRPr>
                    </a:p>
                  </a:txBody>
                  <a:tcPr marL="68580" marR="68580" marT="0" marB="0">
                    <a:solidFill>
                      <a:schemeClr val="accent3"/>
                    </a:solidFill>
                  </a:tcPr>
                </a:tc>
                <a:tc>
                  <a:txBody>
                    <a:bodyPr/>
                    <a:lstStyle/>
                    <a:p>
                      <a:pPr algn="ctr">
                        <a:spcAft>
                          <a:spcPts val="0"/>
                        </a:spcAft>
                      </a:pPr>
                      <a:r>
                        <a:rPr lang="it-IT" sz="1200" dirty="0">
                          <a:effectLst/>
                        </a:rPr>
                        <a:t>Fino al 31 agosto</a:t>
                      </a:r>
                      <a:endParaRPr lang="it-IT" sz="1200" dirty="0">
                        <a:effectLst/>
                        <a:latin typeface="Verdana"/>
                        <a:ea typeface="Times New Roman"/>
                        <a:cs typeface="Times New Roman"/>
                      </a:endParaRPr>
                    </a:p>
                  </a:txBody>
                  <a:tcPr marL="68580" marR="68580" marT="0" marB="0">
                    <a:solidFill>
                      <a:schemeClr val="accent3"/>
                    </a:solidFill>
                  </a:tcPr>
                </a:tc>
                <a:extLst>
                  <a:ext uri="{0D108BD9-81ED-4DB2-BD59-A6C34878D82A}">
                    <a16:rowId xmlns:a16="http://schemas.microsoft.com/office/drawing/2014/main" val="10011"/>
                  </a:ext>
                </a:extLst>
              </a:tr>
              <a:tr h="261216">
                <a:tc>
                  <a:txBody>
                    <a:bodyPr/>
                    <a:lstStyle/>
                    <a:p>
                      <a:pPr algn="ctr">
                        <a:spcAft>
                          <a:spcPts val="0"/>
                        </a:spcAft>
                      </a:pPr>
                      <a:r>
                        <a:rPr lang="it-IT" sz="1200" b="0" dirty="0">
                          <a:solidFill>
                            <a:schemeClr val="tx1"/>
                          </a:solidFill>
                          <a:effectLst/>
                        </a:rPr>
                        <a:t>1° novembre</a:t>
                      </a:r>
                      <a:endParaRPr lang="it-IT" sz="1200" b="0" dirty="0">
                        <a:solidFill>
                          <a:schemeClr val="tx1"/>
                        </a:solidFill>
                        <a:effectLst/>
                        <a:latin typeface="Verdana"/>
                        <a:ea typeface="Times New Roman"/>
                        <a:cs typeface="Times New Roman"/>
                      </a:endParaRPr>
                    </a:p>
                  </a:txBody>
                  <a:tcPr marL="68580" marR="68580" marT="0" marB="0">
                    <a:solidFill>
                      <a:schemeClr val="accent3"/>
                    </a:solidFill>
                  </a:tcPr>
                </a:tc>
                <a:tc>
                  <a:txBody>
                    <a:bodyPr/>
                    <a:lstStyle/>
                    <a:p>
                      <a:pPr algn="ctr">
                        <a:spcAft>
                          <a:spcPts val="0"/>
                        </a:spcAft>
                      </a:pPr>
                      <a:r>
                        <a:rPr lang="it-IT" sz="1200" dirty="0">
                          <a:effectLst/>
                        </a:rPr>
                        <a:t>30 novembre</a:t>
                      </a:r>
                      <a:endParaRPr lang="it-IT" sz="1200" dirty="0">
                        <a:effectLst/>
                        <a:latin typeface="Verdana"/>
                        <a:ea typeface="Times New Roman"/>
                        <a:cs typeface="Times New Roman"/>
                      </a:endParaRPr>
                    </a:p>
                  </a:txBody>
                  <a:tcPr marL="68580" marR="68580" marT="0" marB="0">
                    <a:solidFill>
                      <a:schemeClr val="accent3"/>
                    </a:solidFill>
                  </a:tcPr>
                </a:tc>
                <a:tc>
                  <a:txBody>
                    <a:bodyPr/>
                    <a:lstStyle/>
                    <a:p>
                      <a:pPr algn="ctr">
                        <a:spcAft>
                          <a:spcPts val="0"/>
                        </a:spcAft>
                      </a:pPr>
                      <a:r>
                        <a:rPr lang="it-IT" sz="1200" dirty="0">
                          <a:effectLst/>
                        </a:rPr>
                        <a:t>Fino al 30 settembre</a:t>
                      </a:r>
                      <a:endParaRPr lang="it-IT" sz="1200" dirty="0">
                        <a:effectLst/>
                        <a:latin typeface="Verdana"/>
                        <a:ea typeface="Times New Roman"/>
                        <a:cs typeface="Times New Roman"/>
                      </a:endParaRPr>
                    </a:p>
                  </a:txBody>
                  <a:tcPr marL="68580" marR="68580" marT="0" marB="0">
                    <a:solidFill>
                      <a:schemeClr val="accent3"/>
                    </a:solidFill>
                  </a:tcPr>
                </a:tc>
                <a:extLst>
                  <a:ext uri="{0D108BD9-81ED-4DB2-BD59-A6C34878D82A}">
                    <a16:rowId xmlns:a16="http://schemas.microsoft.com/office/drawing/2014/main" val="10012"/>
                  </a:ext>
                </a:extLst>
              </a:tr>
              <a:tr h="261216">
                <a:tc>
                  <a:txBody>
                    <a:bodyPr/>
                    <a:lstStyle/>
                    <a:p>
                      <a:pPr algn="ctr">
                        <a:spcAft>
                          <a:spcPts val="0"/>
                        </a:spcAft>
                      </a:pPr>
                      <a:r>
                        <a:rPr lang="it-IT" sz="1200" b="0" dirty="0">
                          <a:solidFill>
                            <a:schemeClr val="tx1"/>
                          </a:solidFill>
                          <a:effectLst/>
                        </a:rPr>
                        <a:t>1° dicembre</a:t>
                      </a:r>
                      <a:endParaRPr lang="it-IT" sz="1200" b="0" dirty="0">
                        <a:solidFill>
                          <a:schemeClr val="tx1"/>
                        </a:solidFill>
                        <a:effectLst/>
                        <a:latin typeface="Verdana"/>
                        <a:ea typeface="Times New Roman"/>
                        <a:cs typeface="Times New Roman"/>
                      </a:endParaRPr>
                    </a:p>
                  </a:txBody>
                  <a:tcPr marL="68580" marR="68580" marT="0" marB="0">
                    <a:solidFill>
                      <a:schemeClr val="accent3"/>
                    </a:solidFill>
                  </a:tcPr>
                </a:tc>
                <a:tc>
                  <a:txBody>
                    <a:bodyPr/>
                    <a:lstStyle/>
                    <a:p>
                      <a:pPr algn="ctr">
                        <a:spcAft>
                          <a:spcPts val="0"/>
                        </a:spcAft>
                      </a:pPr>
                      <a:r>
                        <a:rPr lang="it-IT" sz="1200" dirty="0">
                          <a:effectLst/>
                        </a:rPr>
                        <a:t>31 dicembre</a:t>
                      </a:r>
                      <a:endParaRPr lang="it-IT" sz="1200" dirty="0">
                        <a:effectLst/>
                        <a:latin typeface="Verdana"/>
                        <a:ea typeface="Times New Roman"/>
                        <a:cs typeface="Times New Roman"/>
                      </a:endParaRPr>
                    </a:p>
                  </a:txBody>
                  <a:tcPr marL="68580" marR="68580" marT="0" marB="0">
                    <a:solidFill>
                      <a:schemeClr val="accent3"/>
                    </a:solidFill>
                  </a:tcPr>
                </a:tc>
                <a:tc>
                  <a:txBody>
                    <a:bodyPr/>
                    <a:lstStyle/>
                    <a:p>
                      <a:pPr algn="ctr">
                        <a:spcAft>
                          <a:spcPts val="0"/>
                        </a:spcAft>
                      </a:pPr>
                      <a:r>
                        <a:rPr lang="it-IT" sz="1200" dirty="0">
                          <a:effectLst/>
                        </a:rPr>
                        <a:t>Fino al 31 ottobre</a:t>
                      </a:r>
                      <a:endParaRPr lang="it-IT" sz="1200" dirty="0">
                        <a:effectLst/>
                        <a:latin typeface="Verdana"/>
                        <a:ea typeface="Times New Roman"/>
                        <a:cs typeface="Times New Roman"/>
                      </a:endParaRPr>
                    </a:p>
                  </a:txBody>
                  <a:tcPr marL="68580" marR="68580" marT="0" marB="0">
                    <a:solidFill>
                      <a:schemeClr val="accent3"/>
                    </a:solidFill>
                  </a:tcPr>
                </a:tc>
                <a:extLst>
                  <a:ext uri="{0D108BD9-81ED-4DB2-BD59-A6C34878D82A}">
                    <a16:rowId xmlns:a16="http://schemas.microsoft.com/office/drawing/2014/main" val="10013"/>
                  </a:ext>
                </a:extLst>
              </a:tr>
            </a:tbl>
          </a:graphicData>
        </a:graphic>
      </p:graphicFrame>
      <p:sp>
        <p:nvSpPr>
          <p:cNvPr id="7" name="CasellaDiTesto 6"/>
          <p:cNvSpPr txBox="1"/>
          <p:nvPr/>
        </p:nvSpPr>
        <p:spPr>
          <a:xfrm>
            <a:off x="1956000" y="6408001"/>
            <a:ext cx="2555824" cy="430887"/>
          </a:xfrm>
          <a:prstGeom prst="rect">
            <a:avLst/>
          </a:prstGeom>
          <a:noFill/>
        </p:spPr>
        <p:txBody>
          <a:bodyPr wrap="square" rtlCol="0">
            <a:spAutoFit/>
          </a:bodyPr>
          <a:lstStyle/>
          <a:p>
            <a:r>
              <a:rPr lang="it-IT" sz="1100" b="1" dirty="0">
                <a:solidFill>
                  <a:schemeClr val="tx2">
                    <a:lumMod val="60000"/>
                    <a:lumOff val="40000"/>
                  </a:schemeClr>
                </a:solidFill>
              </a:rPr>
              <a:t>Direzione provinciale di Firenze</a:t>
            </a:r>
          </a:p>
        </p:txBody>
      </p:sp>
    </p:spTree>
    <p:extLst>
      <p:ext uri="{BB962C8B-B14F-4D97-AF65-F5344CB8AC3E}">
        <p14:creationId xmlns:p14="http://schemas.microsoft.com/office/powerpoint/2010/main" val="3687219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918" y="201600"/>
            <a:ext cx="10978515" cy="842400"/>
          </a:xfrm>
        </p:spPr>
        <p:txBody>
          <a:bodyPr/>
          <a:lstStyle/>
          <a:p>
            <a:r>
              <a:rPr lang="it-IT" sz="2800" dirty="0">
                <a:solidFill>
                  <a:srgbClr val="000000"/>
                </a:solidFill>
              </a:rPr>
              <a:t>Datori di lavoro beneficiari dell’esonero </a:t>
            </a:r>
            <a:r>
              <a:rPr lang="it-IT" sz="2800" dirty="0" smtClean="0">
                <a:solidFill>
                  <a:srgbClr val="000000"/>
                </a:solidFill>
              </a:rPr>
              <a:t>contributivo</a:t>
            </a:r>
            <a:endParaRPr lang="it-IT" dirty="0">
              <a:solidFill>
                <a:srgbClr val="000000"/>
              </a:solidFill>
            </a:endParaRPr>
          </a:p>
        </p:txBody>
      </p:sp>
      <p:sp>
        <p:nvSpPr>
          <p:cNvPr id="19" name="Rectangle 18"/>
          <p:cNvSpPr/>
          <p:nvPr/>
        </p:nvSpPr>
        <p:spPr>
          <a:xfrm>
            <a:off x="2000182" y="1439250"/>
            <a:ext cx="9588251" cy="75882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just"/>
            <a:r>
              <a:rPr lang="it-IT" sz="1400" dirty="0">
                <a:solidFill>
                  <a:schemeClr val="tx1"/>
                </a:solidFill>
              </a:rPr>
              <a:t>L’incentivo </a:t>
            </a:r>
            <a:r>
              <a:rPr lang="it-IT" sz="1400" dirty="0" smtClean="0">
                <a:solidFill>
                  <a:schemeClr val="tx1"/>
                </a:solidFill>
              </a:rPr>
              <a:t>è </a:t>
            </a:r>
            <a:r>
              <a:rPr lang="it-IT" sz="1400" dirty="0">
                <a:solidFill>
                  <a:schemeClr val="tx1"/>
                </a:solidFill>
              </a:rPr>
              <a:t>riconosciuto a tutti i </a:t>
            </a:r>
            <a:r>
              <a:rPr lang="it-IT" sz="1400" b="1" dirty="0">
                <a:solidFill>
                  <a:schemeClr val="tx1"/>
                </a:solidFill>
              </a:rPr>
              <a:t>datori di lavoro privati</a:t>
            </a:r>
            <a:r>
              <a:rPr lang="it-IT" sz="1400" dirty="0">
                <a:solidFill>
                  <a:schemeClr val="tx1"/>
                </a:solidFill>
              </a:rPr>
              <a:t>, a prescindere </a:t>
            </a:r>
            <a:r>
              <a:rPr lang="it-IT" sz="1400" dirty="0" smtClean="0">
                <a:solidFill>
                  <a:schemeClr val="tx1"/>
                </a:solidFill>
              </a:rPr>
              <a:t>dalla circostanza </a:t>
            </a:r>
            <a:r>
              <a:rPr lang="it-IT" sz="1400" dirty="0">
                <a:solidFill>
                  <a:schemeClr val="tx1"/>
                </a:solidFill>
              </a:rPr>
              <a:t>che assumano o meno la natura di imprenditore, ivi compresi i </a:t>
            </a:r>
            <a:r>
              <a:rPr lang="it-IT" sz="1400" b="1" dirty="0">
                <a:solidFill>
                  <a:schemeClr val="tx1"/>
                </a:solidFill>
              </a:rPr>
              <a:t>datori di lavoro </a:t>
            </a:r>
            <a:r>
              <a:rPr lang="it-IT" sz="1400" b="1" dirty="0" smtClean="0">
                <a:solidFill>
                  <a:schemeClr val="tx1"/>
                </a:solidFill>
              </a:rPr>
              <a:t>del settore agricolo</a:t>
            </a:r>
            <a:r>
              <a:rPr lang="it-IT" sz="1400" dirty="0" smtClean="0">
                <a:solidFill>
                  <a:schemeClr val="tx1"/>
                </a:solidFill>
              </a:rPr>
              <a:t>.</a:t>
            </a:r>
            <a:endParaRPr lang="it-IT" sz="1400" b="1" dirty="0" smtClean="0">
              <a:solidFill>
                <a:schemeClr val="tx1"/>
              </a:solidFill>
            </a:endParaRPr>
          </a:p>
        </p:txBody>
      </p:sp>
      <p:sp>
        <p:nvSpPr>
          <p:cNvPr id="10" name="Rectangle 9"/>
          <p:cNvSpPr/>
          <p:nvPr/>
        </p:nvSpPr>
        <p:spPr>
          <a:xfrm>
            <a:off x="600579" y="2498073"/>
            <a:ext cx="11016000" cy="307777"/>
          </a:xfrm>
          <a:prstGeom prst="rect">
            <a:avLst/>
          </a:prstGeom>
          <a:solidFill>
            <a:srgbClr val="4F81BD"/>
          </a:solidFill>
          <a:ln>
            <a:noFill/>
          </a:ln>
        </p:spPr>
        <p:txBody>
          <a:bodyPr wrap="square" lIns="0">
            <a:spAutoFit/>
          </a:bodyPr>
          <a:lstStyle/>
          <a:p>
            <a:pPr algn="ctr"/>
            <a:r>
              <a:rPr lang="it-IT" sz="1400" b="1" dirty="0" smtClean="0">
                <a:solidFill>
                  <a:schemeClr val="tx2"/>
                </a:solidFill>
                <a:latin typeface="Verdana" panose="020B0604030504040204" pitchFamily="34" charset="0"/>
              </a:rPr>
              <a:t>il beneficio si applica ai seguenti datori di lavoro:</a:t>
            </a:r>
            <a:endParaRPr lang="it-IT" sz="1400" b="1" dirty="0">
              <a:solidFill>
                <a:schemeClr val="tx2"/>
              </a:solidFill>
            </a:endParaRPr>
          </a:p>
        </p:txBody>
      </p:sp>
      <p:sp>
        <p:nvSpPr>
          <p:cNvPr id="7" name="Rectangle 6"/>
          <p:cNvSpPr/>
          <p:nvPr/>
        </p:nvSpPr>
        <p:spPr>
          <a:xfrm>
            <a:off x="603240" y="2968001"/>
            <a:ext cx="5401945" cy="3124823"/>
          </a:xfrm>
          <a:prstGeom prst="rect">
            <a:avLst/>
          </a:prstGeom>
          <a:noFill/>
          <a:ln w="9525">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lIns="36000" tIns="324000" rIns="36000" bIns="36000" rtlCol="0" anchor="t" anchorCtr="0"/>
          <a:lstStyle/>
          <a:p>
            <a:pPr marL="171450" indent="-171450">
              <a:spcAft>
                <a:spcPts val="600"/>
              </a:spcAft>
              <a:buFont typeface="Arial" panose="020B0604020202020204" pitchFamily="34" charset="0"/>
              <a:buChar char="•"/>
            </a:pPr>
            <a:r>
              <a:rPr lang="it-IT" sz="1400" dirty="0">
                <a:solidFill>
                  <a:schemeClr val="tx1"/>
                </a:solidFill>
              </a:rPr>
              <a:t>Datori di lavoro </a:t>
            </a:r>
            <a:r>
              <a:rPr lang="it-IT" sz="1400" dirty="0" smtClean="0">
                <a:solidFill>
                  <a:schemeClr val="tx1"/>
                </a:solidFill>
              </a:rPr>
              <a:t>imprenditori</a:t>
            </a:r>
          </a:p>
          <a:p>
            <a:pPr marL="171450" indent="-171450">
              <a:spcAft>
                <a:spcPts val="600"/>
              </a:spcAft>
              <a:buFont typeface="Arial" panose="020B0604020202020204" pitchFamily="34" charset="0"/>
              <a:buChar char="•"/>
            </a:pPr>
            <a:r>
              <a:rPr lang="it-IT" sz="1400" dirty="0">
                <a:solidFill>
                  <a:schemeClr val="tx1"/>
                </a:solidFill>
              </a:rPr>
              <a:t>Consorzi di </a:t>
            </a:r>
            <a:r>
              <a:rPr lang="it-IT" sz="1400" dirty="0" smtClean="0">
                <a:solidFill>
                  <a:schemeClr val="tx1"/>
                </a:solidFill>
              </a:rPr>
              <a:t>bonifica</a:t>
            </a:r>
          </a:p>
          <a:p>
            <a:pPr marL="171450" indent="-171450">
              <a:spcAft>
                <a:spcPts val="600"/>
              </a:spcAft>
              <a:buFont typeface="Arial" panose="020B0604020202020204" pitchFamily="34" charset="0"/>
              <a:buChar char="•"/>
            </a:pPr>
            <a:r>
              <a:rPr lang="it-IT" sz="1400" dirty="0">
                <a:solidFill>
                  <a:schemeClr val="tx1"/>
                </a:solidFill>
              </a:rPr>
              <a:t>Consorzi </a:t>
            </a:r>
            <a:r>
              <a:rPr lang="it-IT" sz="1400" dirty="0" smtClean="0">
                <a:solidFill>
                  <a:schemeClr val="tx1"/>
                </a:solidFill>
              </a:rPr>
              <a:t>industriali</a:t>
            </a:r>
          </a:p>
          <a:p>
            <a:pPr marL="171450" indent="-171450">
              <a:spcAft>
                <a:spcPts val="600"/>
              </a:spcAft>
              <a:buFont typeface="Arial" panose="020B0604020202020204" pitchFamily="34" charset="0"/>
              <a:buChar char="•"/>
            </a:pPr>
            <a:r>
              <a:rPr lang="it-IT" sz="1400" dirty="0">
                <a:solidFill>
                  <a:schemeClr val="tx1"/>
                </a:solidFill>
              </a:rPr>
              <a:t>Enti morali</a:t>
            </a:r>
          </a:p>
          <a:p>
            <a:pPr marL="171450" indent="-171450">
              <a:spcAft>
                <a:spcPts val="600"/>
              </a:spcAft>
              <a:buFont typeface="Arial" panose="020B0604020202020204" pitchFamily="34" charset="0"/>
              <a:buChar char="•"/>
            </a:pPr>
            <a:r>
              <a:rPr lang="it-IT" sz="1400" dirty="0" smtClean="0">
                <a:solidFill>
                  <a:schemeClr val="tx1"/>
                </a:solidFill>
              </a:rPr>
              <a:t>Ex </a:t>
            </a:r>
            <a:r>
              <a:rPr lang="it-IT" sz="1400" dirty="0">
                <a:solidFill>
                  <a:schemeClr val="tx1"/>
                </a:solidFill>
              </a:rPr>
              <a:t>IPAB trasformate in associazioni o </a:t>
            </a:r>
            <a:r>
              <a:rPr lang="it-IT" sz="1400" dirty="0" smtClean="0">
                <a:solidFill>
                  <a:schemeClr val="tx1"/>
                </a:solidFill>
              </a:rPr>
              <a:t>fondazioni di  </a:t>
            </a:r>
            <a:r>
              <a:rPr lang="it-IT" sz="1400" dirty="0">
                <a:solidFill>
                  <a:schemeClr val="tx1"/>
                </a:solidFill>
              </a:rPr>
              <a:t>diritto </a:t>
            </a:r>
            <a:r>
              <a:rPr lang="it-IT" sz="1400" dirty="0" smtClean="0">
                <a:solidFill>
                  <a:schemeClr val="tx1"/>
                </a:solidFill>
              </a:rPr>
              <a:t>privato</a:t>
            </a:r>
          </a:p>
          <a:p>
            <a:pPr marL="171450" indent="-171450">
              <a:spcAft>
                <a:spcPts val="600"/>
              </a:spcAft>
              <a:buFont typeface="Arial" panose="020B0604020202020204" pitchFamily="34" charset="0"/>
              <a:buChar char="•"/>
            </a:pPr>
            <a:r>
              <a:rPr lang="it-IT" sz="1400" dirty="0">
                <a:solidFill>
                  <a:schemeClr val="tx1"/>
                </a:solidFill>
              </a:rPr>
              <a:t>Enti </a:t>
            </a:r>
            <a:r>
              <a:rPr lang="it-IT" sz="1400" dirty="0" smtClean="0">
                <a:solidFill>
                  <a:schemeClr val="tx1"/>
                </a:solidFill>
              </a:rPr>
              <a:t>pubblici </a:t>
            </a:r>
            <a:r>
              <a:rPr lang="it-IT" sz="1400" dirty="0">
                <a:solidFill>
                  <a:schemeClr val="tx1"/>
                </a:solidFill>
              </a:rPr>
              <a:t>che si sono trasformati in società di </a:t>
            </a:r>
            <a:r>
              <a:rPr lang="it-IT" sz="1400" dirty="0" smtClean="0">
                <a:solidFill>
                  <a:schemeClr val="tx1"/>
                </a:solidFill>
              </a:rPr>
              <a:t>    capitali</a:t>
            </a:r>
            <a:r>
              <a:rPr lang="it-IT" sz="1400" dirty="0">
                <a:solidFill>
                  <a:schemeClr val="tx1"/>
                </a:solidFill>
              </a:rPr>
              <a:t>, ancorché a capitale interamente </a:t>
            </a:r>
            <a:r>
              <a:rPr lang="it-IT" sz="1400" dirty="0" smtClean="0">
                <a:solidFill>
                  <a:schemeClr val="tx1"/>
                </a:solidFill>
              </a:rPr>
              <a:t>pubblico</a:t>
            </a:r>
            <a:endParaRPr lang="it-IT" sz="1400" dirty="0">
              <a:solidFill>
                <a:schemeClr val="tx1"/>
              </a:solidFill>
            </a:endParaRPr>
          </a:p>
        </p:txBody>
      </p:sp>
      <p:sp>
        <p:nvSpPr>
          <p:cNvPr id="23" name="Rectangle 22"/>
          <p:cNvSpPr/>
          <p:nvPr/>
        </p:nvSpPr>
        <p:spPr>
          <a:xfrm>
            <a:off x="6202055" y="2971535"/>
            <a:ext cx="5401945" cy="3117754"/>
          </a:xfrm>
          <a:prstGeom prst="rect">
            <a:avLst/>
          </a:prstGeom>
          <a:noFill/>
          <a:ln w="9525">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lIns="36000" tIns="324000" rIns="36000" bIns="36000" rtlCol="0" anchor="t" anchorCtr="0"/>
          <a:lstStyle/>
          <a:p>
            <a:pPr marL="625475" indent="-171450">
              <a:spcAft>
                <a:spcPts val="600"/>
              </a:spcAft>
              <a:buFont typeface="Arial" panose="020B0604020202020204" pitchFamily="34" charset="0"/>
              <a:buChar char="•"/>
            </a:pPr>
            <a:r>
              <a:rPr lang="it-IT" sz="1400" dirty="0">
                <a:solidFill>
                  <a:schemeClr val="tx1"/>
                </a:solidFill>
              </a:rPr>
              <a:t>Datori di lavoro non </a:t>
            </a:r>
            <a:r>
              <a:rPr lang="it-IT" sz="1400" dirty="0" smtClean="0">
                <a:solidFill>
                  <a:schemeClr val="tx1"/>
                </a:solidFill>
              </a:rPr>
              <a:t>imprenditori</a:t>
            </a:r>
          </a:p>
          <a:p>
            <a:pPr marL="625475" indent="-171450">
              <a:spcAft>
                <a:spcPts val="600"/>
              </a:spcAft>
              <a:buFont typeface="Arial" panose="020B0604020202020204" pitchFamily="34" charset="0"/>
              <a:buChar char="•"/>
            </a:pPr>
            <a:r>
              <a:rPr lang="it-IT" sz="1400" dirty="0">
                <a:solidFill>
                  <a:schemeClr val="tx1"/>
                </a:solidFill>
              </a:rPr>
              <a:t>Enti pubblici economici</a:t>
            </a:r>
          </a:p>
          <a:p>
            <a:pPr marL="625475" indent="-171450">
              <a:spcAft>
                <a:spcPts val="600"/>
              </a:spcAft>
              <a:buFont typeface="Arial" panose="020B0604020202020204" pitchFamily="34" charset="0"/>
              <a:buChar char="•"/>
            </a:pPr>
            <a:r>
              <a:rPr lang="it-IT" sz="1400" dirty="0" smtClean="0">
                <a:solidFill>
                  <a:schemeClr val="tx1"/>
                </a:solidFill>
              </a:rPr>
              <a:t>Enti ecclesiastici</a:t>
            </a:r>
          </a:p>
          <a:p>
            <a:pPr marL="625475" indent="-171450">
              <a:spcAft>
                <a:spcPts val="600"/>
              </a:spcAft>
              <a:buFont typeface="Arial" panose="020B0604020202020204" pitchFamily="34" charset="0"/>
              <a:buChar char="•"/>
            </a:pPr>
            <a:r>
              <a:rPr lang="it-IT" sz="1400" dirty="0">
                <a:solidFill>
                  <a:schemeClr val="tx1"/>
                </a:solidFill>
              </a:rPr>
              <a:t>Istituti autonomi case popolari trasformati in base alle diverse leggi regionali in enti pubblici </a:t>
            </a:r>
            <a:r>
              <a:rPr lang="it-IT" sz="1400" dirty="0" smtClean="0">
                <a:solidFill>
                  <a:schemeClr val="tx1"/>
                </a:solidFill>
              </a:rPr>
              <a:t>economici</a:t>
            </a:r>
          </a:p>
          <a:p>
            <a:pPr marL="625475" indent="-171450">
              <a:spcAft>
                <a:spcPts val="600"/>
              </a:spcAft>
              <a:buFont typeface="Arial" panose="020B0604020202020204" pitchFamily="34" charset="0"/>
              <a:buChar char="•"/>
            </a:pPr>
            <a:r>
              <a:rPr lang="it-IT" sz="1400" dirty="0">
                <a:solidFill>
                  <a:schemeClr val="tx1"/>
                </a:solidFill>
              </a:rPr>
              <a:t>Aziende speciali costituite anche in consorzio, ai sensi degli articoli 31 e 114 del </a:t>
            </a:r>
            <a:r>
              <a:rPr lang="it-IT" sz="1400" dirty="0" smtClean="0">
                <a:solidFill>
                  <a:schemeClr val="tx1"/>
                </a:solidFill>
              </a:rPr>
              <a:t>Decreto </a:t>
            </a:r>
            <a:r>
              <a:rPr lang="it-IT" sz="1400" dirty="0">
                <a:solidFill>
                  <a:schemeClr val="tx1"/>
                </a:solidFill>
              </a:rPr>
              <a:t>L</a:t>
            </a:r>
            <a:r>
              <a:rPr lang="it-IT" sz="1400" dirty="0" smtClean="0">
                <a:solidFill>
                  <a:schemeClr val="tx1"/>
                </a:solidFill>
              </a:rPr>
              <a:t>egislativo </a:t>
            </a:r>
            <a:r>
              <a:rPr lang="it-IT" sz="1400" dirty="0">
                <a:solidFill>
                  <a:schemeClr val="tx1"/>
                </a:solidFill>
              </a:rPr>
              <a:t>18 agosto 2000, n. </a:t>
            </a:r>
            <a:r>
              <a:rPr lang="it-IT" sz="1400" dirty="0" smtClean="0">
                <a:solidFill>
                  <a:schemeClr val="tx1"/>
                </a:solidFill>
              </a:rPr>
              <a:t>267</a:t>
            </a:r>
          </a:p>
          <a:p>
            <a:pPr marL="625475" indent="-171450">
              <a:spcAft>
                <a:spcPts val="600"/>
              </a:spcAft>
              <a:buFont typeface="Arial" panose="020B0604020202020204" pitchFamily="34" charset="0"/>
              <a:buChar char="•"/>
            </a:pPr>
            <a:r>
              <a:rPr lang="it-IT" sz="1400" dirty="0">
                <a:solidFill>
                  <a:schemeClr val="tx1"/>
                </a:solidFill>
              </a:rPr>
              <a:t>AVIS (</a:t>
            </a:r>
            <a:r>
              <a:rPr lang="it-IT" sz="1400" dirty="0" smtClean="0">
                <a:solidFill>
                  <a:schemeClr val="tx1"/>
                </a:solidFill>
              </a:rPr>
              <a:t>Circolare n. 51/2018)</a:t>
            </a:r>
            <a:endParaRPr lang="it-IT" sz="1400" dirty="0">
              <a:solidFill>
                <a:schemeClr val="tx1"/>
              </a:solidFill>
            </a:endParaRPr>
          </a:p>
        </p:txBody>
      </p:sp>
      <p:grpSp>
        <p:nvGrpSpPr>
          <p:cNvPr id="14" name="Group 13"/>
          <p:cNvGrpSpPr/>
          <p:nvPr/>
        </p:nvGrpSpPr>
        <p:grpSpPr>
          <a:xfrm>
            <a:off x="5554096" y="3791272"/>
            <a:ext cx="1080000" cy="1478280"/>
            <a:chOff x="5554096" y="3416300"/>
            <a:chExt cx="1080000" cy="1478280"/>
          </a:xfrm>
        </p:grpSpPr>
        <p:grpSp>
          <p:nvGrpSpPr>
            <p:cNvPr id="11" name="Group 10"/>
            <p:cNvGrpSpPr/>
            <p:nvPr/>
          </p:nvGrpSpPr>
          <p:grpSpPr>
            <a:xfrm>
              <a:off x="5554096" y="3416300"/>
              <a:ext cx="1080000" cy="1478280"/>
              <a:chOff x="5554096" y="3375660"/>
              <a:chExt cx="1080000" cy="1478280"/>
            </a:xfrm>
          </p:grpSpPr>
          <p:sp>
            <p:nvSpPr>
              <p:cNvPr id="8" name="Oval 7"/>
              <p:cNvSpPr/>
              <p:nvPr/>
            </p:nvSpPr>
            <p:spPr>
              <a:xfrm>
                <a:off x="5554096" y="3604707"/>
                <a:ext cx="1080000" cy="1080000"/>
              </a:xfrm>
              <a:prstGeom prst="ellipse">
                <a:avLst/>
              </a:prstGeom>
              <a:solidFill>
                <a:schemeClr val="tx2"/>
              </a:solidFill>
              <a:ln w="9525">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sp>
            <p:nvSpPr>
              <p:cNvPr id="9" name="Rectangle 8"/>
              <p:cNvSpPr/>
              <p:nvPr/>
            </p:nvSpPr>
            <p:spPr>
              <a:xfrm>
                <a:off x="6014102" y="3375660"/>
                <a:ext cx="173088" cy="1478280"/>
              </a:xfrm>
              <a:prstGeom prst="rect">
                <a:avLst/>
              </a:prstGeom>
              <a:solidFill>
                <a:schemeClr val="tx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sp>
            <p:nvSpPr>
              <p:cNvPr id="22" name="Oval 21"/>
              <p:cNvSpPr/>
              <p:nvPr/>
            </p:nvSpPr>
            <p:spPr>
              <a:xfrm>
                <a:off x="5664000" y="3712707"/>
                <a:ext cx="864000" cy="864000"/>
              </a:xfrm>
              <a:prstGeom prst="ellipse">
                <a:avLst/>
              </a:prstGeom>
              <a:solidFill>
                <a:srgbClr val="4F81BD"/>
              </a:solidFill>
              <a:ln w="19050">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gr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12515" y="3930565"/>
              <a:ext cx="514266" cy="514266"/>
            </a:xfrm>
            <a:prstGeom prst="rect">
              <a:avLst/>
            </a:prstGeom>
          </p:spPr>
        </p:pic>
      </p:grpSp>
      <p:pic>
        <p:nvPicPr>
          <p:cNvPr id="3" name="Picture 2"/>
          <p:cNvPicPr>
            <a:picLocks noChangeAspect="1"/>
          </p:cNvPicPr>
          <p:nvPr/>
        </p:nvPicPr>
        <p:blipFill>
          <a:blip r:embed="rId4">
            <a:clrChange>
              <a:clrFrom>
                <a:srgbClr val="FFFFFF"/>
              </a:clrFrom>
              <a:clrTo>
                <a:srgbClr val="FFFFFF">
                  <a:alpha val="0"/>
                </a:srgbClr>
              </a:clrTo>
            </a:clrChange>
          </a:blip>
          <a:stretch>
            <a:fillRect/>
          </a:stretch>
        </p:blipFill>
        <p:spPr>
          <a:xfrm>
            <a:off x="911467" y="1419200"/>
            <a:ext cx="796310" cy="798921"/>
          </a:xfrm>
          <a:prstGeom prst="rect">
            <a:avLst/>
          </a:prstGeom>
        </p:spPr>
      </p:pic>
    </p:spTree>
    <p:extLst>
      <p:ext uri="{BB962C8B-B14F-4D97-AF65-F5344CB8AC3E}">
        <p14:creationId xmlns:p14="http://schemas.microsoft.com/office/powerpoint/2010/main" val="231699196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lum/>
            <a:alphaModFix/>
          </a:blip>
          <a:srcRect/>
          <a:stretch>
            <a:fillRect/>
          </a:stretch>
        </p:blipFill>
        <p:spPr>
          <a:xfrm>
            <a:off x="1703640" y="329400"/>
            <a:ext cx="1611360" cy="938880"/>
          </a:xfrm>
          <a:prstGeom prst="rect">
            <a:avLst/>
          </a:prstGeom>
          <a:noFill/>
          <a:ln>
            <a:noFill/>
          </a:ln>
        </p:spPr>
      </p:pic>
      <p:sp>
        <p:nvSpPr>
          <p:cNvPr id="3" name="Segnaposto numero diapositiva 3"/>
          <p:cNvSpPr txBox="1">
            <a:spLocks noGrp="1"/>
          </p:cNvSpPr>
          <p:nvPr>
            <p:ph type="sldNum" sz="quarter" idx="4294967295"/>
          </p:nvPr>
        </p:nvSpPr>
        <p:spPr>
          <a:xfrm>
            <a:off x="8077080" y="6356521"/>
            <a:ext cx="2133360" cy="364679"/>
          </a:xfrm>
          <a:prstGeom prst="rect">
            <a:avLst/>
          </a:prstGeom>
          <a:noFill/>
          <a:ln>
            <a:noFill/>
          </a:ln>
        </p:spPr>
        <p:txBody>
          <a:bodyPr wrap="square" lIns="90000" tIns="45000" rIns="90000" bIns="45000" anchor="t" anchorCtr="0"/>
          <a:lstStyle/>
          <a:p>
            <a:pPr lvl="0"/>
            <a:fld id="{1A606F35-47B6-4754-B878-231394A77F5C}" type="slidenum">
              <a:t>40</a:t>
            </a:fld>
            <a:endParaRPr lang="it-IT">
              <a:solidFill>
                <a:srgbClr val="000000"/>
              </a:solidFill>
              <a:latin typeface="Calibri" pitchFamily="18"/>
              <a:ea typeface="Arial Unicode MS" pitchFamily="2"/>
              <a:cs typeface="Tahoma" pitchFamily="2"/>
            </a:endParaRPr>
          </a:p>
        </p:txBody>
      </p:sp>
      <p:sp>
        <p:nvSpPr>
          <p:cNvPr id="4" name="CasellaDiTesto 1"/>
          <p:cNvSpPr/>
          <p:nvPr/>
        </p:nvSpPr>
        <p:spPr>
          <a:xfrm>
            <a:off x="2394731" y="792001"/>
            <a:ext cx="7310376" cy="140591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90000" tIns="45000" rIns="90000" bIns="45000" anchor="t" anchorCtr="0" compatLnSpc="0">
            <a:spAutoFit/>
          </a:bodyPr>
          <a:lstStyle/>
          <a:p>
            <a:pPr algn="ctr"/>
            <a:r>
              <a:rPr lang="it-IT" sz="3200" b="1">
                <a:solidFill>
                  <a:srgbClr val="000099"/>
                </a:solidFill>
                <a:latin typeface="Calibri" pitchFamily="18"/>
                <a:ea typeface="Microsoft YaHei" pitchFamily="2"/>
                <a:cs typeface="Mangal" pitchFamily="2"/>
              </a:rPr>
              <a:t>DURC ON LINE</a:t>
            </a:r>
          </a:p>
          <a:p>
            <a:pPr algn="ctr"/>
            <a:endParaRPr lang="it-IT" sz="3200" b="1">
              <a:solidFill>
                <a:srgbClr val="000099"/>
              </a:solidFill>
              <a:latin typeface="Calibri" pitchFamily="18"/>
              <a:ea typeface="Microsoft YaHei" pitchFamily="2"/>
              <a:cs typeface="Mangal" pitchFamily="2"/>
            </a:endParaRPr>
          </a:p>
          <a:p>
            <a:pPr algn="ctr"/>
            <a:r>
              <a:rPr lang="it-IT" sz="2000" b="1">
                <a:solidFill>
                  <a:srgbClr val="7E0021"/>
                </a:solidFill>
                <a:latin typeface="Calibri" pitchFamily="18"/>
                <a:ea typeface="Microsoft YaHei" pitchFamily="2"/>
                <a:cs typeface="Mangal" pitchFamily="2"/>
              </a:rPr>
              <a:t>Modalità di verifica regolarità dei pagamenti – scadenze pagamenti</a:t>
            </a:r>
          </a:p>
        </p:txBody>
      </p:sp>
      <p:graphicFrame>
        <p:nvGraphicFramePr>
          <p:cNvPr id="6" name="Tabella 5"/>
          <p:cNvGraphicFramePr>
            <a:graphicFrameLocks noGrp="1"/>
          </p:cNvGraphicFramePr>
          <p:nvPr>
            <p:extLst>
              <p:ext uri="{D42A27DB-BD31-4B8C-83A1-F6EECF244321}">
                <p14:modId xmlns:p14="http://schemas.microsoft.com/office/powerpoint/2010/main" val="2562980814"/>
              </p:ext>
            </p:extLst>
          </p:nvPr>
        </p:nvGraphicFramePr>
        <p:xfrm>
          <a:off x="2855640" y="2348880"/>
          <a:ext cx="6768752" cy="3600400"/>
        </p:xfrm>
        <a:graphic>
          <a:graphicData uri="http://schemas.openxmlformats.org/drawingml/2006/table">
            <a:tbl>
              <a:tblPr firstRow="1" firstCol="1" bandRow="1">
                <a:tableStyleId>{5C22544A-7EE6-4342-B048-85BDC9FD1C3A}</a:tableStyleId>
              </a:tblPr>
              <a:tblGrid>
                <a:gridCol w="2808312">
                  <a:extLst>
                    <a:ext uri="{9D8B030D-6E8A-4147-A177-3AD203B41FA5}">
                      <a16:colId xmlns:a16="http://schemas.microsoft.com/office/drawing/2014/main" val="20000"/>
                    </a:ext>
                  </a:extLst>
                </a:gridCol>
                <a:gridCol w="1944216">
                  <a:extLst>
                    <a:ext uri="{9D8B030D-6E8A-4147-A177-3AD203B41FA5}">
                      <a16:colId xmlns:a16="http://schemas.microsoft.com/office/drawing/2014/main" val="20001"/>
                    </a:ext>
                  </a:extLst>
                </a:gridCol>
                <a:gridCol w="2016224">
                  <a:extLst>
                    <a:ext uri="{9D8B030D-6E8A-4147-A177-3AD203B41FA5}">
                      <a16:colId xmlns:a16="http://schemas.microsoft.com/office/drawing/2014/main" val="20002"/>
                    </a:ext>
                  </a:extLst>
                </a:gridCol>
              </a:tblGrid>
              <a:tr h="384265">
                <a:tc>
                  <a:txBody>
                    <a:bodyPr/>
                    <a:lstStyle/>
                    <a:p>
                      <a:pPr algn="just">
                        <a:spcAft>
                          <a:spcPts val="0"/>
                        </a:spcAft>
                      </a:pPr>
                      <a:r>
                        <a:rPr lang="it-IT" sz="1000" dirty="0">
                          <a:effectLst/>
                        </a:rPr>
                        <a:t>Gestioni </a:t>
                      </a:r>
                      <a:endParaRPr lang="it-IT" sz="1200" dirty="0">
                        <a:effectLst/>
                        <a:latin typeface="Verdana"/>
                        <a:ea typeface="Times New Roman"/>
                        <a:cs typeface="Times New Roman"/>
                      </a:endParaRPr>
                    </a:p>
                  </a:txBody>
                  <a:tcPr marL="50800" marR="50800" marT="50800" marB="50800"/>
                </a:tc>
                <a:tc>
                  <a:txBody>
                    <a:bodyPr/>
                    <a:lstStyle/>
                    <a:p>
                      <a:pPr algn="ctr">
                        <a:spcAft>
                          <a:spcPts val="0"/>
                        </a:spcAft>
                      </a:pPr>
                      <a:r>
                        <a:rPr lang="it-IT" sz="1000">
                          <a:effectLst/>
                        </a:rPr>
                        <a:t>Scadenza  Pagamento *</a:t>
                      </a:r>
                      <a:endParaRPr lang="it-IT" sz="1200">
                        <a:effectLst/>
                        <a:latin typeface="Verdana"/>
                        <a:ea typeface="Times New Roman"/>
                        <a:cs typeface="Times New Roman"/>
                      </a:endParaRPr>
                    </a:p>
                  </a:txBody>
                  <a:tcPr marL="0" marR="0" marT="0" marB="0"/>
                </a:tc>
                <a:tc>
                  <a:txBody>
                    <a:bodyPr/>
                    <a:lstStyle/>
                    <a:p>
                      <a:pPr algn="ctr">
                        <a:spcAft>
                          <a:spcPts val="0"/>
                        </a:spcAft>
                      </a:pPr>
                      <a:r>
                        <a:rPr lang="it-IT" sz="1000">
                          <a:effectLst/>
                        </a:rPr>
                        <a:t>Termine presentazione *</a:t>
                      </a:r>
                      <a:endParaRPr lang="it-IT" sz="1200">
                        <a:effectLst/>
                        <a:latin typeface="Verdana"/>
                        <a:ea typeface="Times New Roman"/>
                        <a:cs typeface="Times New Roman"/>
                      </a:endParaRPr>
                    </a:p>
                  </a:txBody>
                  <a:tcPr marL="0" marR="0" marT="0" marB="0"/>
                </a:tc>
                <a:extLst>
                  <a:ext uri="{0D108BD9-81ED-4DB2-BD59-A6C34878D82A}">
                    <a16:rowId xmlns:a16="http://schemas.microsoft.com/office/drawing/2014/main" val="10000"/>
                  </a:ext>
                </a:extLst>
              </a:tr>
              <a:tr h="691678">
                <a:tc>
                  <a:txBody>
                    <a:bodyPr/>
                    <a:lstStyle/>
                    <a:p>
                      <a:pPr algn="just">
                        <a:spcAft>
                          <a:spcPts val="0"/>
                        </a:spcAft>
                      </a:pPr>
                      <a:r>
                        <a:rPr lang="it-IT" sz="1200" b="0" dirty="0">
                          <a:solidFill>
                            <a:schemeClr val="tx1"/>
                          </a:solidFill>
                          <a:effectLst/>
                        </a:rPr>
                        <a:t>Datori di lavoro con dipendenti </a:t>
                      </a:r>
                      <a:endParaRPr lang="it-IT" sz="1200" b="0" dirty="0">
                        <a:solidFill>
                          <a:schemeClr val="tx1"/>
                        </a:solidFill>
                        <a:effectLst/>
                        <a:latin typeface="Verdana"/>
                        <a:ea typeface="Times New Roman"/>
                        <a:cs typeface="Times New Roman"/>
                      </a:endParaRPr>
                    </a:p>
                  </a:txBody>
                  <a:tcPr marL="50800" marR="50800" marT="50800" marB="50800">
                    <a:solidFill>
                      <a:schemeClr val="accent3"/>
                    </a:solidFill>
                  </a:tcPr>
                </a:tc>
                <a:tc>
                  <a:txBody>
                    <a:bodyPr/>
                    <a:lstStyle/>
                    <a:p>
                      <a:pPr algn="just">
                        <a:spcAft>
                          <a:spcPts val="0"/>
                        </a:spcAft>
                      </a:pPr>
                      <a:r>
                        <a:rPr lang="it-IT" sz="1200" b="0">
                          <a:solidFill>
                            <a:schemeClr val="tx1"/>
                          </a:solidFill>
                          <a:effectLst/>
                        </a:rPr>
                        <a:t>16 del mese successivo a quello di riferimento  </a:t>
                      </a:r>
                      <a:endParaRPr lang="it-IT" sz="1200" b="0">
                        <a:solidFill>
                          <a:schemeClr val="tx1"/>
                        </a:solidFill>
                        <a:effectLst/>
                        <a:latin typeface="Verdana"/>
                        <a:ea typeface="Times New Roman"/>
                        <a:cs typeface="Times New Roman"/>
                      </a:endParaRPr>
                    </a:p>
                  </a:txBody>
                  <a:tcPr marL="0" marR="0" marT="0" marB="0">
                    <a:solidFill>
                      <a:schemeClr val="accent3"/>
                    </a:solidFill>
                  </a:tcPr>
                </a:tc>
                <a:tc>
                  <a:txBody>
                    <a:bodyPr/>
                    <a:lstStyle/>
                    <a:p>
                      <a:pPr algn="just">
                        <a:spcAft>
                          <a:spcPts val="0"/>
                        </a:spcAft>
                      </a:pPr>
                      <a:r>
                        <a:rPr lang="it-IT" sz="1200" b="0">
                          <a:solidFill>
                            <a:schemeClr val="tx1"/>
                          </a:solidFill>
                          <a:effectLst/>
                        </a:rPr>
                        <a:t> ultimo giorno del mese successivo a quello di riferimento</a:t>
                      </a:r>
                      <a:endParaRPr lang="it-IT" sz="1200" b="0">
                        <a:solidFill>
                          <a:schemeClr val="tx1"/>
                        </a:solidFill>
                        <a:effectLst/>
                        <a:latin typeface="Verdana"/>
                        <a:ea typeface="Times New Roman"/>
                        <a:cs typeface="Times New Roman"/>
                      </a:endParaRPr>
                    </a:p>
                  </a:txBody>
                  <a:tcPr marL="0" marR="0" marT="0" marB="0">
                    <a:solidFill>
                      <a:schemeClr val="accent3"/>
                    </a:solidFill>
                  </a:tcPr>
                </a:tc>
                <a:extLst>
                  <a:ext uri="{0D108BD9-81ED-4DB2-BD59-A6C34878D82A}">
                    <a16:rowId xmlns:a16="http://schemas.microsoft.com/office/drawing/2014/main" val="10001"/>
                  </a:ext>
                </a:extLst>
              </a:tr>
              <a:tr h="691678">
                <a:tc>
                  <a:txBody>
                    <a:bodyPr/>
                    <a:lstStyle/>
                    <a:p>
                      <a:pPr algn="just">
                        <a:spcAft>
                          <a:spcPts val="0"/>
                        </a:spcAft>
                      </a:pPr>
                      <a:r>
                        <a:rPr lang="it-IT" sz="1200" b="0" dirty="0">
                          <a:solidFill>
                            <a:schemeClr val="tx1"/>
                          </a:solidFill>
                          <a:effectLst/>
                        </a:rPr>
                        <a:t>Committenti di co.co.co e co.co.pro.</a:t>
                      </a:r>
                      <a:endParaRPr lang="it-IT" sz="1200" b="0" dirty="0">
                        <a:solidFill>
                          <a:schemeClr val="tx1"/>
                        </a:solidFill>
                        <a:effectLst/>
                        <a:latin typeface="Verdana"/>
                        <a:ea typeface="Times New Roman"/>
                        <a:cs typeface="Times New Roman"/>
                      </a:endParaRPr>
                    </a:p>
                  </a:txBody>
                  <a:tcPr marL="50800" marR="50800" marT="50800" marB="50800">
                    <a:solidFill>
                      <a:schemeClr val="accent3"/>
                    </a:solidFill>
                  </a:tcPr>
                </a:tc>
                <a:tc>
                  <a:txBody>
                    <a:bodyPr/>
                    <a:lstStyle/>
                    <a:p>
                      <a:pPr algn="just">
                        <a:spcAft>
                          <a:spcPts val="0"/>
                        </a:spcAft>
                      </a:pPr>
                      <a:r>
                        <a:rPr lang="it-IT" sz="1200" b="0" dirty="0">
                          <a:solidFill>
                            <a:schemeClr val="tx1"/>
                          </a:solidFill>
                          <a:effectLst/>
                        </a:rPr>
                        <a:t>16 del mese successivo a quello di riferimento  </a:t>
                      </a:r>
                      <a:endParaRPr lang="it-IT" sz="1200" b="0" dirty="0">
                        <a:solidFill>
                          <a:schemeClr val="tx1"/>
                        </a:solidFill>
                        <a:effectLst/>
                        <a:latin typeface="Verdana"/>
                        <a:ea typeface="Times New Roman"/>
                        <a:cs typeface="Times New Roman"/>
                      </a:endParaRPr>
                    </a:p>
                  </a:txBody>
                  <a:tcPr marL="0" marR="0" marT="0" marB="0">
                    <a:solidFill>
                      <a:schemeClr val="accent3"/>
                    </a:solidFill>
                  </a:tcPr>
                </a:tc>
                <a:tc>
                  <a:txBody>
                    <a:bodyPr/>
                    <a:lstStyle/>
                    <a:p>
                      <a:pPr algn="just">
                        <a:spcAft>
                          <a:spcPts val="0"/>
                        </a:spcAft>
                      </a:pPr>
                      <a:r>
                        <a:rPr lang="it-IT" sz="1200" b="0">
                          <a:solidFill>
                            <a:schemeClr val="tx1"/>
                          </a:solidFill>
                          <a:effectLst/>
                        </a:rPr>
                        <a:t> ultimo giorno del mese successivo a quello di riferimento</a:t>
                      </a:r>
                      <a:endParaRPr lang="it-IT" sz="1200" b="0">
                        <a:solidFill>
                          <a:schemeClr val="tx1"/>
                        </a:solidFill>
                        <a:effectLst/>
                        <a:latin typeface="Verdana"/>
                        <a:ea typeface="Times New Roman"/>
                        <a:cs typeface="Times New Roman"/>
                      </a:endParaRPr>
                    </a:p>
                  </a:txBody>
                  <a:tcPr marL="0" marR="0" marT="0" marB="0">
                    <a:solidFill>
                      <a:schemeClr val="accent3"/>
                    </a:solidFill>
                  </a:tcPr>
                </a:tc>
                <a:extLst>
                  <a:ext uri="{0D108BD9-81ED-4DB2-BD59-A6C34878D82A}">
                    <a16:rowId xmlns:a16="http://schemas.microsoft.com/office/drawing/2014/main" val="10002"/>
                  </a:ext>
                </a:extLst>
              </a:tr>
              <a:tr h="752659">
                <a:tc>
                  <a:txBody>
                    <a:bodyPr/>
                    <a:lstStyle/>
                    <a:p>
                      <a:pPr algn="just">
                        <a:spcAft>
                          <a:spcPts val="0"/>
                        </a:spcAft>
                      </a:pPr>
                      <a:r>
                        <a:rPr lang="it-IT" sz="1200" b="0">
                          <a:solidFill>
                            <a:schemeClr val="tx1"/>
                          </a:solidFill>
                          <a:effectLst/>
                        </a:rPr>
                        <a:t>Lavoratori autonomi artigiani e commercianti</a:t>
                      </a:r>
                      <a:endParaRPr lang="it-IT" sz="1200" b="0">
                        <a:solidFill>
                          <a:schemeClr val="tx1"/>
                        </a:solidFill>
                        <a:effectLst/>
                        <a:latin typeface="Verdana"/>
                        <a:ea typeface="Times New Roman"/>
                        <a:cs typeface="Times New Roman"/>
                      </a:endParaRPr>
                    </a:p>
                  </a:txBody>
                  <a:tcPr marL="50800" marR="50800" marT="50800" marB="50800">
                    <a:solidFill>
                      <a:schemeClr val="accent3"/>
                    </a:solidFill>
                  </a:tcPr>
                </a:tc>
                <a:tc>
                  <a:txBody>
                    <a:bodyPr/>
                    <a:lstStyle/>
                    <a:p>
                      <a:pPr algn="just">
                        <a:spcAft>
                          <a:spcPts val="0"/>
                        </a:spcAft>
                      </a:pPr>
                      <a:r>
                        <a:rPr lang="it-IT" sz="1200" b="0" dirty="0">
                          <a:solidFill>
                            <a:schemeClr val="tx1"/>
                          </a:solidFill>
                          <a:effectLst/>
                        </a:rPr>
                        <a:t>16 maggio </a:t>
                      </a:r>
                    </a:p>
                    <a:p>
                      <a:pPr algn="just">
                        <a:spcAft>
                          <a:spcPts val="0"/>
                        </a:spcAft>
                      </a:pPr>
                      <a:r>
                        <a:rPr lang="it-IT" sz="1200" b="0" dirty="0">
                          <a:solidFill>
                            <a:schemeClr val="tx1"/>
                          </a:solidFill>
                          <a:effectLst/>
                        </a:rPr>
                        <a:t>16 agosto</a:t>
                      </a:r>
                    </a:p>
                    <a:p>
                      <a:pPr algn="just">
                        <a:spcAft>
                          <a:spcPts val="0"/>
                        </a:spcAft>
                      </a:pPr>
                      <a:r>
                        <a:rPr lang="it-IT" sz="1200" b="0" dirty="0">
                          <a:solidFill>
                            <a:schemeClr val="tx1"/>
                          </a:solidFill>
                          <a:effectLst/>
                        </a:rPr>
                        <a:t>16 novembre </a:t>
                      </a:r>
                    </a:p>
                    <a:p>
                      <a:pPr algn="just">
                        <a:spcAft>
                          <a:spcPts val="0"/>
                        </a:spcAft>
                      </a:pPr>
                      <a:r>
                        <a:rPr lang="it-IT" sz="1200" b="0" dirty="0">
                          <a:solidFill>
                            <a:schemeClr val="tx1"/>
                          </a:solidFill>
                          <a:effectLst/>
                        </a:rPr>
                        <a:t>16 febbraio</a:t>
                      </a:r>
                      <a:endParaRPr lang="it-IT" sz="1200" b="0" dirty="0">
                        <a:solidFill>
                          <a:schemeClr val="tx1"/>
                        </a:solidFill>
                        <a:effectLst/>
                        <a:latin typeface="Verdana"/>
                        <a:ea typeface="Times New Roman"/>
                        <a:cs typeface="Times New Roman"/>
                      </a:endParaRPr>
                    </a:p>
                  </a:txBody>
                  <a:tcPr marL="0" marR="0" marT="0" marB="0">
                    <a:solidFill>
                      <a:schemeClr val="accent3"/>
                    </a:solidFill>
                  </a:tcPr>
                </a:tc>
                <a:tc>
                  <a:txBody>
                    <a:bodyPr/>
                    <a:lstStyle/>
                    <a:p>
                      <a:pPr algn="just">
                        <a:spcAft>
                          <a:spcPts val="0"/>
                        </a:spcAft>
                      </a:pPr>
                      <a:r>
                        <a:rPr lang="it-IT" sz="1200" b="0">
                          <a:solidFill>
                            <a:schemeClr val="tx1"/>
                          </a:solidFill>
                          <a:effectLst/>
                        </a:rPr>
                        <a:t> </a:t>
                      </a:r>
                      <a:endParaRPr lang="it-IT" sz="1200" b="0">
                        <a:solidFill>
                          <a:schemeClr val="tx1"/>
                        </a:solidFill>
                        <a:effectLst/>
                        <a:latin typeface="Verdana"/>
                        <a:ea typeface="Times New Roman"/>
                        <a:cs typeface="Times New Roman"/>
                      </a:endParaRPr>
                    </a:p>
                  </a:txBody>
                  <a:tcPr marL="0" marR="0" marT="0" marB="0">
                    <a:solidFill>
                      <a:schemeClr val="accent3"/>
                    </a:solidFill>
                  </a:tcPr>
                </a:tc>
                <a:extLst>
                  <a:ext uri="{0D108BD9-81ED-4DB2-BD59-A6C34878D82A}">
                    <a16:rowId xmlns:a16="http://schemas.microsoft.com/office/drawing/2014/main" val="10003"/>
                  </a:ext>
                </a:extLst>
              </a:tr>
              <a:tr h="1080120">
                <a:tc>
                  <a:txBody>
                    <a:bodyPr/>
                    <a:lstStyle/>
                    <a:p>
                      <a:pPr algn="just">
                        <a:spcAft>
                          <a:spcPts val="0"/>
                        </a:spcAft>
                      </a:pPr>
                      <a:r>
                        <a:rPr lang="it-IT" sz="1200" b="0" dirty="0">
                          <a:solidFill>
                            <a:schemeClr val="tx1"/>
                          </a:solidFill>
                          <a:effectLst/>
                        </a:rPr>
                        <a:t>Lavoratori autonomi artigiani e commercianti contributi dovuti sulla quota di reddito eccedente il minimale</a:t>
                      </a:r>
                      <a:endParaRPr lang="it-IT" sz="1200" b="0" dirty="0">
                        <a:solidFill>
                          <a:schemeClr val="tx1"/>
                        </a:solidFill>
                        <a:effectLst/>
                        <a:latin typeface="Verdana"/>
                        <a:ea typeface="Times New Roman"/>
                        <a:cs typeface="Times New Roman"/>
                      </a:endParaRPr>
                    </a:p>
                  </a:txBody>
                  <a:tcPr marL="50800" marR="50800" marT="50800" marB="50800">
                    <a:solidFill>
                      <a:schemeClr val="accent3"/>
                    </a:solidFill>
                  </a:tcPr>
                </a:tc>
                <a:tc>
                  <a:txBody>
                    <a:bodyPr/>
                    <a:lstStyle/>
                    <a:p>
                      <a:pPr algn="just">
                        <a:spcAft>
                          <a:spcPts val="0"/>
                        </a:spcAft>
                      </a:pPr>
                      <a:r>
                        <a:rPr lang="it-IT" sz="1200" b="0" dirty="0">
                          <a:solidFill>
                            <a:schemeClr val="tx1"/>
                          </a:solidFill>
                          <a:effectLst/>
                        </a:rPr>
                        <a:t>scadenze previste per il pagamento delle imposte sui redditi **</a:t>
                      </a:r>
                      <a:endParaRPr lang="it-IT" sz="1200" b="0" dirty="0">
                        <a:solidFill>
                          <a:schemeClr val="tx1"/>
                        </a:solidFill>
                        <a:effectLst/>
                        <a:latin typeface="Verdana"/>
                        <a:ea typeface="Times New Roman"/>
                        <a:cs typeface="Times New Roman"/>
                      </a:endParaRPr>
                    </a:p>
                  </a:txBody>
                  <a:tcPr marL="0" marR="0" marT="0" marB="0">
                    <a:solidFill>
                      <a:schemeClr val="accent3"/>
                    </a:solidFill>
                  </a:tcPr>
                </a:tc>
                <a:tc>
                  <a:txBody>
                    <a:bodyPr/>
                    <a:lstStyle/>
                    <a:p>
                      <a:pPr algn="just">
                        <a:spcAft>
                          <a:spcPts val="0"/>
                        </a:spcAft>
                      </a:pPr>
                      <a:r>
                        <a:rPr lang="it-IT" sz="1200" b="0" dirty="0">
                          <a:solidFill>
                            <a:schemeClr val="tx1"/>
                          </a:solidFill>
                          <a:effectLst/>
                        </a:rPr>
                        <a:t>Data scadenza Dichiarazione dei redditi</a:t>
                      </a:r>
                      <a:endParaRPr lang="it-IT" sz="1200" b="0" dirty="0">
                        <a:solidFill>
                          <a:schemeClr val="tx1"/>
                        </a:solidFill>
                        <a:effectLst/>
                        <a:latin typeface="Verdana"/>
                        <a:ea typeface="Times New Roman"/>
                        <a:cs typeface="Times New Roman"/>
                      </a:endParaRPr>
                    </a:p>
                  </a:txBody>
                  <a:tcPr marL="0" marR="0" marT="0" marB="0">
                    <a:solidFill>
                      <a:schemeClr val="accent3"/>
                    </a:solidFill>
                  </a:tcPr>
                </a:tc>
                <a:extLst>
                  <a:ext uri="{0D108BD9-81ED-4DB2-BD59-A6C34878D82A}">
                    <a16:rowId xmlns:a16="http://schemas.microsoft.com/office/drawing/2014/main" val="10004"/>
                  </a:ext>
                </a:extLst>
              </a:tr>
            </a:tbl>
          </a:graphicData>
        </a:graphic>
      </p:graphicFrame>
      <p:sp>
        <p:nvSpPr>
          <p:cNvPr id="7" name="CasellaDiTesto 6"/>
          <p:cNvSpPr txBox="1"/>
          <p:nvPr/>
        </p:nvSpPr>
        <p:spPr>
          <a:xfrm>
            <a:off x="1956000" y="6408001"/>
            <a:ext cx="2555824" cy="430887"/>
          </a:xfrm>
          <a:prstGeom prst="rect">
            <a:avLst/>
          </a:prstGeom>
          <a:noFill/>
        </p:spPr>
        <p:txBody>
          <a:bodyPr wrap="square" rtlCol="0">
            <a:spAutoFit/>
          </a:bodyPr>
          <a:lstStyle/>
          <a:p>
            <a:r>
              <a:rPr lang="it-IT" sz="1100" b="1" dirty="0">
                <a:solidFill>
                  <a:schemeClr val="tx2">
                    <a:lumMod val="60000"/>
                    <a:lumOff val="40000"/>
                  </a:schemeClr>
                </a:solidFill>
              </a:rPr>
              <a:t>Direzione provinciale di Firenze</a:t>
            </a:r>
          </a:p>
        </p:txBody>
      </p:sp>
    </p:spTree>
    <p:extLst>
      <p:ext uri="{BB962C8B-B14F-4D97-AF65-F5344CB8AC3E}">
        <p14:creationId xmlns:p14="http://schemas.microsoft.com/office/powerpoint/2010/main" val="10804888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lum/>
            <a:alphaModFix/>
          </a:blip>
          <a:srcRect/>
          <a:stretch>
            <a:fillRect/>
          </a:stretch>
        </p:blipFill>
        <p:spPr>
          <a:xfrm>
            <a:off x="1703640" y="329400"/>
            <a:ext cx="1611360" cy="938880"/>
          </a:xfrm>
          <a:prstGeom prst="rect">
            <a:avLst/>
          </a:prstGeom>
          <a:noFill/>
          <a:ln>
            <a:noFill/>
          </a:ln>
        </p:spPr>
      </p:pic>
      <p:sp>
        <p:nvSpPr>
          <p:cNvPr id="3" name="Segnaposto numero diapositiva 3"/>
          <p:cNvSpPr txBox="1">
            <a:spLocks noGrp="1"/>
          </p:cNvSpPr>
          <p:nvPr>
            <p:ph type="sldNum" sz="quarter" idx="4294967295"/>
          </p:nvPr>
        </p:nvSpPr>
        <p:spPr>
          <a:xfrm>
            <a:off x="8077080" y="6356521"/>
            <a:ext cx="2133360" cy="364679"/>
          </a:xfrm>
          <a:prstGeom prst="rect">
            <a:avLst/>
          </a:prstGeom>
          <a:noFill/>
          <a:ln>
            <a:noFill/>
          </a:ln>
        </p:spPr>
        <p:txBody>
          <a:bodyPr wrap="square" lIns="90000" tIns="45000" rIns="90000" bIns="45000" anchor="t" anchorCtr="0"/>
          <a:lstStyle/>
          <a:p>
            <a:pPr lvl="0"/>
            <a:fld id="{466A0A2D-FD81-46E0-8E0B-8E12C9322A51}" type="slidenum">
              <a:t>41</a:t>
            </a:fld>
            <a:endParaRPr lang="it-IT">
              <a:solidFill>
                <a:srgbClr val="000000"/>
              </a:solidFill>
              <a:latin typeface="Calibri" pitchFamily="18"/>
              <a:ea typeface="Arial Unicode MS" pitchFamily="2"/>
              <a:cs typeface="Tahoma" pitchFamily="2"/>
            </a:endParaRPr>
          </a:p>
        </p:txBody>
      </p:sp>
      <p:sp>
        <p:nvSpPr>
          <p:cNvPr id="4" name="CasellaDiTesto 1"/>
          <p:cNvSpPr/>
          <p:nvPr/>
        </p:nvSpPr>
        <p:spPr>
          <a:xfrm>
            <a:off x="1689910" y="1223280"/>
            <a:ext cx="9026743" cy="484981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90000" tIns="45000" rIns="90000" bIns="45000" anchor="t" anchorCtr="0" compatLnSpc="0">
            <a:spAutoFit/>
          </a:bodyPr>
          <a:lstStyle/>
          <a:p>
            <a:pPr algn="ctr"/>
            <a:r>
              <a:rPr lang="it-IT" sz="3200" b="1" dirty="0">
                <a:solidFill>
                  <a:srgbClr val="000099"/>
                </a:solidFill>
                <a:latin typeface="Calibri" pitchFamily="18"/>
                <a:ea typeface="Microsoft YaHei" pitchFamily="2"/>
                <a:cs typeface="Mangal" pitchFamily="2"/>
              </a:rPr>
              <a:t>DURC ON LINE</a:t>
            </a:r>
          </a:p>
          <a:p>
            <a:pPr algn="ctr"/>
            <a:endParaRPr lang="it-IT" sz="3200" b="1" dirty="0">
              <a:solidFill>
                <a:srgbClr val="CC0000"/>
              </a:solidFill>
              <a:latin typeface="Calibri" pitchFamily="18"/>
              <a:ea typeface="Microsoft YaHei" pitchFamily="2"/>
              <a:cs typeface="Mangal" pitchFamily="2"/>
            </a:endParaRPr>
          </a:p>
          <a:p>
            <a:pPr algn="ctr"/>
            <a:r>
              <a:rPr lang="it-IT" sz="3200" b="1" dirty="0">
                <a:solidFill>
                  <a:srgbClr val="006600"/>
                </a:solidFill>
                <a:latin typeface="Calibri" pitchFamily="18"/>
                <a:ea typeface="Microsoft YaHei" pitchFamily="2"/>
                <a:cs typeface="Mangal" pitchFamily="2"/>
              </a:rPr>
              <a:t>Sussiste regolarità contributiva anche nelle seguenti</a:t>
            </a:r>
          </a:p>
          <a:p>
            <a:pPr algn="ctr"/>
            <a:r>
              <a:rPr lang="it-IT" sz="3200" b="1" dirty="0">
                <a:solidFill>
                  <a:srgbClr val="006600"/>
                </a:solidFill>
                <a:latin typeface="Calibri" pitchFamily="18"/>
                <a:ea typeface="Microsoft YaHei" pitchFamily="2"/>
                <a:cs typeface="Mangal" pitchFamily="2"/>
              </a:rPr>
              <a:t>situazioni aziendali:</a:t>
            </a:r>
          </a:p>
          <a:p>
            <a:pPr algn="ctr"/>
            <a:endParaRPr lang="it-IT" sz="3200" b="1" dirty="0">
              <a:solidFill>
                <a:srgbClr val="CC0000"/>
              </a:solidFill>
              <a:latin typeface="Calibri" pitchFamily="18"/>
              <a:ea typeface="Microsoft YaHei" pitchFamily="2"/>
              <a:cs typeface="Mangal" pitchFamily="2"/>
            </a:endParaRPr>
          </a:p>
          <a:p>
            <a:pPr>
              <a:buClr>
                <a:srgbClr val="3869F2"/>
              </a:buClr>
              <a:buSzPct val="45000"/>
              <a:buFont typeface="StarSymbol"/>
              <a:buChar char="●"/>
            </a:pPr>
            <a:r>
              <a:rPr lang="it-IT" sz="2400" b="1" dirty="0">
                <a:solidFill>
                  <a:srgbClr val="C5000B"/>
                </a:solidFill>
                <a:latin typeface="Calibri" pitchFamily="18"/>
                <a:ea typeface="Microsoft YaHei" pitchFamily="2"/>
                <a:cs typeface="Mangal" pitchFamily="2"/>
              </a:rPr>
              <a:t>Rateizzazioni concesse dall'Inps con pagamento regolare rate</a:t>
            </a:r>
          </a:p>
          <a:p>
            <a:pPr>
              <a:buClr>
                <a:srgbClr val="3869F2"/>
              </a:buClr>
              <a:buSzPct val="45000"/>
              <a:buFont typeface="StarSymbol"/>
              <a:buChar char="●"/>
            </a:pPr>
            <a:r>
              <a:rPr lang="it-IT" sz="2400" b="1" dirty="0">
                <a:solidFill>
                  <a:srgbClr val="C5000B"/>
                </a:solidFill>
                <a:latin typeface="Calibri" pitchFamily="18"/>
                <a:ea typeface="Microsoft YaHei" pitchFamily="2"/>
                <a:cs typeface="Mangal" pitchFamily="2"/>
              </a:rPr>
              <a:t>Sospensione dei pagamenti in forza di disposizioni di legge</a:t>
            </a:r>
          </a:p>
          <a:p>
            <a:pPr>
              <a:buClr>
                <a:srgbClr val="3869F2"/>
              </a:buClr>
              <a:buSzPct val="45000"/>
              <a:buFont typeface="StarSymbol"/>
              <a:buChar char="●"/>
            </a:pPr>
            <a:r>
              <a:rPr lang="it-IT" sz="2400" b="1" dirty="0">
                <a:solidFill>
                  <a:srgbClr val="C5000B"/>
                </a:solidFill>
                <a:latin typeface="Calibri" pitchFamily="18"/>
                <a:ea typeface="Microsoft YaHei" pitchFamily="2"/>
                <a:cs typeface="Mangal" pitchFamily="2"/>
              </a:rPr>
              <a:t>Crediti in contenzioso amministrativo fino alla decisione che</a:t>
            </a:r>
          </a:p>
          <a:p>
            <a:pPr>
              <a:buClr>
                <a:srgbClr val="3869F2"/>
              </a:buClr>
              <a:buSzPct val="45000"/>
              <a:buFont typeface="StarSymbol"/>
              <a:buChar char="●"/>
            </a:pPr>
            <a:r>
              <a:rPr lang="it-IT" sz="2400" b="1" dirty="0">
                <a:solidFill>
                  <a:srgbClr val="C5000B"/>
                </a:solidFill>
                <a:latin typeface="Calibri" pitchFamily="18"/>
                <a:ea typeface="Microsoft YaHei" pitchFamily="2"/>
                <a:cs typeface="Mangal" pitchFamily="2"/>
              </a:rPr>
              <a:t>respinge il ricorso</a:t>
            </a:r>
          </a:p>
          <a:p>
            <a:pPr>
              <a:buClr>
                <a:srgbClr val="3869F2"/>
              </a:buClr>
              <a:buSzPct val="45000"/>
              <a:buFont typeface="StarSymbol"/>
              <a:buChar char="●"/>
            </a:pPr>
            <a:r>
              <a:rPr lang="it-IT" sz="2400" b="1" dirty="0">
                <a:solidFill>
                  <a:srgbClr val="C5000B"/>
                </a:solidFill>
                <a:latin typeface="Calibri" pitchFamily="18"/>
                <a:ea typeface="Microsoft YaHei" pitchFamily="2"/>
                <a:cs typeface="Mangal" pitchFamily="2"/>
              </a:rPr>
              <a:t>Crediti in fase amministrativa in pendenza di ricorso giudiziario</a:t>
            </a:r>
          </a:p>
          <a:p>
            <a:pPr>
              <a:buClr>
                <a:srgbClr val="3869F2"/>
              </a:buClr>
              <a:buSzPct val="45000"/>
              <a:buFont typeface="StarSymbol"/>
              <a:buChar char="●"/>
            </a:pPr>
            <a:r>
              <a:rPr lang="it-IT" sz="2400" b="1" dirty="0">
                <a:solidFill>
                  <a:srgbClr val="C5000B"/>
                </a:solidFill>
                <a:latin typeface="Calibri" pitchFamily="18"/>
                <a:ea typeface="Microsoft YaHei" pitchFamily="2"/>
                <a:cs typeface="Mangal" pitchFamily="2"/>
              </a:rPr>
              <a:t>Crediti affidati all'agente di riscossione e oggetto di sospensione</a:t>
            </a:r>
          </a:p>
        </p:txBody>
      </p:sp>
      <p:sp>
        <p:nvSpPr>
          <p:cNvPr id="5" name="CasellaDiTesto 4"/>
          <p:cNvSpPr txBox="1"/>
          <p:nvPr/>
        </p:nvSpPr>
        <p:spPr>
          <a:xfrm>
            <a:off x="1956000" y="6408001"/>
            <a:ext cx="2555824" cy="430887"/>
          </a:xfrm>
          <a:prstGeom prst="rect">
            <a:avLst/>
          </a:prstGeom>
          <a:noFill/>
        </p:spPr>
        <p:txBody>
          <a:bodyPr wrap="square" rtlCol="0">
            <a:spAutoFit/>
          </a:bodyPr>
          <a:lstStyle/>
          <a:p>
            <a:r>
              <a:rPr lang="it-IT" sz="1100" b="1" dirty="0">
                <a:solidFill>
                  <a:schemeClr val="tx2">
                    <a:lumMod val="60000"/>
                    <a:lumOff val="40000"/>
                  </a:schemeClr>
                </a:solidFill>
              </a:rPr>
              <a:t>Direzione provinciale di Firenze</a:t>
            </a:r>
          </a:p>
        </p:txBody>
      </p:sp>
    </p:spTree>
    <p:extLst>
      <p:ext uri="{BB962C8B-B14F-4D97-AF65-F5344CB8AC3E}">
        <p14:creationId xmlns:p14="http://schemas.microsoft.com/office/powerpoint/2010/main" val="17541698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lum/>
            <a:alphaModFix/>
          </a:blip>
          <a:srcRect/>
          <a:stretch>
            <a:fillRect/>
          </a:stretch>
        </p:blipFill>
        <p:spPr>
          <a:xfrm>
            <a:off x="1703640" y="329400"/>
            <a:ext cx="1611360" cy="938880"/>
          </a:xfrm>
          <a:prstGeom prst="rect">
            <a:avLst/>
          </a:prstGeom>
          <a:noFill/>
          <a:ln>
            <a:noFill/>
          </a:ln>
        </p:spPr>
      </p:pic>
      <p:sp>
        <p:nvSpPr>
          <p:cNvPr id="3" name="Segnaposto numero diapositiva 3"/>
          <p:cNvSpPr txBox="1">
            <a:spLocks noGrp="1"/>
          </p:cNvSpPr>
          <p:nvPr>
            <p:ph type="sldNum" sz="quarter" idx="4294967295"/>
          </p:nvPr>
        </p:nvSpPr>
        <p:spPr>
          <a:xfrm>
            <a:off x="8077080" y="6356521"/>
            <a:ext cx="2133360" cy="364679"/>
          </a:xfrm>
          <a:prstGeom prst="rect">
            <a:avLst/>
          </a:prstGeom>
          <a:noFill/>
          <a:ln>
            <a:noFill/>
          </a:ln>
        </p:spPr>
        <p:txBody>
          <a:bodyPr wrap="square" lIns="90000" tIns="45000" rIns="90000" bIns="45000" anchor="t" anchorCtr="0"/>
          <a:lstStyle/>
          <a:p>
            <a:pPr lvl="0"/>
            <a:fld id="{466A0A2D-FD81-46E0-8E0B-8E12C9322A51}" type="slidenum">
              <a:t>42</a:t>
            </a:fld>
            <a:endParaRPr lang="it-IT">
              <a:solidFill>
                <a:srgbClr val="000000"/>
              </a:solidFill>
              <a:latin typeface="Calibri" pitchFamily="18"/>
              <a:ea typeface="Arial Unicode MS" pitchFamily="2"/>
              <a:cs typeface="Tahoma" pitchFamily="2"/>
            </a:endParaRPr>
          </a:p>
        </p:txBody>
      </p:sp>
      <p:sp>
        <p:nvSpPr>
          <p:cNvPr id="4" name="CasellaDiTesto 1"/>
          <p:cNvSpPr/>
          <p:nvPr/>
        </p:nvSpPr>
        <p:spPr>
          <a:xfrm>
            <a:off x="1713496" y="1052736"/>
            <a:ext cx="8496944" cy="5194392"/>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algn="ctr"/>
            <a:r>
              <a:rPr lang="it-IT" sz="3200" b="1" dirty="0">
                <a:solidFill>
                  <a:srgbClr val="000099"/>
                </a:solidFill>
                <a:latin typeface="Calibri" pitchFamily="18"/>
                <a:ea typeface="Microsoft YaHei" pitchFamily="2"/>
                <a:cs typeface="Mangal" pitchFamily="2"/>
              </a:rPr>
              <a:t>DURC ON LINE</a:t>
            </a:r>
          </a:p>
          <a:p>
            <a:pPr algn="ctr"/>
            <a:endParaRPr lang="it-IT" sz="1400" b="1" dirty="0">
              <a:solidFill>
                <a:srgbClr val="CC0000"/>
              </a:solidFill>
              <a:latin typeface="Calibri" pitchFamily="18"/>
              <a:ea typeface="Microsoft YaHei" pitchFamily="2"/>
              <a:cs typeface="Mangal" pitchFamily="2"/>
            </a:endParaRPr>
          </a:p>
          <a:p>
            <a:pPr lvl="0" algn="ctr"/>
            <a:r>
              <a:rPr lang="it-IT" sz="2000" b="1" dirty="0">
                <a:solidFill>
                  <a:srgbClr val="006600"/>
                </a:solidFill>
                <a:latin typeface="Calibri" pitchFamily="18"/>
                <a:ea typeface="Microsoft YaHei" pitchFamily="2"/>
                <a:cs typeface="Mangal" pitchFamily="2"/>
              </a:rPr>
              <a:t>Art. 1 del decreto legge 16 ottobre 2017, n. 148 </a:t>
            </a:r>
          </a:p>
          <a:p>
            <a:pPr lvl="0" algn="ctr"/>
            <a:r>
              <a:rPr lang="it-IT" sz="2000" b="1" dirty="0">
                <a:solidFill>
                  <a:srgbClr val="006600"/>
                </a:solidFill>
                <a:latin typeface="Calibri" pitchFamily="18"/>
                <a:ea typeface="Microsoft YaHei" pitchFamily="2"/>
                <a:cs typeface="Mangal" pitchFamily="2"/>
              </a:rPr>
              <a:t>convertito con modificazioni dalla legge 4 dicembre 2017, n. 172. </a:t>
            </a:r>
          </a:p>
          <a:p>
            <a:pPr lvl="0" algn="ctr"/>
            <a:r>
              <a:rPr lang="it-IT" sz="2000" b="1" dirty="0">
                <a:solidFill>
                  <a:srgbClr val="006600"/>
                </a:solidFill>
                <a:latin typeface="Calibri" pitchFamily="18"/>
                <a:ea typeface="Microsoft YaHei" pitchFamily="2"/>
                <a:cs typeface="Mangal" pitchFamily="2"/>
              </a:rPr>
              <a:t>Definizione agevolata dei crediti affidati per il recupero</a:t>
            </a:r>
          </a:p>
          <a:p>
            <a:pPr lvl="0" algn="ctr"/>
            <a:r>
              <a:rPr lang="it-IT" sz="2000" b="1" dirty="0">
                <a:solidFill>
                  <a:srgbClr val="006600"/>
                </a:solidFill>
                <a:latin typeface="Calibri" pitchFamily="18"/>
                <a:ea typeface="Microsoft YaHei" pitchFamily="2"/>
                <a:cs typeface="Mangal" pitchFamily="2"/>
              </a:rPr>
              <a:t> agli Agenti della Riscossione </a:t>
            </a:r>
          </a:p>
          <a:p>
            <a:pPr lvl="0" algn="ctr"/>
            <a:r>
              <a:rPr lang="it-IT" sz="2000" b="1" dirty="0">
                <a:solidFill>
                  <a:srgbClr val="FF0000"/>
                </a:solidFill>
                <a:latin typeface="Calibri" pitchFamily="18"/>
                <a:ea typeface="Microsoft YaHei" pitchFamily="2"/>
                <a:cs typeface="Mangal" pitchFamily="2"/>
              </a:rPr>
              <a:t>Effetti ai fini della verifica della regolarità contributiva – Durc on line</a:t>
            </a:r>
          </a:p>
          <a:p>
            <a:pPr lvl="0" algn="ctr"/>
            <a:endParaRPr lang="it-IT" sz="2000" b="1" dirty="0">
              <a:solidFill>
                <a:srgbClr val="FF0000"/>
              </a:solidFill>
              <a:latin typeface="Calibri" pitchFamily="18"/>
              <a:ea typeface="Microsoft YaHei" pitchFamily="2"/>
              <a:cs typeface="Mangal" pitchFamily="2"/>
            </a:endParaRPr>
          </a:p>
          <a:p>
            <a:pPr lvl="0" algn="ctr"/>
            <a:r>
              <a:rPr lang="it-IT" sz="2000" dirty="0">
                <a:solidFill>
                  <a:schemeClr val="accent1">
                    <a:lumMod val="75000"/>
                  </a:schemeClr>
                </a:solidFill>
                <a:latin typeface="Calibri" pitchFamily="18"/>
                <a:ea typeface="Microsoft YaHei" pitchFamily="2"/>
                <a:cs typeface="Mangal" pitchFamily="2"/>
              </a:rPr>
              <a:t>La norma ha previsto per il contribuente la possibilità di ottenere, rispetto ai carichi contenuti nelle cartelle di pagamento/avvisi di addebito oggetto di definizione agevolata dei crediti contributivi, </a:t>
            </a:r>
            <a:r>
              <a:rPr lang="it-IT" sz="2000" b="1" dirty="0">
                <a:solidFill>
                  <a:schemeClr val="accent1">
                    <a:lumMod val="75000"/>
                  </a:schemeClr>
                </a:solidFill>
                <a:latin typeface="Calibri" pitchFamily="18"/>
                <a:ea typeface="Microsoft YaHei" pitchFamily="2"/>
                <a:cs typeface="Mangal" pitchFamily="2"/>
              </a:rPr>
              <a:t>un esito di regolarità nel periodo intercorrente tra la data di presentazione della dichiarazione di adesione e quella di scadenza della prima o unica rata</a:t>
            </a:r>
            <a:r>
              <a:rPr lang="it-IT" sz="2000" dirty="0">
                <a:solidFill>
                  <a:schemeClr val="accent1">
                    <a:lumMod val="75000"/>
                  </a:schemeClr>
                </a:solidFill>
                <a:latin typeface="Calibri" pitchFamily="18"/>
                <a:ea typeface="Microsoft YaHei" pitchFamily="2"/>
                <a:cs typeface="Mangal" pitchFamily="2"/>
              </a:rPr>
              <a:t>, ferma restando la sussistenza di tutti gli altri requisiti previsti dall’art. 3 del DM 30 gennaio 2015, emanato in attuazione dell’art. 4 del decreto legge 20 marzo 2014, n. 34.</a:t>
            </a:r>
          </a:p>
          <a:p>
            <a:pPr lvl="0" algn="ctr"/>
            <a:endParaRPr lang="it-IT" sz="2000" b="1" dirty="0">
              <a:solidFill>
                <a:srgbClr val="FF0000"/>
              </a:solidFill>
              <a:latin typeface="Calibri" pitchFamily="18"/>
              <a:ea typeface="Microsoft YaHei" pitchFamily="2"/>
              <a:cs typeface="Mangal" pitchFamily="2"/>
            </a:endParaRPr>
          </a:p>
        </p:txBody>
      </p:sp>
      <p:sp>
        <p:nvSpPr>
          <p:cNvPr id="5" name="CasellaDiTesto 4"/>
          <p:cNvSpPr txBox="1"/>
          <p:nvPr/>
        </p:nvSpPr>
        <p:spPr>
          <a:xfrm>
            <a:off x="1956000" y="6408001"/>
            <a:ext cx="2555824" cy="430887"/>
          </a:xfrm>
          <a:prstGeom prst="rect">
            <a:avLst/>
          </a:prstGeom>
          <a:noFill/>
        </p:spPr>
        <p:txBody>
          <a:bodyPr wrap="square" rtlCol="0">
            <a:spAutoFit/>
          </a:bodyPr>
          <a:lstStyle/>
          <a:p>
            <a:r>
              <a:rPr lang="it-IT" sz="1100" b="1" dirty="0">
                <a:solidFill>
                  <a:schemeClr val="tx2">
                    <a:lumMod val="60000"/>
                    <a:lumOff val="40000"/>
                  </a:schemeClr>
                </a:solidFill>
              </a:rPr>
              <a:t>Direzione provinciale di Firenze</a:t>
            </a:r>
          </a:p>
        </p:txBody>
      </p:sp>
    </p:spTree>
    <p:extLst>
      <p:ext uri="{BB962C8B-B14F-4D97-AF65-F5344CB8AC3E}">
        <p14:creationId xmlns:p14="http://schemas.microsoft.com/office/powerpoint/2010/main" val="38392464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lum/>
            <a:alphaModFix/>
          </a:blip>
          <a:srcRect/>
          <a:stretch>
            <a:fillRect/>
          </a:stretch>
        </p:blipFill>
        <p:spPr>
          <a:xfrm>
            <a:off x="1703640" y="329400"/>
            <a:ext cx="1611360" cy="938880"/>
          </a:xfrm>
          <a:prstGeom prst="rect">
            <a:avLst/>
          </a:prstGeom>
          <a:noFill/>
          <a:ln>
            <a:noFill/>
          </a:ln>
        </p:spPr>
      </p:pic>
      <p:sp>
        <p:nvSpPr>
          <p:cNvPr id="3" name="Segnaposto numero diapositiva 3"/>
          <p:cNvSpPr txBox="1">
            <a:spLocks noGrp="1"/>
          </p:cNvSpPr>
          <p:nvPr>
            <p:ph type="sldNum" sz="quarter" idx="4294967295"/>
          </p:nvPr>
        </p:nvSpPr>
        <p:spPr>
          <a:xfrm>
            <a:off x="8077080" y="6356521"/>
            <a:ext cx="2133360" cy="364679"/>
          </a:xfrm>
          <a:prstGeom prst="rect">
            <a:avLst/>
          </a:prstGeom>
          <a:noFill/>
          <a:ln>
            <a:noFill/>
          </a:ln>
        </p:spPr>
        <p:txBody>
          <a:bodyPr wrap="square" lIns="90000" tIns="45000" rIns="90000" bIns="45000" anchor="t" anchorCtr="0"/>
          <a:lstStyle/>
          <a:p>
            <a:pPr lvl="0"/>
            <a:fld id="{466A0A2D-FD81-46E0-8E0B-8E12C9322A51}" type="slidenum">
              <a:t>43</a:t>
            </a:fld>
            <a:endParaRPr lang="it-IT">
              <a:solidFill>
                <a:srgbClr val="000000"/>
              </a:solidFill>
              <a:latin typeface="Calibri" pitchFamily="18"/>
              <a:ea typeface="Arial Unicode MS" pitchFamily="2"/>
              <a:cs typeface="Tahoma" pitchFamily="2"/>
            </a:endParaRPr>
          </a:p>
        </p:txBody>
      </p:sp>
      <p:sp>
        <p:nvSpPr>
          <p:cNvPr id="4" name="CasellaDiTesto 1"/>
          <p:cNvSpPr/>
          <p:nvPr/>
        </p:nvSpPr>
        <p:spPr>
          <a:xfrm>
            <a:off x="1713496" y="1052737"/>
            <a:ext cx="8496944" cy="4881293"/>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algn="ctr"/>
            <a:r>
              <a:rPr lang="it-IT" sz="3200" b="1" dirty="0">
                <a:solidFill>
                  <a:srgbClr val="000099"/>
                </a:solidFill>
                <a:latin typeface="Calibri" pitchFamily="18"/>
                <a:ea typeface="Microsoft YaHei" pitchFamily="2"/>
                <a:cs typeface="Mangal" pitchFamily="2"/>
              </a:rPr>
              <a:t>DURC ON LINE</a:t>
            </a:r>
          </a:p>
          <a:p>
            <a:pPr algn="ctr"/>
            <a:endParaRPr lang="it-IT" sz="1400" b="1" dirty="0">
              <a:solidFill>
                <a:srgbClr val="CC0000"/>
              </a:solidFill>
              <a:latin typeface="Calibri" pitchFamily="18"/>
              <a:ea typeface="Microsoft YaHei" pitchFamily="2"/>
              <a:cs typeface="Mangal" pitchFamily="2"/>
            </a:endParaRPr>
          </a:p>
          <a:p>
            <a:pPr lvl="0" algn="ctr"/>
            <a:r>
              <a:rPr lang="it-IT" sz="2000" b="1" dirty="0">
                <a:solidFill>
                  <a:srgbClr val="006600"/>
                </a:solidFill>
                <a:latin typeface="Calibri" pitchFamily="18"/>
                <a:ea typeface="Microsoft YaHei" pitchFamily="2"/>
                <a:cs typeface="Mangal" pitchFamily="2"/>
              </a:rPr>
              <a:t>Art. 1 del decreto legge 16 ottobre 2017, n. 148 </a:t>
            </a:r>
          </a:p>
          <a:p>
            <a:pPr lvl="0" algn="ctr"/>
            <a:r>
              <a:rPr lang="it-IT" sz="2000" b="1" dirty="0">
                <a:solidFill>
                  <a:srgbClr val="006600"/>
                </a:solidFill>
                <a:latin typeface="Calibri" pitchFamily="18"/>
                <a:ea typeface="Microsoft YaHei" pitchFamily="2"/>
                <a:cs typeface="Mangal" pitchFamily="2"/>
              </a:rPr>
              <a:t>convertito con modificazioni dalla legge 4 dicembre 2017, n. 172. </a:t>
            </a:r>
          </a:p>
          <a:p>
            <a:pPr lvl="0" algn="ctr"/>
            <a:r>
              <a:rPr lang="it-IT" sz="2000" b="1" dirty="0">
                <a:solidFill>
                  <a:srgbClr val="006600"/>
                </a:solidFill>
                <a:latin typeface="Calibri" pitchFamily="18"/>
                <a:ea typeface="Microsoft YaHei" pitchFamily="2"/>
                <a:cs typeface="Mangal" pitchFamily="2"/>
              </a:rPr>
              <a:t>Definizione agevolata dei crediti affidati per il recupero</a:t>
            </a:r>
          </a:p>
          <a:p>
            <a:pPr lvl="0" algn="ctr"/>
            <a:r>
              <a:rPr lang="it-IT" sz="2000" b="1" dirty="0">
                <a:solidFill>
                  <a:srgbClr val="006600"/>
                </a:solidFill>
                <a:latin typeface="Calibri" pitchFamily="18"/>
                <a:ea typeface="Microsoft YaHei" pitchFamily="2"/>
                <a:cs typeface="Mangal" pitchFamily="2"/>
              </a:rPr>
              <a:t> agli Agenti della Riscossione </a:t>
            </a:r>
          </a:p>
          <a:p>
            <a:pPr lvl="0" algn="ctr"/>
            <a:r>
              <a:rPr lang="it-IT" sz="2000" b="1" dirty="0">
                <a:solidFill>
                  <a:srgbClr val="FF0000"/>
                </a:solidFill>
                <a:latin typeface="Calibri" pitchFamily="18"/>
                <a:ea typeface="Microsoft YaHei" pitchFamily="2"/>
                <a:cs typeface="Mangal" pitchFamily="2"/>
              </a:rPr>
              <a:t>Effetti ai fini della verifica della regolarità contributiva – Durc on line</a:t>
            </a:r>
          </a:p>
          <a:p>
            <a:pPr lvl="0" algn="ctr"/>
            <a:endParaRPr lang="it-IT" sz="2000" b="1" dirty="0">
              <a:solidFill>
                <a:srgbClr val="FF0000"/>
              </a:solidFill>
              <a:latin typeface="Calibri" pitchFamily="18"/>
              <a:ea typeface="Microsoft YaHei" pitchFamily="2"/>
              <a:cs typeface="Mangal" pitchFamily="2"/>
            </a:endParaRPr>
          </a:p>
          <a:p>
            <a:pPr lvl="0" algn="ctr"/>
            <a:r>
              <a:rPr lang="it-IT" sz="2000" dirty="0">
                <a:solidFill>
                  <a:schemeClr val="accent1">
                    <a:lumMod val="75000"/>
                  </a:schemeClr>
                </a:solidFill>
                <a:latin typeface="Calibri" pitchFamily="18"/>
                <a:ea typeface="Microsoft YaHei" pitchFamily="2"/>
                <a:cs typeface="Mangal" pitchFamily="2"/>
              </a:rPr>
              <a:t>E’ stato però stabilito che al mancato perfezionamento della definizione agevolata - in caso di mancato ovvero di insufficiente o tardivo versamento dell’unica rata ovvero di una rata di quelle in cui è stato dilazionato il pagamento delle somme dovute - </a:t>
            </a:r>
            <a:r>
              <a:rPr lang="it-IT" sz="2000" b="1" dirty="0">
                <a:solidFill>
                  <a:schemeClr val="accent1">
                    <a:lumMod val="75000"/>
                  </a:schemeClr>
                </a:solidFill>
                <a:latin typeface="Calibri" pitchFamily="18"/>
                <a:ea typeface="Microsoft YaHei" pitchFamily="2"/>
                <a:cs typeface="Mangal" pitchFamily="2"/>
              </a:rPr>
              <a:t>consegue l’annullamento (comma 2) di tutti i Documenti rilasciati in virtù del citato comma 1 a partire dal 24 aprile 2017, data di entrata in vigore del decreto legge n. 50/2017.</a:t>
            </a:r>
          </a:p>
          <a:p>
            <a:pPr lvl="0" algn="ctr"/>
            <a:endParaRPr lang="it-IT" sz="2000" b="1" dirty="0">
              <a:solidFill>
                <a:srgbClr val="FF0000"/>
              </a:solidFill>
              <a:latin typeface="Calibri" pitchFamily="18"/>
              <a:ea typeface="Microsoft YaHei" pitchFamily="2"/>
              <a:cs typeface="Mangal" pitchFamily="2"/>
            </a:endParaRPr>
          </a:p>
        </p:txBody>
      </p:sp>
      <p:sp>
        <p:nvSpPr>
          <p:cNvPr id="5" name="CasellaDiTesto 4"/>
          <p:cNvSpPr txBox="1"/>
          <p:nvPr/>
        </p:nvSpPr>
        <p:spPr>
          <a:xfrm>
            <a:off x="1956000" y="6408001"/>
            <a:ext cx="2555824" cy="430887"/>
          </a:xfrm>
          <a:prstGeom prst="rect">
            <a:avLst/>
          </a:prstGeom>
          <a:noFill/>
        </p:spPr>
        <p:txBody>
          <a:bodyPr wrap="square" rtlCol="0">
            <a:spAutoFit/>
          </a:bodyPr>
          <a:lstStyle/>
          <a:p>
            <a:r>
              <a:rPr lang="it-IT" sz="1100" b="1" dirty="0">
                <a:solidFill>
                  <a:schemeClr val="tx2">
                    <a:lumMod val="60000"/>
                    <a:lumOff val="40000"/>
                  </a:schemeClr>
                </a:solidFill>
              </a:rPr>
              <a:t>Direzione provinciale di Firenze</a:t>
            </a:r>
          </a:p>
        </p:txBody>
      </p:sp>
    </p:spTree>
    <p:extLst>
      <p:ext uri="{BB962C8B-B14F-4D97-AF65-F5344CB8AC3E}">
        <p14:creationId xmlns:p14="http://schemas.microsoft.com/office/powerpoint/2010/main" val="6677286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lum/>
            <a:alphaModFix/>
          </a:blip>
          <a:srcRect/>
          <a:stretch>
            <a:fillRect/>
          </a:stretch>
        </p:blipFill>
        <p:spPr>
          <a:xfrm>
            <a:off x="1703640" y="329400"/>
            <a:ext cx="1611360" cy="938880"/>
          </a:xfrm>
          <a:prstGeom prst="rect">
            <a:avLst/>
          </a:prstGeom>
          <a:noFill/>
          <a:ln>
            <a:noFill/>
          </a:ln>
        </p:spPr>
      </p:pic>
      <p:sp>
        <p:nvSpPr>
          <p:cNvPr id="3" name="Segnaposto numero diapositiva 3"/>
          <p:cNvSpPr txBox="1">
            <a:spLocks noGrp="1"/>
          </p:cNvSpPr>
          <p:nvPr>
            <p:ph type="sldNum" sz="quarter" idx="4294967295"/>
          </p:nvPr>
        </p:nvSpPr>
        <p:spPr>
          <a:xfrm>
            <a:off x="8077080" y="6356521"/>
            <a:ext cx="2133360" cy="364679"/>
          </a:xfrm>
          <a:prstGeom prst="rect">
            <a:avLst/>
          </a:prstGeom>
          <a:noFill/>
          <a:ln>
            <a:noFill/>
          </a:ln>
        </p:spPr>
        <p:txBody>
          <a:bodyPr wrap="square" lIns="90000" tIns="45000" rIns="90000" bIns="45000" anchor="t" anchorCtr="0"/>
          <a:lstStyle/>
          <a:p>
            <a:pPr lvl="0"/>
            <a:fld id="{63DFC445-3D9C-43FB-835B-46D72D016FC3}" type="slidenum">
              <a:t>44</a:t>
            </a:fld>
            <a:endParaRPr lang="it-IT">
              <a:solidFill>
                <a:srgbClr val="000000"/>
              </a:solidFill>
              <a:latin typeface="Calibri" pitchFamily="18"/>
              <a:ea typeface="Arial Unicode MS" pitchFamily="2"/>
              <a:cs typeface="Tahoma" pitchFamily="2"/>
            </a:endParaRPr>
          </a:p>
        </p:txBody>
      </p:sp>
      <p:sp>
        <p:nvSpPr>
          <p:cNvPr id="4" name="CasellaDiTesto 1"/>
          <p:cNvSpPr/>
          <p:nvPr/>
        </p:nvSpPr>
        <p:spPr>
          <a:xfrm>
            <a:off x="2202792" y="1223280"/>
            <a:ext cx="8015376" cy="459961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90000" tIns="45000" rIns="90000" bIns="45000" anchor="t" anchorCtr="0" compatLnSpc="0">
            <a:spAutoFit/>
          </a:bodyPr>
          <a:lstStyle/>
          <a:p>
            <a:pPr algn="ctr"/>
            <a:r>
              <a:rPr lang="it-IT" sz="3200" b="1">
                <a:solidFill>
                  <a:srgbClr val="000099"/>
                </a:solidFill>
                <a:latin typeface="Calibri" pitchFamily="18"/>
                <a:ea typeface="Microsoft YaHei" pitchFamily="2"/>
                <a:cs typeface="Mangal" pitchFamily="2"/>
              </a:rPr>
              <a:t>DURC ON LINE</a:t>
            </a:r>
          </a:p>
          <a:p>
            <a:pPr algn="ctr"/>
            <a:endParaRPr lang="it-IT" sz="3200" b="1">
              <a:solidFill>
                <a:srgbClr val="CC0000"/>
              </a:solidFill>
              <a:latin typeface="Calibri" pitchFamily="18"/>
              <a:ea typeface="Microsoft YaHei" pitchFamily="2"/>
              <a:cs typeface="Mangal" pitchFamily="2"/>
            </a:endParaRPr>
          </a:p>
          <a:p>
            <a:pPr algn="ctr"/>
            <a:r>
              <a:rPr lang="it-IT" sz="3200" b="1">
                <a:solidFill>
                  <a:srgbClr val="006600"/>
                </a:solidFill>
                <a:latin typeface="Calibri" pitchFamily="18"/>
                <a:ea typeface="Microsoft YaHei" pitchFamily="2"/>
                <a:cs typeface="Mangal" pitchFamily="2"/>
              </a:rPr>
              <a:t>La regolarità sussiste anche in presenza di uno</a:t>
            </a:r>
          </a:p>
          <a:p>
            <a:pPr algn="ctr"/>
            <a:r>
              <a:rPr lang="it-IT" sz="3200" b="1">
                <a:solidFill>
                  <a:srgbClr val="006600"/>
                </a:solidFill>
                <a:latin typeface="Calibri" pitchFamily="18"/>
                <a:ea typeface="Microsoft YaHei" pitchFamily="2"/>
                <a:cs typeface="Mangal" pitchFamily="2"/>
              </a:rPr>
              <a:t>scostamento fra dovuto e pagato non grave :</a:t>
            </a:r>
          </a:p>
          <a:p>
            <a:pPr algn="ctr"/>
            <a:endParaRPr lang="it-IT" sz="3200" b="1">
              <a:solidFill>
                <a:srgbClr val="006600"/>
              </a:solidFill>
              <a:latin typeface="Calibri" pitchFamily="18"/>
              <a:ea typeface="Microsoft YaHei" pitchFamily="2"/>
              <a:cs typeface="Mangal" pitchFamily="2"/>
            </a:endParaRPr>
          </a:p>
          <a:p>
            <a:pPr algn="ctr"/>
            <a:r>
              <a:rPr lang="it-IT" sz="3200" b="1">
                <a:solidFill>
                  <a:srgbClr val="C5000B"/>
                </a:solidFill>
                <a:latin typeface="Calibri" pitchFamily="18"/>
                <a:ea typeface="Microsoft YaHei" pitchFamily="2"/>
                <a:cs typeface="Mangal" pitchFamily="2"/>
              </a:rPr>
              <a:t>Si considera non grave uno scostamento per</a:t>
            </a:r>
          </a:p>
          <a:p>
            <a:pPr algn="ctr"/>
            <a:r>
              <a:rPr lang="it-IT" sz="3200" b="1">
                <a:solidFill>
                  <a:srgbClr val="C5000B"/>
                </a:solidFill>
                <a:latin typeface="Calibri" pitchFamily="18"/>
                <a:ea typeface="Microsoft YaHei" pitchFamily="2"/>
                <a:cs typeface="Mangal" pitchFamily="2"/>
              </a:rPr>
              <a:t>ciascuna Gestione non superiore a € 150,00</a:t>
            </a:r>
          </a:p>
          <a:p>
            <a:pPr algn="ctr"/>
            <a:r>
              <a:rPr lang="it-IT" sz="3200" b="1">
                <a:solidFill>
                  <a:srgbClr val="C5000B"/>
                </a:solidFill>
                <a:latin typeface="Calibri" pitchFamily="18"/>
                <a:ea typeface="Microsoft YaHei" pitchFamily="2"/>
                <a:cs typeface="Mangal" pitchFamily="2"/>
              </a:rPr>
              <a:t>comprensivo degli accessori di legge</a:t>
            </a:r>
          </a:p>
          <a:p>
            <a:pPr algn="ctr"/>
            <a:endParaRPr lang="it-IT" sz="3200" b="1">
              <a:solidFill>
                <a:srgbClr val="006600"/>
              </a:solidFill>
              <a:latin typeface="Calibri" pitchFamily="18"/>
              <a:ea typeface="Microsoft YaHei" pitchFamily="2"/>
              <a:cs typeface="Mangal" pitchFamily="2"/>
            </a:endParaRPr>
          </a:p>
        </p:txBody>
      </p:sp>
      <p:sp>
        <p:nvSpPr>
          <p:cNvPr id="5" name="CasellaDiTesto 4"/>
          <p:cNvSpPr txBox="1"/>
          <p:nvPr/>
        </p:nvSpPr>
        <p:spPr>
          <a:xfrm>
            <a:off x="1956000" y="6408001"/>
            <a:ext cx="2555824" cy="430887"/>
          </a:xfrm>
          <a:prstGeom prst="rect">
            <a:avLst/>
          </a:prstGeom>
          <a:noFill/>
        </p:spPr>
        <p:txBody>
          <a:bodyPr wrap="square" rtlCol="0">
            <a:spAutoFit/>
          </a:bodyPr>
          <a:lstStyle/>
          <a:p>
            <a:r>
              <a:rPr lang="it-IT" sz="1100" b="1" dirty="0">
                <a:solidFill>
                  <a:schemeClr val="tx2">
                    <a:lumMod val="60000"/>
                    <a:lumOff val="40000"/>
                  </a:schemeClr>
                </a:solidFill>
              </a:rPr>
              <a:t>Direzione provinciale di Firenze</a:t>
            </a:r>
          </a:p>
        </p:txBody>
      </p:sp>
    </p:spTree>
    <p:extLst>
      <p:ext uri="{BB962C8B-B14F-4D97-AF65-F5344CB8AC3E}">
        <p14:creationId xmlns:p14="http://schemas.microsoft.com/office/powerpoint/2010/main" val="4384463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lum/>
            <a:alphaModFix/>
          </a:blip>
          <a:srcRect/>
          <a:stretch>
            <a:fillRect/>
          </a:stretch>
        </p:blipFill>
        <p:spPr>
          <a:xfrm>
            <a:off x="1703640" y="329400"/>
            <a:ext cx="1611360" cy="938880"/>
          </a:xfrm>
          <a:prstGeom prst="rect">
            <a:avLst/>
          </a:prstGeom>
          <a:noFill/>
          <a:ln>
            <a:noFill/>
          </a:ln>
        </p:spPr>
      </p:pic>
      <p:sp>
        <p:nvSpPr>
          <p:cNvPr id="3" name="Segnaposto numero diapositiva 3"/>
          <p:cNvSpPr txBox="1">
            <a:spLocks noGrp="1"/>
          </p:cNvSpPr>
          <p:nvPr>
            <p:ph type="sldNum" sz="quarter" idx="4294967295"/>
          </p:nvPr>
        </p:nvSpPr>
        <p:spPr>
          <a:xfrm>
            <a:off x="8077080" y="6356521"/>
            <a:ext cx="2133360" cy="364679"/>
          </a:xfrm>
          <a:prstGeom prst="rect">
            <a:avLst/>
          </a:prstGeom>
          <a:noFill/>
          <a:ln>
            <a:noFill/>
          </a:ln>
        </p:spPr>
        <p:txBody>
          <a:bodyPr wrap="square" lIns="90000" tIns="45000" rIns="90000" bIns="45000" anchor="t" anchorCtr="0"/>
          <a:lstStyle/>
          <a:p>
            <a:pPr lvl="0"/>
            <a:fld id="{86185F67-16CD-4C8C-919D-F9FB4EECB75C}" type="slidenum">
              <a:t>45</a:t>
            </a:fld>
            <a:endParaRPr lang="it-IT">
              <a:solidFill>
                <a:srgbClr val="000000"/>
              </a:solidFill>
              <a:latin typeface="Calibri" pitchFamily="18"/>
              <a:ea typeface="Arial Unicode MS" pitchFamily="2"/>
              <a:cs typeface="Tahoma" pitchFamily="2"/>
            </a:endParaRPr>
          </a:p>
        </p:txBody>
      </p:sp>
      <p:sp>
        <p:nvSpPr>
          <p:cNvPr id="4" name="CasellaDiTesto 1"/>
          <p:cNvSpPr/>
          <p:nvPr/>
        </p:nvSpPr>
        <p:spPr>
          <a:xfrm>
            <a:off x="2306574" y="1223281"/>
            <a:ext cx="7816092" cy="2814701"/>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90000" tIns="45000" rIns="90000" bIns="45000" anchor="t" anchorCtr="0" compatLnSpc="0">
            <a:spAutoFit/>
          </a:bodyPr>
          <a:lstStyle/>
          <a:p>
            <a:pPr algn="ctr"/>
            <a:r>
              <a:rPr lang="it-IT" sz="3200" b="1">
                <a:solidFill>
                  <a:srgbClr val="000099"/>
                </a:solidFill>
                <a:latin typeface="Calibri" pitchFamily="18"/>
                <a:ea typeface="Microsoft YaHei" pitchFamily="2"/>
                <a:cs typeface="Mangal" pitchFamily="2"/>
              </a:rPr>
              <a:t>DURC ON LINE</a:t>
            </a:r>
          </a:p>
          <a:p>
            <a:pPr algn="ctr"/>
            <a:endParaRPr lang="it-IT" sz="3200" b="1">
              <a:solidFill>
                <a:srgbClr val="CC0000"/>
              </a:solidFill>
              <a:latin typeface="Calibri" pitchFamily="18"/>
              <a:ea typeface="Microsoft YaHei" pitchFamily="2"/>
              <a:cs typeface="Mangal" pitchFamily="2"/>
            </a:endParaRPr>
          </a:p>
          <a:p>
            <a:pPr algn="ctr"/>
            <a:r>
              <a:rPr lang="it-IT" sz="3200" b="1">
                <a:solidFill>
                  <a:srgbClr val="006600"/>
                </a:solidFill>
                <a:latin typeface="Calibri" pitchFamily="18"/>
                <a:ea typeface="Microsoft YaHei" pitchFamily="2"/>
                <a:cs typeface="Mangal" pitchFamily="2"/>
              </a:rPr>
              <a:t>scadenza del documento :</a:t>
            </a:r>
          </a:p>
          <a:p>
            <a:endParaRPr lang="it-IT" sz="2600">
              <a:solidFill>
                <a:srgbClr val="C5000B"/>
              </a:solidFill>
              <a:latin typeface="Calibri" pitchFamily="18"/>
              <a:ea typeface="Microsoft YaHei" pitchFamily="2"/>
              <a:cs typeface="Mangal" pitchFamily="2"/>
            </a:endParaRPr>
          </a:p>
          <a:p>
            <a:pPr algn="ctr"/>
            <a:r>
              <a:rPr lang="it-IT" sz="2600">
                <a:solidFill>
                  <a:srgbClr val="C5000B"/>
                </a:solidFill>
                <a:latin typeface="Calibri" pitchFamily="18"/>
                <a:ea typeface="Microsoft YaHei" pitchFamily="2"/>
                <a:cs typeface="Mangal" pitchFamily="2"/>
              </a:rPr>
              <a:t>Il Durc on line ha validità di 120 gg dalla data della prima</a:t>
            </a:r>
          </a:p>
          <a:p>
            <a:pPr algn="ctr"/>
            <a:r>
              <a:rPr lang="it-IT" sz="2600">
                <a:solidFill>
                  <a:srgbClr val="C5000B"/>
                </a:solidFill>
                <a:latin typeface="Calibri" pitchFamily="18"/>
                <a:ea typeface="Microsoft YaHei" pitchFamily="2"/>
                <a:cs typeface="Mangal" pitchFamily="2"/>
              </a:rPr>
              <a:t>richiesta che ha originato il documento</a:t>
            </a:r>
          </a:p>
        </p:txBody>
      </p:sp>
      <p:sp>
        <p:nvSpPr>
          <p:cNvPr id="5" name="CasellaDiTesto 4"/>
          <p:cNvSpPr txBox="1"/>
          <p:nvPr/>
        </p:nvSpPr>
        <p:spPr>
          <a:xfrm>
            <a:off x="1956000" y="6408001"/>
            <a:ext cx="2555824" cy="430887"/>
          </a:xfrm>
          <a:prstGeom prst="rect">
            <a:avLst/>
          </a:prstGeom>
          <a:noFill/>
        </p:spPr>
        <p:txBody>
          <a:bodyPr wrap="square" rtlCol="0">
            <a:spAutoFit/>
          </a:bodyPr>
          <a:lstStyle/>
          <a:p>
            <a:r>
              <a:rPr lang="it-IT" sz="1100" b="1" dirty="0">
                <a:solidFill>
                  <a:schemeClr val="tx2">
                    <a:lumMod val="60000"/>
                    <a:lumOff val="40000"/>
                  </a:schemeClr>
                </a:solidFill>
              </a:rPr>
              <a:t>Direzione provinciale di Firenze</a:t>
            </a:r>
          </a:p>
        </p:txBody>
      </p:sp>
    </p:spTree>
    <p:extLst>
      <p:ext uri="{BB962C8B-B14F-4D97-AF65-F5344CB8AC3E}">
        <p14:creationId xmlns:p14="http://schemas.microsoft.com/office/powerpoint/2010/main" val="18404125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lum/>
            <a:alphaModFix/>
          </a:blip>
          <a:srcRect/>
          <a:stretch>
            <a:fillRect/>
          </a:stretch>
        </p:blipFill>
        <p:spPr>
          <a:xfrm>
            <a:off x="1703640" y="329400"/>
            <a:ext cx="1611360" cy="938880"/>
          </a:xfrm>
          <a:prstGeom prst="rect">
            <a:avLst/>
          </a:prstGeom>
          <a:noFill/>
          <a:ln>
            <a:noFill/>
          </a:ln>
        </p:spPr>
      </p:pic>
      <p:sp>
        <p:nvSpPr>
          <p:cNvPr id="3" name="Segnaposto numero diapositiva 3"/>
          <p:cNvSpPr txBox="1">
            <a:spLocks noGrp="1"/>
          </p:cNvSpPr>
          <p:nvPr>
            <p:ph type="sldNum" sz="quarter" idx="4294967295"/>
          </p:nvPr>
        </p:nvSpPr>
        <p:spPr>
          <a:xfrm>
            <a:off x="8077080" y="6356521"/>
            <a:ext cx="2133360" cy="364679"/>
          </a:xfrm>
          <a:prstGeom prst="rect">
            <a:avLst/>
          </a:prstGeom>
          <a:noFill/>
          <a:ln>
            <a:noFill/>
          </a:ln>
        </p:spPr>
        <p:txBody>
          <a:bodyPr wrap="square" lIns="90000" tIns="45000" rIns="90000" bIns="45000" anchor="t" anchorCtr="0"/>
          <a:lstStyle/>
          <a:p>
            <a:pPr lvl="0"/>
            <a:fld id="{A869941B-EF0A-4792-8B41-4D3EF0441ADF}" type="slidenum">
              <a:t>46</a:t>
            </a:fld>
            <a:endParaRPr lang="it-IT">
              <a:solidFill>
                <a:srgbClr val="000000"/>
              </a:solidFill>
              <a:latin typeface="Calibri" pitchFamily="18"/>
              <a:ea typeface="Arial Unicode MS" pitchFamily="2"/>
              <a:cs typeface="Tahoma" pitchFamily="2"/>
            </a:endParaRPr>
          </a:p>
        </p:txBody>
      </p:sp>
      <p:sp>
        <p:nvSpPr>
          <p:cNvPr id="4" name="CasellaDiTesto 1"/>
          <p:cNvSpPr/>
          <p:nvPr/>
        </p:nvSpPr>
        <p:spPr>
          <a:xfrm>
            <a:off x="1847528" y="648000"/>
            <a:ext cx="8362913" cy="5569558"/>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algn="ctr"/>
            <a:r>
              <a:rPr lang="it-IT" sz="3200" b="1" dirty="0">
                <a:solidFill>
                  <a:srgbClr val="000099"/>
                </a:solidFill>
                <a:latin typeface="Calibri" pitchFamily="18"/>
                <a:ea typeface="Microsoft YaHei" pitchFamily="2"/>
                <a:cs typeface="Mangal" pitchFamily="2"/>
              </a:rPr>
              <a:t>DURC ON LINE</a:t>
            </a:r>
          </a:p>
          <a:p>
            <a:pPr algn="ctr"/>
            <a:endParaRPr lang="it-IT" sz="2800" b="1" dirty="0">
              <a:solidFill>
                <a:srgbClr val="CC0000"/>
              </a:solidFill>
              <a:latin typeface="Calibri" pitchFamily="18"/>
              <a:ea typeface="Microsoft YaHei" pitchFamily="2"/>
              <a:cs typeface="Mangal" pitchFamily="2"/>
            </a:endParaRPr>
          </a:p>
          <a:p>
            <a:pPr algn="ctr"/>
            <a:r>
              <a:rPr lang="it-IT" sz="2800" b="1" dirty="0">
                <a:solidFill>
                  <a:srgbClr val="006600"/>
                </a:solidFill>
                <a:latin typeface="Calibri" pitchFamily="18"/>
                <a:ea typeface="Microsoft YaHei" pitchFamily="2"/>
                <a:cs typeface="Mangal" pitchFamily="2"/>
              </a:rPr>
              <a:t>Procedimento in caso di irregolarità :</a:t>
            </a:r>
          </a:p>
          <a:p>
            <a:pPr algn="ctr"/>
            <a:endParaRPr lang="it-IT" sz="2800" b="1" dirty="0">
              <a:solidFill>
                <a:srgbClr val="006600"/>
              </a:solidFill>
              <a:latin typeface="Calibri" pitchFamily="18"/>
              <a:ea typeface="Microsoft YaHei" pitchFamily="2"/>
              <a:cs typeface="Mangal" pitchFamily="2"/>
            </a:endParaRPr>
          </a:p>
          <a:p>
            <a:pPr marL="457200" indent="-457200">
              <a:buClr>
                <a:srgbClr val="3869F2"/>
              </a:buClr>
              <a:buSzPct val="45000"/>
              <a:buFont typeface="Arial" panose="020B0604020202020204" pitchFamily="34" charset="0"/>
              <a:buChar char="•"/>
            </a:pPr>
            <a:r>
              <a:rPr lang="it-IT" sz="2600" dirty="0">
                <a:solidFill>
                  <a:srgbClr val="C5000B"/>
                </a:solidFill>
                <a:latin typeface="Calibri" pitchFamily="18"/>
                <a:ea typeface="Microsoft YaHei" pitchFamily="2"/>
                <a:cs typeface="Mangal" pitchFamily="2"/>
              </a:rPr>
              <a:t>In assenza di regolarità immediata il sistema darà notizia delle verifiche in corso</a:t>
            </a:r>
          </a:p>
          <a:p>
            <a:pPr marL="457200" indent="-457200">
              <a:buClr>
                <a:srgbClr val="3869F2"/>
              </a:buClr>
              <a:buSzPct val="45000"/>
              <a:buFont typeface="Arial" panose="020B0604020202020204" pitchFamily="34" charset="0"/>
              <a:buChar char="•"/>
            </a:pPr>
            <a:r>
              <a:rPr lang="it-IT" sz="2600" dirty="0">
                <a:solidFill>
                  <a:srgbClr val="C5000B"/>
                </a:solidFill>
                <a:latin typeface="Calibri" pitchFamily="18"/>
                <a:ea typeface="Microsoft YaHei" pitchFamily="2"/>
                <a:cs typeface="Mangal" pitchFamily="2"/>
              </a:rPr>
              <a:t>Tutte le richieste successive saranno accodate alla richiesta in corso di verifica</a:t>
            </a:r>
          </a:p>
          <a:p>
            <a:pPr marL="457200" indent="-457200">
              <a:buClr>
                <a:srgbClr val="3869F2"/>
              </a:buClr>
              <a:buSzPct val="45000"/>
              <a:buFont typeface="Arial" panose="020B0604020202020204" pitchFamily="34" charset="0"/>
              <a:buChar char="•"/>
            </a:pPr>
            <a:r>
              <a:rPr lang="it-IT" sz="2600" dirty="0">
                <a:solidFill>
                  <a:srgbClr val="C5000B"/>
                </a:solidFill>
                <a:latin typeface="Calibri" pitchFamily="18"/>
                <a:ea typeface="Microsoft YaHei" pitchFamily="2"/>
                <a:cs typeface="Mangal" pitchFamily="2"/>
              </a:rPr>
              <a:t>L'Ente che accerta l'irregolarità provvede ad inviare tramite PEC un preavviso di irregolarità contributiva</a:t>
            </a:r>
          </a:p>
          <a:p>
            <a:pPr marL="457200" indent="-457200">
              <a:buClr>
                <a:srgbClr val="3869F2"/>
              </a:buClr>
              <a:buSzPct val="45000"/>
              <a:buFont typeface="Arial" panose="020B0604020202020204" pitchFamily="34" charset="0"/>
              <a:buChar char="•"/>
            </a:pPr>
            <a:r>
              <a:rPr lang="it-IT" sz="2600" dirty="0">
                <a:solidFill>
                  <a:srgbClr val="C5000B"/>
                </a:solidFill>
                <a:latin typeface="Calibri" pitchFamily="18"/>
                <a:ea typeface="Microsoft YaHei" pitchFamily="2"/>
                <a:cs typeface="Mangal" pitchFamily="2"/>
              </a:rPr>
              <a:t>L'azienda ha 15 gg. per provvedere alla regolarizzazione</a:t>
            </a:r>
          </a:p>
          <a:p>
            <a:pPr marL="457200" indent="-457200">
              <a:buClr>
                <a:srgbClr val="3869F2"/>
              </a:buClr>
              <a:buSzPct val="45000"/>
              <a:buFont typeface="Arial" panose="020B0604020202020204" pitchFamily="34" charset="0"/>
              <a:buChar char="•"/>
            </a:pPr>
            <a:r>
              <a:rPr lang="it-IT" sz="2600" dirty="0">
                <a:solidFill>
                  <a:srgbClr val="C5000B"/>
                </a:solidFill>
                <a:latin typeface="Calibri" pitchFamily="18"/>
                <a:ea typeface="Microsoft YaHei" pitchFamily="2"/>
                <a:cs typeface="Mangal" pitchFamily="2"/>
              </a:rPr>
              <a:t>Il procedimento si conclude comunque entro 30 gg. dalla prima richiesta</a:t>
            </a:r>
          </a:p>
        </p:txBody>
      </p:sp>
      <p:sp>
        <p:nvSpPr>
          <p:cNvPr id="5" name="CasellaDiTesto 4"/>
          <p:cNvSpPr txBox="1"/>
          <p:nvPr/>
        </p:nvSpPr>
        <p:spPr>
          <a:xfrm>
            <a:off x="1956000" y="6408001"/>
            <a:ext cx="2555824" cy="430887"/>
          </a:xfrm>
          <a:prstGeom prst="rect">
            <a:avLst/>
          </a:prstGeom>
          <a:noFill/>
        </p:spPr>
        <p:txBody>
          <a:bodyPr wrap="square" rtlCol="0">
            <a:spAutoFit/>
          </a:bodyPr>
          <a:lstStyle/>
          <a:p>
            <a:r>
              <a:rPr lang="it-IT" sz="1100" b="1" dirty="0">
                <a:solidFill>
                  <a:schemeClr val="tx2">
                    <a:lumMod val="60000"/>
                    <a:lumOff val="40000"/>
                  </a:schemeClr>
                </a:solidFill>
              </a:rPr>
              <a:t>Direzione provinciale di Firenze</a:t>
            </a:r>
          </a:p>
        </p:txBody>
      </p:sp>
    </p:spTree>
    <p:extLst>
      <p:ext uri="{BB962C8B-B14F-4D97-AF65-F5344CB8AC3E}">
        <p14:creationId xmlns:p14="http://schemas.microsoft.com/office/powerpoint/2010/main" val="38002780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lum/>
            <a:alphaModFix/>
          </a:blip>
          <a:srcRect/>
          <a:stretch>
            <a:fillRect/>
          </a:stretch>
        </p:blipFill>
        <p:spPr>
          <a:xfrm>
            <a:off x="1703640" y="329400"/>
            <a:ext cx="1611360" cy="938880"/>
          </a:xfrm>
          <a:prstGeom prst="rect">
            <a:avLst/>
          </a:prstGeom>
          <a:noFill/>
          <a:ln>
            <a:noFill/>
          </a:ln>
        </p:spPr>
      </p:pic>
      <p:sp>
        <p:nvSpPr>
          <p:cNvPr id="3" name="Segnaposto numero diapositiva 3"/>
          <p:cNvSpPr txBox="1">
            <a:spLocks noGrp="1"/>
          </p:cNvSpPr>
          <p:nvPr>
            <p:ph type="sldNum" sz="quarter" idx="4294967295"/>
          </p:nvPr>
        </p:nvSpPr>
        <p:spPr>
          <a:xfrm>
            <a:off x="8077080" y="6356521"/>
            <a:ext cx="2133360" cy="364679"/>
          </a:xfrm>
          <a:prstGeom prst="rect">
            <a:avLst/>
          </a:prstGeom>
          <a:noFill/>
          <a:ln>
            <a:noFill/>
          </a:ln>
        </p:spPr>
        <p:txBody>
          <a:bodyPr wrap="square" lIns="90000" tIns="45000" rIns="90000" bIns="45000" anchor="t" anchorCtr="0"/>
          <a:lstStyle/>
          <a:p>
            <a:pPr lvl="0"/>
            <a:fld id="{1245E036-1A2C-4FB4-9AF6-452F15CB0AD4}" type="slidenum">
              <a:t>47</a:t>
            </a:fld>
            <a:endParaRPr lang="it-IT">
              <a:solidFill>
                <a:srgbClr val="000000"/>
              </a:solidFill>
              <a:latin typeface="Calibri" pitchFamily="18"/>
              <a:ea typeface="Arial Unicode MS" pitchFamily="2"/>
              <a:cs typeface="Tahoma" pitchFamily="2"/>
            </a:endParaRPr>
          </a:p>
        </p:txBody>
      </p:sp>
      <p:sp>
        <p:nvSpPr>
          <p:cNvPr id="4" name="CasellaDiTesto 1"/>
          <p:cNvSpPr/>
          <p:nvPr/>
        </p:nvSpPr>
        <p:spPr>
          <a:xfrm>
            <a:off x="2094280" y="576001"/>
            <a:ext cx="8349763" cy="547587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90000" tIns="45000" rIns="90000" bIns="45000" anchor="t" anchorCtr="0" compatLnSpc="0">
            <a:spAutoFit/>
          </a:bodyPr>
          <a:lstStyle/>
          <a:p>
            <a:pPr algn="ctr"/>
            <a:r>
              <a:rPr lang="it-IT" sz="3200" b="1">
                <a:solidFill>
                  <a:srgbClr val="000099"/>
                </a:solidFill>
                <a:latin typeface="Calibri" pitchFamily="18"/>
                <a:ea typeface="Microsoft YaHei" pitchFamily="2"/>
                <a:cs typeface="Mangal" pitchFamily="2"/>
              </a:rPr>
              <a:t>DURC ON LINE</a:t>
            </a:r>
          </a:p>
          <a:p>
            <a:pPr algn="ctr"/>
            <a:endParaRPr lang="it-IT" sz="3200" b="1">
              <a:solidFill>
                <a:srgbClr val="CC0000"/>
              </a:solidFill>
              <a:latin typeface="Calibri" pitchFamily="18"/>
              <a:ea typeface="Microsoft YaHei" pitchFamily="2"/>
              <a:cs typeface="Mangal" pitchFamily="2"/>
            </a:endParaRPr>
          </a:p>
          <a:p>
            <a:pPr algn="ctr"/>
            <a:r>
              <a:rPr lang="it-IT" sz="3200" b="1">
                <a:solidFill>
                  <a:srgbClr val="006600"/>
                </a:solidFill>
                <a:latin typeface="Calibri" pitchFamily="18"/>
                <a:ea typeface="Microsoft YaHei" pitchFamily="2"/>
                <a:cs typeface="Mangal" pitchFamily="2"/>
              </a:rPr>
              <a:t>Esito irregolare :</a:t>
            </a:r>
          </a:p>
          <a:p>
            <a:pPr algn="ctr"/>
            <a:endParaRPr lang="it-IT" sz="3200" b="1">
              <a:solidFill>
                <a:srgbClr val="006600"/>
              </a:solidFill>
              <a:latin typeface="Calibri" pitchFamily="18"/>
              <a:ea typeface="Microsoft YaHei" pitchFamily="2"/>
              <a:cs typeface="Mangal" pitchFamily="2"/>
            </a:endParaRPr>
          </a:p>
          <a:p>
            <a:r>
              <a:rPr lang="it-IT" sz="2400">
                <a:solidFill>
                  <a:srgbClr val="C5000B"/>
                </a:solidFill>
                <a:latin typeface="Calibri" pitchFamily="18"/>
                <a:ea typeface="Microsoft YaHei" pitchFamily="2"/>
                <a:cs typeface="Mangal" pitchFamily="2"/>
              </a:rPr>
              <a:t>In caso di irregolarità non regolarizzata entro il termine</a:t>
            </a:r>
          </a:p>
          <a:p>
            <a:r>
              <a:rPr lang="it-IT" sz="2400">
                <a:solidFill>
                  <a:srgbClr val="C5000B"/>
                </a:solidFill>
                <a:latin typeface="Calibri" pitchFamily="18"/>
                <a:ea typeface="Microsoft YaHei" pitchFamily="2"/>
                <a:cs typeface="Mangal" pitchFamily="2"/>
              </a:rPr>
              <a:t>dei 15 gg. e comunque entro la data di emissione del</a:t>
            </a:r>
          </a:p>
          <a:p>
            <a:r>
              <a:rPr lang="it-IT" sz="2400">
                <a:solidFill>
                  <a:srgbClr val="C5000B"/>
                </a:solidFill>
                <a:latin typeface="Calibri" pitchFamily="18"/>
                <a:ea typeface="Microsoft YaHei" pitchFamily="2"/>
                <a:cs typeface="Mangal" pitchFamily="2"/>
              </a:rPr>
              <a:t>documento, il Durc irregolare emesso sarà inviato esclusivamente</a:t>
            </a:r>
          </a:p>
          <a:p>
            <a:r>
              <a:rPr lang="it-IT" sz="2400">
                <a:solidFill>
                  <a:srgbClr val="C5000B"/>
                </a:solidFill>
                <a:latin typeface="Calibri" pitchFamily="18"/>
                <a:ea typeface="Microsoft YaHei" pitchFamily="2"/>
                <a:cs typeface="Mangal" pitchFamily="2"/>
              </a:rPr>
              <a:t>al soggetto richiedente e ai soggetti che hanno effettuato</a:t>
            </a:r>
          </a:p>
          <a:p>
            <a:r>
              <a:rPr lang="it-IT" sz="2400">
                <a:solidFill>
                  <a:srgbClr val="C5000B"/>
                </a:solidFill>
                <a:latin typeface="Calibri" pitchFamily="18"/>
                <a:ea typeface="Microsoft YaHei" pitchFamily="2"/>
                <a:cs typeface="Mangal" pitchFamily="2"/>
              </a:rPr>
              <a:t>richiesta entro il periodo di svolgimento del procedimento</a:t>
            </a:r>
          </a:p>
          <a:p>
            <a:endParaRPr lang="it-IT" sz="2400">
              <a:solidFill>
                <a:srgbClr val="C5000B"/>
              </a:solidFill>
              <a:latin typeface="Calibri" pitchFamily="18"/>
              <a:ea typeface="Microsoft YaHei" pitchFamily="2"/>
              <a:cs typeface="Mangal" pitchFamily="2"/>
            </a:endParaRPr>
          </a:p>
          <a:p>
            <a:r>
              <a:rPr lang="it-IT" sz="2400">
                <a:solidFill>
                  <a:srgbClr val="C5000B"/>
                </a:solidFill>
                <a:latin typeface="Calibri" pitchFamily="18"/>
                <a:ea typeface="Microsoft YaHei" pitchFamily="2"/>
                <a:cs typeface="Mangal" pitchFamily="2"/>
              </a:rPr>
              <a:t>Nei casi previsti dalle disposizioni verrà attivato l'intervento</a:t>
            </a:r>
          </a:p>
          <a:p>
            <a:r>
              <a:rPr lang="it-IT" sz="2400">
                <a:solidFill>
                  <a:srgbClr val="C5000B"/>
                </a:solidFill>
                <a:latin typeface="Calibri" pitchFamily="18"/>
                <a:ea typeface="Microsoft YaHei" pitchFamily="2"/>
                <a:cs typeface="Mangal" pitchFamily="2"/>
              </a:rPr>
              <a:t>sostitutivo con pagamento diretto nei confronti degli Enti e</a:t>
            </a:r>
          </a:p>
          <a:p>
            <a:r>
              <a:rPr lang="it-IT" sz="2400">
                <a:solidFill>
                  <a:srgbClr val="C5000B"/>
                </a:solidFill>
                <a:latin typeface="Calibri" pitchFamily="18"/>
                <a:ea typeface="Microsoft YaHei" pitchFamily="2"/>
                <a:cs typeface="Mangal" pitchFamily="2"/>
              </a:rPr>
              <a:t>non nei confronti dell'azienda (art. 4 DPR 207/2010)</a:t>
            </a:r>
          </a:p>
        </p:txBody>
      </p:sp>
      <p:sp>
        <p:nvSpPr>
          <p:cNvPr id="5" name="CasellaDiTesto 4"/>
          <p:cNvSpPr txBox="1"/>
          <p:nvPr/>
        </p:nvSpPr>
        <p:spPr>
          <a:xfrm>
            <a:off x="1956000" y="6408001"/>
            <a:ext cx="2555824" cy="430887"/>
          </a:xfrm>
          <a:prstGeom prst="rect">
            <a:avLst/>
          </a:prstGeom>
          <a:noFill/>
        </p:spPr>
        <p:txBody>
          <a:bodyPr wrap="square" rtlCol="0">
            <a:spAutoFit/>
          </a:bodyPr>
          <a:lstStyle/>
          <a:p>
            <a:r>
              <a:rPr lang="it-IT" sz="1100" b="1" dirty="0">
                <a:solidFill>
                  <a:schemeClr val="tx2">
                    <a:lumMod val="60000"/>
                    <a:lumOff val="40000"/>
                  </a:schemeClr>
                </a:solidFill>
              </a:rPr>
              <a:t>Direzione provinciale di Firenze</a:t>
            </a:r>
          </a:p>
        </p:txBody>
      </p:sp>
    </p:spTree>
    <p:extLst>
      <p:ext uri="{BB962C8B-B14F-4D97-AF65-F5344CB8AC3E}">
        <p14:creationId xmlns:p14="http://schemas.microsoft.com/office/powerpoint/2010/main" val="1588988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lum/>
            <a:alphaModFix/>
          </a:blip>
          <a:srcRect/>
          <a:stretch>
            <a:fillRect/>
          </a:stretch>
        </p:blipFill>
        <p:spPr>
          <a:xfrm>
            <a:off x="1703640" y="329400"/>
            <a:ext cx="1611360" cy="938880"/>
          </a:xfrm>
          <a:prstGeom prst="rect">
            <a:avLst/>
          </a:prstGeom>
          <a:noFill/>
          <a:ln>
            <a:noFill/>
          </a:ln>
        </p:spPr>
      </p:pic>
      <p:sp>
        <p:nvSpPr>
          <p:cNvPr id="3" name="Segnaposto numero diapositiva 3"/>
          <p:cNvSpPr txBox="1">
            <a:spLocks noGrp="1"/>
          </p:cNvSpPr>
          <p:nvPr>
            <p:ph type="sldNum" sz="quarter" idx="4294967295"/>
          </p:nvPr>
        </p:nvSpPr>
        <p:spPr>
          <a:xfrm>
            <a:off x="8077080" y="6356521"/>
            <a:ext cx="2133360" cy="364679"/>
          </a:xfrm>
          <a:prstGeom prst="rect">
            <a:avLst/>
          </a:prstGeom>
          <a:noFill/>
          <a:ln>
            <a:noFill/>
          </a:ln>
        </p:spPr>
        <p:txBody>
          <a:bodyPr wrap="square" lIns="90000" tIns="45000" rIns="90000" bIns="45000" anchor="t" anchorCtr="0"/>
          <a:lstStyle/>
          <a:p>
            <a:pPr lvl="0"/>
            <a:fld id="{E8C0BACF-E7D8-467F-9657-47114D41463D}" type="slidenum">
              <a:t>48</a:t>
            </a:fld>
            <a:endParaRPr lang="it-IT">
              <a:solidFill>
                <a:srgbClr val="000000"/>
              </a:solidFill>
              <a:latin typeface="Calibri" pitchFamily="18"/>
              <a:ea typeface="Arial Unicode MS" pitchFamily="2"/>
              <a:cs typeface="Tahoma" pitchFamily="2"/>
            </a:endParaRPr>
          </a:p>
        </p:txBody>
      </p:sp>
      <p:sp>
        <p:nvSpPr>
          <p:cNvPr id="4" name="CasellaDiTesto 1"/>
          <p:cNvSpPr/>
          <p:nvPr/>
        </p:nvSpPr>
        <p:spPr>
          <a:xfrm>
            <a:off x="1761054" y="576000"/>
            <a:ext cx="8762055" cy="51836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90000" tIns="45000" rIns="90000" bIns="45000" anchor="t" anchorCtr="0" compatLnSpc="0">
            <a:spAutoFit/>
          </a:bodyPr>
          <a:lstStyle/>
          <a:p>
            <a:pPr algn="ctr"/>
            <a:r>
              <a:rPr lang="it-IT" sz="3200" b="1">
                <a:solidFill>
                  <a:srgbClr val="000099"/>
                </a:solidFill>
                <a:latin typeface="Calibri" pitchFamily="18"/>
                <a:ea typeface="Microsoft YaHei" pitchFamily="2"/>
                <a:cs typeface="Mangal" pitchFamily="2"/>
              </a:rPr>
              <a:t>DURC ON LINE</a:t>
            </a:r>
          </a:p>
          <a:p>
            <a:pPr algn="ctr"/>
            <a:endParaRPr lang="it-IT" sz="3200" b="1">
              <a:solidFill>
                <a:srgbClr val="CC0000"/>
              </a:solidFill>
              <a:latin typeface="Calibri" pitchFamily="18"/>
              <a:ea typeface="Microsoft YaHei" pitchFamily="2"/>
              <a:cs typeface="Mangal" pitchFamily="2"/>
            </a:endParaRPr>
          </a:p>
          <a:p>
            <a:pPr algn="ctr"/>
            <a:r>
              <a:rPr lang="it-IT" sz="3200" b="1">
                <a:solidFill>
                  <a:srgbClr val="006600"/>
                </a:solidFill>
                <a:latin typeface="Calibri" pitchFamily="18"/>
                <a:ea typeface="Microsoft YaHei" pitchFamily="2"/>
                <a:cs typeface="Mangal" pitchFamily="2"/>
              </a:rPr>
              <a:t>Esito irregolare</a:t>
            </a:r>
          </a:p>
          <a:p>
            <a:pPr algn="ctr"/>
            <a:r>
              <a:rPr lang="it-IT" sz="3200" b="1">
                <a:solidFill>
                  <a:srgbClr val="006600"/>
                </a:solidFill>
                <a:latin typeface="Calibri" pitchFamily="18"/>
                <a:ea typeface="Microsoft YaHei" pitchFamily="2"/>
                <a:cs typeface="Mangal" pitchFamily="2"/>
              </a:rPr>
              <a:t>Perdita benefici normativi e contributivi</a:t>
            </a:r>
          </a:p>
          <a:p>
            <a:pPr algn="ctr"/>
            <a:endParaRPr lang="it-IT" sz="3200" b="1">
              <a:solidFill>
                <a:srgbClr val="006600"/>
              </a:solidFill>
              <a:latin typeface="Calibri" pitchFamily="18"/>
              <a:ea typeface="Microsoft YaHei" pitchFamily="2"/>
              <a:cs typeface="Mangal" pitchFamily="2"/>
            </a:endParaRPr>
          </a:p>
          <a:p>
            <a:pPr algn="ctr"/>
            <a:r>
              <a:rPr lang="it-IT" sz="3200" b="1">
                <a:solidFill>
                  <a:srgbClr val="C5000B"/>
                </a:solidFill>
                <a:latin typeface="Calibri" pitchFamily="18"/>
                <a:ea typeface="Microsoft YaHei" pitchFamily="2"/>
                <a:cs typeface="Mangal" pitchFamily="2"/>
              </a:rPr>
              <a:t>Art. 1 comma 1175 legge 296/2006</a:t>
            </a:r>
          </a:p>
          <a:p>
            <a:pPr hangingPunct="0"/>
            <a:endParaRPr lang="it-IT">
              <a:solidFill>
                <a:srgbClr val="C5000B"/>
              </a:solidFill>
              <a:latin typeface="Calibri" pitchFamily="18"/>
              <a:ea typeface="Microsoft YaHei" pitchFamily="2"/>
              <a:cs typeface="Times New Roman" pitchFamily="18"/>
            </a:endParaRPr>
          </a:p>
          <a:p>
            <a:pPr hangingPunct="0"/>
            <a:r>
              <a:rPr lang="it-IT">
                <a:solidFill>
                  <a:srgbClr val="C5000B"/>
                </a:solidFill>
                <a:latin typeface="Calibri" pitchFamily="18"/>
                <a:ea typeface="Microsoft YaHei" pitchFamily="2"/>
                <a:cs typeface="Times New Roman" pitchFamily="18"/>
              </a:rPr>
              <a:t>A decorrere dal 1° luglio 2007, i benefici normativi e contributivi   previsti dalla normativa in</a:t>
            </a:r>
          </a:p>
          <a:p>
            <a:pPr hangingPunct="0"/>
            <a:r>
              <a:rPr lang="it-IT">
                <a:solidFill>
                  <a:srgbClr val="C5000B"/>
                </a:solidFill>
                <a:latin typeface="Calibri" pitchFamily="18"/>
                <a:ea typeface="Microsoft YaHei" pitchFamily="2"/>
                <a:cs typeface="Times New Roman" pitchFamily="18"/>
              </a:rPr>
              <a:t>materia di lavoro e legislazione sociale sono subordinati al possesso, da parte dei datori</a:t>
            </a:r>
          </a:p>
          <a:p>
            <a:pPr hangingPunct="0"/>
            <a:r>
              <a:rPr lang="it-IT">
                <a:solidFill>
                  <a:srgbClr val="C5000B"/>
                </a:solidFill>
                <a:latin typeface="Calibri" pitchFamily="18"/>
                <a:ea typeface="Microsoft YaHei" pitchFamily="2"/>
                <a:cs typeface="Times New Roman" pitchFamily="18"/>
              </a:rPr>
              <a:t>di lavoro, del documento unico di regolarita' contributiva, fermi restando gli altri obblighi</a:t>
            </a:r>
          </a:p>
          <a:p>
            <a:pPr hangingPunct="0"/>
            <a:r>
              <a:rPr lang="it-IT">
                <a:solidFill>
                  <a:srgbClr val="C5000B"/>
                </a:solidFill>
                <a:latin typeface="Calibri" pitchFamily="18"/>
                <a:ea typeface="Microsoft YaHei" pitchFamily="2"/>
                <a:cs typeface="Times New Roman" pitchFamily="18"/>
              </a:rPr>
              <a:t>di legge ed il rispetto degli accordi e contratti collettivi nazionali nonche' di quelli regionali,</a:t>
            </a:r>
          </a:p>
          <a:p>
            <a:pPr hangingPunct="0"/>
            <a:r>
              <a:rPr lang="it-IT">
                <a:solidFill>
                  <a:srgbClr val="C5000B"/>
                </a:solidFill>
                <a:latin typeface="Calibri" pitchFamily="18"/>
                <a:ea typeface="Microsoft YaHei" pitchFamily="2"/>
                <a:cs typeface="Times New Roman" pitchFamily="18"/>
              </a:rPr>
              <a:t>territoriali o aziendali, laddove sottoscritti, stipulati dalle organizzazioni sindacali dei datori</a:t>
            </a:r>
          </a:p>
          <a:p>
            <a:pPr hangingPunct="0"/>
            <a:r>
              <a:rPr lang="it-IT">
                <a:solidFill>
                  <a:srgbClr val="C5000B"/>
                </a:solidFill>
                <a:latin typeface="Calibri" pitchFamily="18"/>
                <a:ea typeface="Microsoft YaHei" pitchFamily="2"/>
                <a:cs typeface="Times New Roman" pitchFamily="18"/>
              </a:rPr>
              <a:t>di lavoro e dei lavoratori comparativamente piu' rappresentative sul piano nazionale.</a:t>
            </a:r>
          </a:p>
        </p:txBody>
      </p:sp>
      <p:sp>
        <p:nvSpPr>
          <p:cNvPr id="5" name="CasellaDiTesto 4"/>
          <p:cNvSpPr txBox="1"/>
          <p:nvPr/>
        </p:nvSpPr>
        <p:spPr>
          <a:xfrm>
            <a:off x="1956000" y="6408001"/>
            <a:ext cx="2555824" cy="430887"/>
          </a:xfrm>
          <a:prstGeom prst="rect">
            <a:avLst/>
          </a:prstGeom>
          <a:noFill/>
        </p:spPr>
        <p:txBody>
          <a:bodyPr wrap="square" rtlCol="0">
            <a:spAutoFit/>
          </a:bodyPr>
          <a:lstStyle/>
          <a:p>
            <a:r>
              <a:rPr lang="it-IT" sz="1100" b="1" dirty="0">
                <a:solidFill>
                  <a:schemeClr val="tx2">
                    <a:lumMod val="60000"/>
                    <a:lumOff val="40000"/>
                  </a:schemeClr>
                </a:solidFill>
              </a:rPr>
              <a:t>Direzione provinciale di Firenze</a:t>
            </a:r>
          </a:p>
        </p:txBody>
      </p:sp>
    </p:spTree>
    <p:extLst>
      <p:ext uri="{BB962C8B-B14F-4D97-AF65-F5344CB8AC3E}">
        <p14:creationId xmlns:p14="http://schemas.microsoft.com/office/powerpoint/2010/main" val="27338530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lum/>
            <a:alphaModFix/>
          </a:blip>
          <a:srcRect/>
          <a:stretch>
            <a:fillRect/>
          </a:stretch>
        </p:blipFill>
        <p:spPr>
          <a:xfrm>
            <a:off x="1703640" y="329400"/>
            <a:ext cx="1611360" cy="938880"/>
          </a:xfrm>
          <a:prstGeom prst="rect">
            <a:avLst/>
          </a:prstGeom>
          <a:noFill/>
          <a:ln>
            <a:noFill/>
          </a:ln>
        </p:spPr>
      </p:pic>
      <p:sp>
        <p:nvSpPr>
          <p:cNvPr id="3" name="Segnaposto numero diapositiva 3"/>
          <p:cNvSpPr txBox="1">
            <a:spLocks noGrp="1"/>
          </p:cNvSpPr>
          <p:nvPr>
            <p:ph type="sldNum" sz="quarter" idx="4294967295"/>
          </p:nvPr>
        </p:nvSpPr>
        <p:spPr>
          <a:xfrm>
            <a:off x="8077080" y="6356521"/>
            <a:ext cx="2133360" cy="364679"/>
          </a:xfrm>
          <a:prstGeom prst="rect">
            <a:avLst/>
          </a:prstGeom>
          <a:noFill/>
          <a:ln>
            <a:noFill/>
          </a:ln>
        </p:spPr>
        <p:txBody>
          <a:bodyPr wrap="square" lIns="90000" tIns="45000" rIns="90000" bIns="45000" anchor="t" anchorCtr="0"/>
          <a:lstStyle/>
          <a:p>
            <a:pPr lvl="0"/>
            <a:fld id="{E8C0BACF-E7D8-467F-9657-47114D41463D}" type="slidenum">
              <a:t>49</a:t>
            </a:fld>
            <a:endParaRPr lang="it-IT">
              <a:solidFill>
                <a:srgbClr val="000000"/>
              </a:solidFill>
              <a:latin typeface="Calibri" pitchFamily="18"/>
              <a:ea typeface="Arial Unicode MS" pitchFamily="2"/>
              <a:cs typeface="Tahoma" pitchFamily="2"/>
            </a:endParaRPr>
          </a:p>
        </p:txBody>
      </p:sp>
      <p:sp>
        <p:nvSpPr>
          <p:cNvPr id="4" name="CasellaDiTesto 1"/>
          <p:cNvSpPr/>
          <p:nvPr/>
        </p:nvSpPr>
        <p:spPr>
          <a:xfrm>
            <a:off x="1956000" y="576001"/>
            <a:ext cx="8532360" cy="5257101"/>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algn="ctr"/>
            <a:r>
              <a:rPr lang="it-IT" sz="3200" b="1" dirty="0">
                <a:solidFill>
                  <a:srgbClr val="000099"/>
                </a:solidFill>
                <a:latin typeface="Calibri" pitchFamily="18"/>
                <a:ea typeface="Microsoft YaHei" pitchFamily="2"/>
                <a:cs typeface="Mangal" pitchFamily="2"/>
              </a:rPr>
              <a:t>DURC ON LINE</a:t>
            </a:r>
          </a:p>
          <a:p>
            <a:pPr algn="ctr"/>
            <a:endParaRPr lang="it-IT" sz="3200" b="1" dirty="0">
              <a:solidFill>
                <a:srgbClr val="CC0000"/>
              </a:solidFill>
              <a:latin typeface="Calibri" pitchFamily="18"/>
              <a:ea typeface="Microsoft YaHei" pitchFamily="2"/>
              <a:cs typeface="Mangal" pitchFamily="2"/>
            </a:endParaRPr>
          </a:p>
          <a:p>
            <a:pPr lvl="0" algn="ctr"/>
            <a:r>
              <a:rPr lang="it-IT" sz="3200" b="1" dirty="0">
                <a:solidFill>
                  <a:srgbClr val="006600"/>
                </a:solidFill>
                <a:latin typeface="Calibri" pitchFamily="18"/>
                <a:ea typeface="Microsoft YaHei" pitchFamily="2"/>
                <a:cs typeface="Mangal" pitchFamily="2"/>
              </a:rPr>
              <a:t>Msg. Inps n. 3184 del 25/07/2016 </a:t>
            </a:r>
          </a:p>
          <a:p>
            <a:pPr lvl="0" algn="ctr"/>
            <a:r>
              <a:rPr lang="it-IT" sz="2400" b="1" dirty="0">
                <a:solidFill>
                  <a:srgbClr val="006600"/>
                </a:solidFill>
                <a:latin typeface="Calibri" pitchFamily="18"/>
                <a:ea typeface="Microsoft YaHei" pitchFamily="2"/>
                <a:cs typeface="Mangal" pitchFamily="2"/>
              </a:rPr>
              <a:t>Verifica della regolarità contributiva ai fini della fruizione dei benefici normativi e contributivi. Avvio del nuovo iter gestionale </a:t>
            </a:r>
          </a:p>
          <a:p>
            <a:pPr lvl="0" algn="just"/>
            <a:endParaRPr lang="it-IT" sz="2000" b="1" dirty="0">
              <a:solidFill>
                <a:schemeClr val="accent1">
                  <a:lumMod val="75000"/>
                </a:schemeClr>
              </a:solidFill>
              <a:latin typeface="Calibri" pitchFamily="18"/>
              <a:ea typeface="Microsoft YaHei" pitchFamily="2"/>
              <a:cs typeface="Mangal" pitchFamily="2"/>
            </a:endParaRPr>
          </a:p>
          <a:p>
            <a:pPr lvl="0" algn="just"/>
            <a:r>
              <a:rPr lang="it-IT" sz="2000" dirty="0">
                <a:solidFill>
                  <a:schemeClr val="accent1">
                    <a:lumMod val="75000"/>
                  </a:schemeClr>
                </a:solidFill>
                <a:latin typeface="Calibri" pitchFamily="18"/>
                <a:ea typeface="Microsoft YaHei" pitchFamily="2"/>
                <a:cs typeface="Mangal" pitchFamily="2"/>
              </a:rPr>
              <a:t> </a:t>
            </a:r>
            <a:r>
              <a:rPr lang="it-IT" dirty="0">
                <a:solidFill>
                  <a:schemeClr val="accent1">
                    <a:lumMod val="75000"/>
                  </a:schemeClr>
                </a:solidFill>
                <a:latin typeface="Calibri" pitchFamily="18"/>
                <a:ea typeface="Microsoft YaHei" pitchFamily="2"/>
                <a:cs typeface="Mangal" pitchFamily="2"/>
              </a:rPr>
              <a:t>A partire dal giorno 6 luglio 2016 l’Istituto ha avviato un’attività di interrogazione del sistema </a:t>
            </a:r>
            <a:r>
              <a:rPr lang="it-IT" dirty="0" err="1">
                <a:solidFill>
                  <a:schemeClr val="accent1">
                    <a:lumMod val="75000"/>
                  </a:schemeClr>
                </a:solidFill>
                <a:latin typeface="Calibri" pitchFamily="18"/>
                <a:ea typeface="Microsoft YaHei" pitchFamily="2"/>
                <a:cs typeface="Mangal" pitchFamily="2"/>
              </a:rPr>
              <a:t>durc</a:t>
            </a:r>
            <a:r>
              <a:rPr lang="it-IT" dirty="0">
                <a:solidFill>
                  <a:schemeClr val="accent1">
                    <a:lumMod val="75000"/>
                  </a:schemeClr>
                </a:solidFill>
                <a:latin typeface="Calibri" pitchFamily="18"/>
                <a:ea typeface="Microsoft YaHei" pitchFamily="2"/>
                <a:cs typeface="Mangal" pitchFamily="2"/>
              </a:rPr>
              <a:t> on line finalizzata alla registrazione dell’esito della verifica automatizzata sul Fascicolo Elettronico Aziendale (FEA).</a:t>
            </a:r>
          </a:p>
          <a:p>
            <a:pPr lvl="0" algn="just"/>
            <a:r>
              <a:rPr lang="it-IT" dirty="0">
                <a:solidFill>
                  <a:schemeClr val="accent1">
                    <a:lumMod val="75000"/>
                  </a:schemeClr>
                </a:solidFill>
                <a:latin typeface="Calibri" pitchFamily="18"/>
                <a:ea typeface="Microsoft YaHei" pitchFamily="2"/>
                <a:cs typeface="Mangal" pitchFamily="2"/>
              </a:rPr>
              <a:t>In questa prima fase, l’interrogazione avverrà utilizzando la funzionalità di consultazione, </a:t>
            </a:r>
            <a:r>
              <a:rPr lang="it-IT" b="1" dirty="0">
                <a:solidFill>
                  <a:schemeClr val="accent1">
                    <a:lumMod val="75000"/>
                  </a:schemeClr>
                </a:solidFill>
                <a:latin typeface="Calibri" pitchFamily="18"/>
                <a:ea typeface="Microsoft YaHei" pitchFamily="2"/>
                <a:cs typeface="Mangal" pitchFamily="2"/>
              </a:rPr>
              <a:t>al fine di utilizzare i </a:t>
            </a:r>
            <a:r>
              <a:rPr lang="it-IT" b="1" dirty="0" err="1">
                <a:solidFill>
                  <a:schemeClr val="accent1">
                    <a:lumMod val="75000"/>
                  </a:schemeClr>
                </a:solidFill>
                <a:latin typeface="Calibri" pitchFamily="18"/>
                <a:ea typeface="Microsoft YaHei" pitchFamily="2"/>
                <a:cs typeface="Mangal" pitchFamily="2"/>
              </a:rPr>
              <a:t>durc</a:t>
            </a:r>
            <a:r>
              <a:rPr lang="it-IT" b="1" dirty="0">
                <a:solidFill>
                  <a:schemeClr val="accent1">
                    <a:lumMod val="75000"/>
                  </a:schemeClr>
                </a:solidFill>
                <a:latin typeface="Calibri" pitchFamily="18"/>
                <a:ea typeface="Microsoft YaHei" pitchFamily="2"/>
                <a:cs typeface="Mangal" pitchFamily="2"/>
              </a:rPr>
              <a:t> on line già presenti ed in corso di validità</a:t>
            </a:r>
            <a:r>
              <a:rPr lang="it-IT" dirty="0">
                <a:solidFill>
                  <a:schemeClr val="accent1">
                    <a:lumMod val="75000"/>
                  </a:schemeClr>
                </a:solidFill>
                <a:latin typeface="Calibri" pitchFamily="18"/>
                <a:ea typeface="Microsoft YaHei" pitchFamily="2"/>
                <a:cs typeface="Mangal" pitchFamily="2"/>
              </a:rPr>
              <a:t>.</a:t>
            </a:r>
          </a:p>
          <a:p>
            <a:pPr lvl="0" algn="just"/>
            <a:r>
              <a:rPr lang="it-IT" dirty="0">
                <a:solidFill>
                  <a:schemeClr val="accent1">
                    <a:lumMod val="75000"/>
                  </a:schemeClr>
                </a:solidFill>
                <a:latin typeface="Calibri" pitchFamily="18"/>
                <a:ea typeface="Microsoft YaHei" pitchFamily="2"/>
                <a:cs typeface="Mangal" pitchFamily="2"/>
              </a:rPr>
              <a:t>Posto che il sistema del </a:t>
            </a:r>
            <a:r>
              <a:rPr lang="it-IT" dirty="0" err="1">
                <a:solidFill>
                  <a:schemeClr val="accent1">
                    <a:lumMod val="75000"/>
                  </a:schemeClr>
                </a:solidFill>
                <a:latin typeface="Calibri" pitchFamily="18"/>
                <a:ea typeface="Microsoft YaHei" pitchFamily="2"/>
                <a:cs typeface="Mangal" pitchFamily="2"/>
              </a:rPr>
              <a:t>durc</a:t>
            </a:r>
            <a:r>
              <a:rPr lang="it-IT" dirty="0">
                <a:solidFill>
                  <a:schemeClr val="accent1">
                    <a:lumMod val="75000"/>
                  </a:schemeClr>
                </a:solidFill>
                <a:latin typeface="Calibri" pitchFamily="18"/>
                <a:ea typeface="Microsoft YaHei" pitchFamily="2"/>
                <a:cs typeface="Mangal" pitchFamily="2"/>
              </a:rPr>
              <a:t> on line opera le interrogazioni sulla base del codice fiscale delle posizioni da sottoporre a verifica, la registrazione dell’esito nel FEA verrà effettuata a livello di semaforo master, su tutte le matricole associate al medesimo codice fiscale.</a:t>
            </a:r>
          </a:p>
          <a:p>
            <a:pPr lvl="0" algn="just"/>
            <a:endParaRPr lang="it-IT" sz="2000" b="1" dirty="0">
              <a:solidFill>
                <a:schemeClr val="accent1">
                  <a:lumMod val="75000"/>
                </a:schemeClr>
              </a:solidFill>
              <a:latin typeface="Calibri" pitchFamily="18"/>
              <a:ea typeface="Microsoft YaHei" pitchFamily="2"/>
              <a:cs typeface="Mangal" pitchFamily="2"/>
            </a:endParaRPr>
          </a:p>
        </p:txBody>
      </p:sp>
      <p:sp>
        <p:nvSpPr>
          <p:cNvPr id="5" name="CasellaDiTesto 4"/>
          <p:cNvSpPr txBox="1"/>
          <p:nvPr/>
        </p:nvSpPr>
        <p:spPr>
          <a:xfrm>
            <a:off x="1956000" y="6408001"/>
            <a:ext cx="2555824" cy="430887"/>
          </a:xfrm>
          <a:prstGeom prst="rect">
            <a:avLst/>
          </a:prstGeom>
          <a:noFill/>
        </p:spPr>
        <p:txBody>
          <a:bodyPr wrap="square" rtlCol="0">
            <a:spAutoFit/>
          </a:bodyPr>
          <a:lstStyle/>
          <a:p>
            <a:r>
              <a:rPr lang="it-IT" sz="1100" b="1" dirty="0">
                <a:solidFill>
                  <a:schemeClr val="tx2">
                    <a:lumMod val="60000"/>
                    <a:lumOff val="40000"/>
                  </a:schemeClr>
                </a:solidFill>
              </a:rPr>
              <a:t>Direzione provinciale di Firenze</a:t>
            </a:r>
          </a:p>
        </p:txBody>
      </p:sp>
    </p:spTree>
    <p:extLst>
      <p:ext uri="{BB962C8B-B14F-4D97-AF65-F5344CB8AC3E}">
        <p14:creationId xmlns:p14="http://schemas.microsoft.com/office/powerpoint/2010/main" val="1548138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z="2800" dirty="0">
                <a:solidFill>
                  <a:srgbClr val="000000"/>
                </a:solidFill>
              </a:rPr>
              <a:t>Datori di lavoro esclusi dall’applicazione del beneficio</a:t>
            </a:r>
            <a:endParaRPr lang="it-IT" dirty="0">
              <a:solidFill>
                <a:srgbClr val="000000"/>
              </a:solidFill>
            </a:endParaRPr>
          </a:p>
        </p:txBody>
      </p:sp>
      <p:sp>
        <p:nvSpPr>
          <p:cNvPr id="32" name="Rectangle 31"/>
          <p:cNvSpPr/>
          <p:nvPr/>
        </p:nvSpPr>
        <p:spPr>
          <a:xfrm>
            <a:off x="600579" y="2498073"/>
            <a:ext cx="11016000" cy="307777"/>
          </a:xfrm>
          <a:prstGeom prst="rect">
            <a:avLst/>
          </a:prstGeom>
          <a:solidFill>
            <a:srgbClr val="4F81BD"/>
          </a:solidFill>
          <a:ln>
            <a:noFill/>
          </a:ln>
        </p:spPr>
        <p:txBody>
          <a:bodyPr wrap="square" lIns="0">
            <a:spAutoFit/>
          </a:bodyPr>
          <a:lstStyle/>
          <a:p>
            <a:pPr algn="ctr"/>
            <a:r>
              <a:rPr lang="it-IT" sz="1400" b="1" dirty="0" smtClean="0">
                <a:solidFill>
                  <a:schemeClr val="tx2"/>
                </a:solidFill>
                <a:latin typeface="Verdana" panose="020B0604030504040204" pitchFamily="34" charset="0"/>
              </a:rPr>
              <a:t>Sono </a:t>
            </a:r>
            <a:r>
              <a:rPr lang="it-IT" sz="1400" b="1" dirty="0">
                <a:solidFill>
                  <a:schemeClr val="tx2"/>
                </a:solidFill>
                <a:latin typeface="Verdana" panose="020B0604030504040204" pitchFamily="34" charset="0"/>
              </a:rPr>
              <a:t>esclusi dall’applicazione del beneficio:</a:t>
            </a:r>
            <a:endParaRPr lang="it-IT" sz="1400" b="1" dirty="0">
              <a:solidFill>
                <a:schemeClr val="tx2"/>
              </a:solidFill>
            </a:endParaRPr>
          </a:p>
        </p:txBody>
      </p:sp>
      <p:sp>
        <p:nvSpPr>
          <p:cNvPr id="33" name="Rectangle 32"/>
          <p:cNvSpPr/>
          <p:nvPr/>
        </p:nvSpPr>
        <p:spPr>
          <a:xfrm>
            <a:off x="603240" y="2968001"/>
            <a:ext cx="5401945" cy="3124823"/>
          </a:xfrm>
          <a:prstGeom prst="rect">
            <a:avLst/>
          </a:prstGeom>
          <a:noFill/>
          <a:ln w="9525">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lIns="36000" tIns="324000" rIns="36000" bIns="36000" rtlCol="0" anchor="t" anchorCtr="0"/>
          <a:lstStyle/>
          <a:p>
            <a:pPr marL="171450" indent="-171450">
              <a:spcAft>
                <a:spcPts val="600"/>
              </a:spcAft>
              <a:buFont typeface="Arial" panose="020B0604020202020204" pitchFamily="34" charset="0"/>
              <a:buChar char="•"/>
            </a:pPr>
            <a:r>
              <a:rPr lang="it-IT" sz="1400" dirty="0">
                <a:solidFill>
                  <a:schemeClr val="tx1"/>
                </a:solidFill>
                <a:latin typeface="+mj-lt"/>
              </a:rPr>
              <a:t>Amministrazioni dello </a:t>
            </a:r>
            <a:r>
              <a:rPr lang="it-IT" sz="1400" dirty="0" smtClean="0">
                <a:solidFill>
                  <a:schemeClr val="tx1"/>
                </a:solidFill>
                <a:latin typeface="+mj-lt"/>
              </a:rPr>
              <a:t>Stato</a:t>
            </a:r>
          </a:p>
          <a:p>
            <a:pPr marL="171450" indent="-171450">
              <a:spcAft>
                <a:spcPts val="600"/>
              </a:spcAft>
              <a:buFont typeface="Arial" panose="020B0604020202020204" pitchFamily="34" charset="0"/>
              <a:buChar char="•"/>
            </a:pPr>
            <a:r>
              <a:rPr lang="it-IT" sz="1400" dirty="0" smtClean="0">
                <a:solidFill>
                  <a:schemeClr val="tx1"/>
                </a:solidFill>
                <a:latin typeface="+mj-lt"/>
              </a:rPr>
              <a:t>Aziende </a:t>
            </a:r>
            <a:r>
              <a:rPr lang="it-IT" sz="1400" dirty="0">
                <a:solidFill>
                  <a:schemeClr val="tx1"/>
                </a:solidFill>
                <a:latin typeface="+mj-lt"/>
              </a:rPr>
              <a:t>ed amministrazioni dello Stato ad ordinamento </a:t>
            </a:r>
            <a:r>
              <a:rPr lang="it-IT" sz="1400" dirty="0" smtClean="0">
                <a:solidFill>
                  <a:schemeClr val="tx1"/>
                </a:solidFill>
                <a:latin typeface="+mj-lt"/>
              </a:rPr>
              <a:t>autonomo</a:t>
            </a:r>
          </a:p>
          <a:p>
            <a:pPr marL="171450" indent="-171450">
              <a:spcAft>
                <a:spcPts val="600"/>
              </a:spcAft>
              <a:buFont typeface="Arial" panose="020B0604020202020204" pitchFamily="34" charset="0"/>
              <a:buChar char="•"/>
            </a:pPr>
            <a:r>
              <a:rPr lang="it-IT" sz="1400" dirty="0" smtClean="0">
                <a:solidFill>
                  <a:schemeClr val="tx1"/>
                </a:solidFill>
                <a:latin typeface="+mj-lt"/>
              </a:rPr>
              <a:t>Regioni</a:t>
            </a:r>
            <a:r>
              <a:rPr lang="it-IT" sz="1400" dirty="0">
                <a:solidFill>
                  <a:schemeClr val="tx1"/>
                </a:solidFill>
                <a:latin typeface="+mj-lt"/>
              </a:rPr>
              <a:t>, </a:t>
            </a:r>
            <a:r>
              <a:rPr lang="it-IT" sz="1400" dirty="0" smtClean="0">
                <a:solidFill>
                  <a:schemeClr val="tx1"/>
                </a:solidFill>
                <a:latin typeface="+mj-lt"/>
              </a:rPr>
              <a:t>Province</a:t>
            </a:r>
            <a:r>
              <a:rPr lang="it-IT" sz="1400" dirty="0">
                <a:solidFill>
                  <a:schemeClr val="tx1"/>
                </a:solidFill>
                <a:latin typeface="+mj-lt"/>
              </a:rPr>
              <a:t>, </a:t>
            </a:r>
            <a:r>
              <a:rPr lang="it-IT" sz="1400" dirty="0" smtClean="0">
                <a:solidFill>
                  <a:schemeClr val="tx1"/>
                </a:solidFill>
                <a:latin typeface="+mj-lt"/>
              </a:rPr>
              <a:t>Comuni</a:t>
            </a:r>
            <a:r>
              <a:rPr lang="it-IT" sz="1400" dirty="0">
                <a:solidFill>
                  <a:schemeClr val="tx1"/>
                </a:solidFill>
                <a:latin typeface="+mj-lt"/>
              </a:rPr>
              <a:t>, </a:t>
            </a:r>
            <a:r>
              <a:rPr lang="it-IT" sz="1400" dirty="0" smtClean="0">
                <a:solidFill>
                  <a:schemeClr val="tx1"/>
                </a:solidFill>
                <a:latin typeface="+mj-lt"/>
              </a:rPr>
              <a:t>Città metropolitane,         Enti </a:t>
            </a:r>
            <a:r>
              <a:rPr lang="it-IT" sz="1400" dirty="0">
                <a:solidFill>
                  <a:schemeClr val="tx1"/>
                </a:solidFill>
                <a:latin typeface="+mj-lt"/>
              </a:rPr>
              <a:t>di area vasta, </a:t>
            </a:r>
            <a:r>
              <a:rPr lang="it-IT" sz="1400" dirty="0" smtClean="0">
                <a:solidFill>
                  <a:schemeClr val="tx1"/>
                </a:solidFill>
                <a:latin typeface="+mj-lt"/>
              </a:rPr>
              <a:t>Unioni </a:t>
            </a:r>
            <a:r>
              <a:rPr lang="it-IT" sz="1400" dirty="0">
                <a:solidFill>
                  <a:schemeClr val="tx1"/>
                </a:solidFill>
                <a:latin typeface="+mj-lt"/>
              </a:rPr>
              <a:t>dei comuni, </a:t>
            </a:r>
            <a:r>
              <a:rPr lang="it-IT" sz="1400" dirty="0" smtClean="0">
                <a:solidFill>
                  <a:schemeClr val="tx1"/>
                </a:solidFill>
                <a:latin typeface="+mj-lt"/>
              </a:rPr>
              <a:t>Comunità </a:t>
            </a:r>
            <a:r>
              <a:rPr lang="it-IT" sz="1400" dirty="0">
                <a:solidFill>
                  <a:schemeClr val="tx1"/>
                </a:solidFill>
                <a:latin typeface="+mj-lt"/>
              </a:rPr>
              <a:t>montane, </a:t>
            </a:r>
            <a:r>
              <a:rPr lang="it-IT" sz="1400" dirty="0" smtClean="0">
                <a:solidFill>
                  <a:schemeClr val="tx1"/>
                </a:solidFill>
                <a:latin typeface="+mj-lt"/>
              </a:rPr>
              <a:t>Comunità isolane o </a:t>
            </a:r>
            <a:r>
              <a:rPr lang="it-IT" sz="1400" dirty="0">
                <a:solidFill>
                  <a:schemeClr val="tx1"/>
                </a:solidFill>
                <a:latin typeface="+mj-lt"/>
              </a:rPr>
              <a:t>di arcipelago e loro consorzi e associazioni</a:t>
            </a:r>
          </a:p>
          <a:p>
            <a:pPr marL="171450" indent="-171450">
              <a:spcAft>
                <a:spcPts val="600"/>
              </a:spcAft>
              <a:buFont typeface="Arial" panose="020B0604020202020204" pitchFamily="34" charset="0"/>
              <a:buChar char="•"/>
            </a:pPr>
            <a:r>
              <a:rPr lang="it-IT" sz="1400" dirty="0" smtClean="0">
                <a:solidFill>
                  <a:schemeClr val="tx1"/>
                </a:solidFill>
                <a:latin typeface="+mj-lt"/>
              </a:rPr>
              <a:t>Istituti </a:t>
            </a:r>
            <a:r>
              <a:rPr lang="it-IT" sz="1400" dirty="0">
                <a:solidFill>
                  <a:schemeClr val="tx1"/>
                </a:solidFill>
                <a:latin typeface="+mj-lt"/>
              </a:rPr>
              <a:t>autonomi per case popolari </a:t>
            </a:r>
            <a:r>
              <a:rPr lang="it-IT" sz="1400" dirty="0" smtClean="0">
                <a:solidFill>
                  <a:schemeClr val="tx1"/>
                </a:solidFill>
                <a:latin typeface="+mj-lt"/>
              </a:rPr>
              <a:t>e </a:t>
            </a:r>
            <a:r>
              <a:rPr lang="it-IT" sz="1400" dirty="0">
                <a:solidFill>
                  <a:schemeClr val="tx1"/>
                </a:solidFill>
                <a:latin typeface="+mj-lt"/>
              </a:rPr>
              <a:t>ATER comunque denominati che non siano qualificati dalla legge istitutiva quali enti pubblici non </a:t>
            </a:r>
            <a:r>
              <a:rPr lang="it-IT" sz="1400" dirty="0" smtClean="0">
                <a:solidFill>
                  <a:schemeClr val="tx1"/>
                </a:solidFill>
                <a:latin typeface="+mj-lt"/>
              </a:rPr>
              <a:t>economici</a:t>
            </a:r>
            <a:endParaRPr lang="it-IT" sz="1400" dirty="0">
              <a:solidFill>
                <a:schemeClr val="tx1"/>
              </a:solidFill>
              <a:latin typeface="+mj-lt"/>
            </a:endParaRPr>
          </a:p>
        </p:txBody>
      </p:sp>
      <p:sp>
        <p:nvSpPr>
          <p:cNvPr id="34" name="Rectangle 33"/>
          <p:cNvSpPr/>
          <p:nvPr/>
        </p:nvSpPr>
        <p:spPr>
          <a:xfrm>
            <a:off x="6202055" y="2971535"/>
            <a:ext cx="5401945" cy="3117754"/>
          </a:xfrm>
          <a:prstGeom prst="rect">
            <a:avLst/>
          </a:prstGeom>
          <a:noFill/>
          <a:ln w="9525">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lIns="36000" tIns="324000" rIns="36000" bIns="36000" rtlCol="0" anchor="t" anchorCtr="0"/>
          <a:lstStyle/>
          <a:p>
            <a:pPr marL="625475" indent="-171450">
              <a:spcAft>
                <a:spcPts val="600"/>
              </a:spcAft>
              <a:buClr>
                <a:schemeClr val="tx1"/>
              </a:buClr>
              <a:buSzPct val="110000"/>
              <a:buFont typeface="Arial" panose="020B0604020202020204" pitchFamily="34" charset="0"/>
              <a:buChar char="•"/>
            </a:pPr>
            <a:r>
              <a:rPr lang="it-IT" sz="1400" dirty="0" smtClean="0">
                <a:solidFill>
                  <a:schemeClr val="tx1"/>
                </a:solidFill>
                <a:latin typeface="Verdana" panose="020B0604030504040204" pitchFamily="34" charset="0"/>
              </a:rPr>
              <a:t>Camere di commercio, industria, artigianato e agricoltura e loro associazioni</a:t>
            </a:r>
          </a:p>
          <a:p>
            <a:pPr marL="625475" indent="-171450">
              <a:spcAft>
                <a:spcPts val="600"/>
              </a:spcAft>
              <a:buClr>
                <a:schemeClr val="tx1"/>
              </a:buClr>
              <a:buSzPct val="110000"/>
              <a:buFont typeface="Arial" panose="020B0604020202020204" pitchFamily="34" charset="0"/>
              <a:buChar char="•"/>
            </a:pPr>
            <a:r>
              <a:rPr lang="it-IT" sz="1400" dirty="0" smtClean="0">
                <a:solidFill>
                  <a:schemeClr val="tx1"/>
                </a:solidFill>
                <a:latin typeface="Verdana" panose="020B0604030504040204" pitchFamily="34" charset="0"/>
              </a:rPr>
              <a:t>Enti pubblici non economici nazionali, regionali e locali</a:t>
            </a:r>
          </a:p>
          <a:p>
            <a:pPr marL="625475" indent="-171450">
              <a:spcAft>
                <a:spcPts val="600"/>
              </a:spcAft>
              <a:buClr>
                <a:schemeClr val="tx1"/>
              </a:buClr>
              <a:buSzPct val="110000"/>
              <a:buFont typeface="Arial" panose="020B0604020202020204" pitchFamily="34" charset="0"/>
              <a:buChar char="•"/>
            </a:pPr>
            <a:r>
              <a:rPr lang="it-IT" sz="1400" dirty="0" smtClean="0">
                <a:solidFill>
                  <a:schemeClr val="tx1"/>
                </a:solidFill>
                <a:latin typeface="Verdana" panose="020B0604030504040204" pitchFamily="34" charset="0"/>
              </a:rPr>
              <a:t>Amministrazioni, aziende e enti del Servizio sanitario nazionale</a:t>
            </a:r>
          </a:p>
          <a:p>
            <a:pPr marL="625475" indent="-171450">
              <a:spcAft>
                <a:spcPts val="600"/>
              </a:spcAft>
              <a:buClr>
                <a:schemeClr val="tx1"/>
              </a:buClr>
              <a:buSzPct val="110000"/>
              <a:buFont typeface="Arial" panose="020B0604020202020204" pitchFamily="34" charset="0"/>
              <a:buChar char="•"/>
            </a:pPr>
            <a:r>
              <a:rPr lang="it-IT" sz="1400" dirty="0" smtClean="0">
                <a:solidFill>
                  <a:schemeClr val="tx1"/>
                </a:solidFill>
                <a:latin typeface="Verdana" panose="020B0604030504040204" pitchFamily="34" charset="0"/>
              </a:rPr>
              <a:t>Agenzia per la rappresentanza negoziale delle pubbliche amministrazioni (ARAN)</a:t>
            </a:r>
          </a:p>
          <a:p>
            <a:pPr marL="625475" indent="-171450">
              <a:spcAft>
                <a:spcPts val="600"/>
              </a:spcAft>
              <a:buClr>
                <a:schemeClr val="tx1"/>
              </a:buClr>
              <a:buSzPct val="110000"/>
              <a:buFont typeface="Arial" panose="020B0604020202020204" pitchFamily="34" charset="0"/>
              <a:buChar char="•"/>
            </a:pPr>
            <a:r>
              <a:rPr lang="it-IT" sz="1400" dirty="0" smtClean="0">
                <a:solidFill>
                  <a:schemeClr val="tx1"/>
                </a:solidFill>
                <a:latin typeface="Verdana" panose="020B0604030504040204" pitchFamily="34" charset="0"/>
              </a:rPr>
              <a:t>Agenzie di cui al Decreto </a:t>
            </a:r>
            <a:r>
              <a:rPr lang="it-IT" sz="1400" dirty="0">
                <a:solidFill>
                  <a:schemeClr val="tx1"/>
                </a:solidFill>
                <a:latin typeface="Verdana" panose="020B0604030504040204" pitchFamily="34" charset="0"/>
              </a:rPr>
              <a:t>L</a:t>
            </a:r>
            <a:r>
              <a:rPr lang="it-IT" sz="1400" dirty="0" smtClean="0">
                <a:solidFill>
                  <a:schemeClr val="tx1"/>
                </a:solidFill>
                <a:latin typeface="Verdana" panose="020B0604030504040204" pitchFamily="34" charset="0"/>
              </a:rPr>
              <a:t>egislativo 30 luglio 1999, n. 300</a:t>
            </a:r>
            <a:endParaRPr lang="it-IT" sz="1400" dirty="0">
              <a:solidFill>
                <a:schemeClr val="tx1"/>
              </a:solidFill>
            </a:endParaRPr>
          </a:p>
        </p:txBody>
      </p:sp>
      <p:grpSp>
        <p:nvGrpSpPr>
          <p:cNvPr id="8" name="Group 7"/>
          <p:cNvGrpSpPr/>
          <p:nvPr/>
        </p:nvGrpSpPr>
        <p:grpSpPr>
          <a:xfrm>
            <a:off x="5554096" y="3791272"/>
            <a:ext cx="1080000" cy="1478280"/>
            <a:chOff x="5554096" y="3791272"/>
            <a:chExt cx="1080000" cy="1478280"/>
          </a:xfrm>
        </p:grpSpPr>
        <p:grpSp>
          <p:nvGrpSpPr>
            <p:cNvPr id="41" name="Group 40"/>
            <p:cNvGrpSpPr/>
            <p:nvPr/>
          </p:nvGrpSpPr>
          <p:grpSpPr>
            <a:xfrm>
              <a:off x="5554096" y="3791272"/>
              <a:ext cx="1080000" cy="1478280"/>
              <a:chOff x="5554096" y="3375660"/>
              <a:chExt cx="1080000" cy="1478280"/>
            </a:xfrm>
          </p:grpSpPr>
          <p:sp>
            <p:nvSpPr>
              <p:cNvPr id="43" name="Oval 42"/>
              <p:cNvSpPr/>
              <p:nvPr/>
            </p:nvSpPr>
            <p:spPr>
              <a:xfrm>
                <a:off x="5554096" y="3604707"/>
                <a:ext cx="1080000" cy="1080000"/>
              </a:xfrm>
              <a:prstGeom prst="ellipse">
                <a:avLst/>
              </a:prstGeom>
              <a:solidFill>
                <a:schemeClr val="tx2"/>
              </a:solidFill>
              <a:ln w="9525">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sp>
            <p:nvSpPr>
              <p:cNvPr id="44" name="Rectangle 43"/>
              <p:cNvSpPr/>
              <p:nvPr/>
            </p:nvSpPr>
            <p:spPr>
              <a:xfrm>
                <a:off x="6014102" y="3375660"/>
                <a:ext cx="173088" cy="1478280"/>
              </a:xfrm>
              <a:prstGeom prst="rect">
                <a:avLst/>
              </a:prstGeom>
              <a:solidFill>
                <a:schemeClr val="tx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sp>
            <p:nvSpPr>
              <p:cNvPr id="45" name="Oval 44"/>
              <p:cNvSpPr/>
              <p:nvPr/>
            </p:nvSpPr>
            <p:spPr>
              <a:xfrm>
                <a:off x="5664000" y="3712707"/>
                <a:ext cx="864000" cy="864000"/>
              </a:xfrm>
              <a:prstGeom prst="ellipse">
                <a:avLst/>
              </a:prstGeom>
              <a:solidFill>
                <a:srgbClr val="4F81BD"/>
              </a:solidFill>
              <a:ln w="19050">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gr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38867" y="4303186"/>
              <a:ext cx="514266" cy="514266"/>
            </a:xfrm>
            <a:prstGeom prst="rect">
              <a:avLst/>
            </a:prstGeom>
          </p:spPr>
        </p:pic>
      </p:grpSp>
      <p:pic>
        <p:nvPicPr>
          <p:cNvPr id="3" name="Picture 2"/>
          <p:cNvPicPr>
            <a:picLocks noChangeAspect="1"/>
          </p:cNvPicPr>
          <p:nvPr/>
        </p:nvPicPr>
        <p:blipFill rotWithShape="1">
          <a:blip r:embed="rId4">
            <a:clrChange>
              <a:clrFrom>
                <a:srgbClr val="FFFFFF"/>
              </a:clrFrom>
              <a:clrTo>
                <a:srgbClr val="FFFFFF">
                  <a:alpha val="0"/>
                </a:srgbClr>
              </a:clrTo>
            </a:clrChange>
          </a:blip>
          <a:srcRect l="6997" t="-1" r="9357" b="5022"/>
          <a:stretch/>
        </p:blipFill>
        <p:spPr>
          <a:xfrm>
            <a:off x="907710" y="1419338"/>
            <a:ext cx="803823" cy="798645"/>
          </a:xfrm>
          <a:prstGeom prst="rect">
            <a:avLst/>
          </a:prstGeom>
        </p:spPr>
      </p:pic>
      <p:sp>
        <p:nvSpPr>
          <p:cNvPr id="15" name="Rectangle 14"/>
          <p:cNvSpPr/>
          <p:nvPr/>
        </p:nvSpPr>
        <p:spPr>
          <a:xfrm>
            <a:off x="2030431" y="1495091"/>
            <a:ext cx="9527753" cy="647141"/>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just"/>
            <a:r>
              <a:rPr lang="it-IT" sz="1400" dirty="0">
                <a:solidFill>
                  <a:schemeClr val="tx1"/>
                </a:solidFill>
              </a:rPr>
              <a:t>L’esonero contributivo </a:t>
            </a:r>
            <a:r>
              <a:rPr lang="it-IT" sz="1400" dirty="0" smtClean="0">
                <a:solidFill>
                  <a:schemeClr val="tx1"/>
                </a:solidFill>
              </a:rPr>
              <a:t>non </a:t>
            </a:r>
            <a:r>
              <a:rPr lang="it-IT" sz="1400" dirty="0">
                <a:solidFill>
                  <a:schemeClr val="tx1"/>
                </a:solidFill>
              </a:rPr>
              <a:t>si applica nei confronti della </a:t>
            </a:r>
            <a:r>
              <a:rPr lang="it-IT" sz="1400" b="1" dirty="0">
                <a:solidFill>
                  <a:schemeClr val="tx1"/>
                </a:solidFill>
              </a:rPr>
              <a:t>pubblica </a:t>
            </a:r>
            <a:r>
              <a:rPr lang="it-IT" sz="1400" b="1" dirty="0" smtClean="0">
                <a:solidFill>
                  <a:schemeClr val="tx1"/>
                </a:solidFill>
              </a:rPr>
              <a:t>amministrazione.</a:t>
            </a:r>
          </a:p>
        </p:txBody>
      </p:sp>
    </p:spTree>
    <p:extLst>
      <p:ext uri="{BB962C8B-B14F-4D97-AF65-F5344CB8AC3E}">
        <p14:creationId xmlns:p14="http://schemas.microsoft.com/office/powerpoint/2010/main" val="86694781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lum/>
            <a:alphaModFix/>
          </a:blip>
          <a:srcRect/>
          <a:stretch>
            <a:fillRect/>
          </a:stretch>
        </p:blipFill>
        <p:spPr>
          <a:xfrm>
            <a:off x="1703640" y="329400"/>
            <a:ext cx="1611360" cy="938880"/>
          </a:xfrm>
          <a:prstGeom prst="rect">
            <a:avLst/>
          </a:prstGeom>
          <a:noFill/>
          <a:ln>
            <a:noFill/>
          </a:ln>
        </p:spPr>
      </p:pic>
      <p:sp>
        <p:nvSpPr>
          <p:cNvPr id="3" name="Segnaposto numero diapositiva 3"/>
          <p:cNvSpPr txBox="1">
            <a:spLocks noGrp="1"/>
          </p:cNvSpPr>
          <p:nvPr>
            <p:ph type="sldNum" sz="quarter" idx="4294967295"/>
          </p:nvPr>
        </p:nvSpPr>
        <p:spPr>
          <a:xfrm>
            <a:off x="8077080" y="6356521"/>
            <a:ext cx="2133360" cy="364679"/>
          </a:xfrm>
          <a:prstGeom prst="rect">
            <a:avLst/>
          </a:prstGeom>
          <a:noFill/>
          <a:ln>
            <a:noFill/>
          </a:ln>
        </p:spPr>
        <p:txBody>
          <a:bodyPr wrap="square" lIns="90000" tIns="45000" rIns="90000" bIns="45000" anchor="t" anchorCtr="0"/>
          <a:lstStyle/>
          <a:p>
            <a:pPr lvl="0"/>
            <a:fld id="{E8C0BACF-E7D8-467F-9657-47114D41463D}" type="slidenum">
              <a:t>50</a:t>
            </a:fld>
            <a:endParaRPr lang="it-IT">
              <a:solidFill>
                <a:srgbClr val="000000"/>
              </a:solidFill>
              <a:latin typeface="Calibri" pitchFamily="18"/>
              <a:ea typeface="Arial Unicode MS" pitchFamily="2"/>
              <a:cs typeface="Tahoma" pitchFamily="2"/>
            </a:endParaRPr>
          </a:p>
        </p:txBody>
      </p:sp>
      <p:sp>
        <p:nvSpPr>
          <p:cNvPr id="4" name="CasellaDiTesto 1"/>
          <p:cNvSpPr/>
          <p:nvPr/>
        </p:nvSpPr>
        <p:spPr>
          <a:xfrm>
            <a:off x="1956000" y="576000"/>
            <a:ext cx="8532360" cy="578923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algn="ctr"/>
            <a:r>
              <a:rPr lang="it-IT" sz="3200" b="1" dirty="0">
                <a:solidFill>
                  <a:srgbClr val="000099"/>
                </a:solidFill>
                <a:latin typeface="Calibri" pitchFamily="18"/>
                <a:ea typeface="Microsoft YaHei" pitchFamily="2"/>
                <a:cs typeface="Mangal" pitchFamily="2"/>
              </a:rPr>
              <a:t>DURC ON LINE</a:t>
            </a:r>
          </a:p>
          <a:p>
            <a:pPr algn="ctr"/>
            <a:endParaRPr lang="it-IT" sz="3200" b="1" dirty="0">
              <a:solidFill>
                <a:srgbClr val="CC0000"/>
              </a:solidFill>
              <a:latin typeface="Calibri" pitchFamily="18"/>
              <a:ea typeface="Microsoft YaHei" pitchFamily="2"/>
              <a:cs typeface="Mangal" pitchFamily="2"/>
            </a:endParaRPr>
          </a:p>
          <a:p>
            <a:pPr lvl="0" algn="ctr"/>
            <a:r>
              <a:rPr lang="it-IT" sz="3200" b="1" dirty="0">
                <a:solidFill>
                  <a:srgbClr val="006600"/>
                </a:solidFill>
                <a:latin typeface="Calibri" pitchFamily="18"/>
                <a:ea typeface="Microsoft YaHei" pitchFamily="2"/>
                <a:cs typeface="Mangal" pitchFamily="2"/>
              </a:rPr>
              <a:t>Msg. Inps n. 3184 del 25/07/2016 </a:t>
            </a:r>
          </a:p>
          <a:p>
            <a:pPr lvl="0" algn="ctr"/>
            <a:r>
              <a:rPr lang="it-IT" sz="2400" b="1" dirty="0">
                <a:solidFill>
                  <a:srgbClr val="006600"/>
                </a:solidFill>
                <a:latin typeface="Calibri" pitchFamily="18"/>
                <a:ea typeface="Microsoft YaHei" pitchFamily="2"/>
                <a:cs typeface="Mangal" pitchFamily="2"/>
              </a:rPr>
              <a:t>Verifica della regolarità contributiva ai fini della fruizione dei benefici normativi e contributivi. Avvio del nuovo iter gestionale </a:t>
            </a:r>
          </a:p>
          <a:p>
            <a:pPr lvl="0" algn="just"/>
            <a:endParaRPr lang="it-IT" sz="2000" b="1" dirty="0">
              <a:solidFill>
                <a:schemeClr val="accent1">
                  <a:lumMod val="75000"/>
                </a:schemeClr>
              </a:solidFill>
              <a:latin typeface="Calibri" pitchFamily="18"/>
              <a:ea typeface="Microsoft YaHei" pitchFamily="2"/>
              <a:cs typeface="Mangal" pitchFamily="2"/>
            </a:endParaRPr>
          </a:p>
          <a:p>
            <a:pPr lvl="0" algn="just"/>
            <a:r>
              <a:rPr lang="it-IT" sz="2000" dirty="0">
                <a:solidFill>
                  <a:schemeClr val="accent1">
                    <a:lumMod val="75000"/>
                  </a:schemeClr>
                </a:solidFill>
                <a:latin typeface="Calibri" pitchFamily="18"/>
                <a:ea typeface="Microsoft YaHei" pitchFamily="2"/>
                <a:cs typeface="Mangal" pitchFamily="2"/>
              </a:rPr>
              <a:t> Alla definizione dell’esito sul FEA seguirà l’automatico ricalcolo delle relative note di rettifica giacenti in Gestione Contributiva, in stato emesso, per le quali non sia stata notificata la PEC nei due precedenti invii  e per le quali, di conseguenza, sul fascicolo non sia presente un semaforo “rosso </a:t>
            </a:r>
            <a:r>
              <a:rPr lang="it-IT" sz="2000" dirty="0" err="1">
                <a:solidFill>
                  <a:schemeClr val="accent1">
                    <a:lumMod val="75000"/>
                  </a:schemeClr>
                </a:solidFill>
                <a:latin typeface="Calibri" pitchFamily="18"/>
                <a:ea typeface="Microsoft YaHei" pitchFamily="2"/>
                <a:cs typeface="Mangal" pitchFamily="2"/>
              </a:rPr>
              <a:t>lucchettato</a:t>
            </a:r>
            <a:r>
              <a:rPr lang="it-IT" sz="2000" dirty="0">
                <a:solidFill>
                  <a:schemeClr val="accent1">
                    <a:lumMod val="75000"/>
                  </a:schemeClr>
                </a:solidFill>
                <a:latin typeface="Calibri" pitchFamily="18"/>
                <a:ea typeface="Microsoft YaHei" pitchFamily="2"/>
                <a:cs typeface="Mangal" pitchFamily="2"/>
              </a:rPr>
              <a:t>” per il periodo corrispondente.</a:t>
            </a:r>
          </a:p>
          <a:p>
            <a:pPr lvl="0" algn="just"/>
            <a:endParaRPr lang="it-IT" sz="2000" dirty="0">
              <a:solidFill>
                <a:schemeClr val="accent1">
                  <a:lumMod val="75000"/>
                </a:schemeClr>
              </a:solidFill>
              <a:latin typeface="Calibri" pitchFamily="18"/>
              <a:ea typeface="Microsoft YaHei" pitchFamily="2"/>
              <a:cs typeface="Mangal" pitchFamily="2"/>
            </a:endParaRPr>
          </a:p>
          <a:p>
            <a:pPr lvl="0" algn="just"/>
            <a:r>
              <a:rPr lang="it-IT" sz="2000" dirty="0">
                <a:solidFill>
                  <a:schemeClr val="accent1">
                    <a:lumMod val="75000"/>
                  </a:schemeClr>
                </a:solidFill>
                <a:latin typeface="Calibri" pitchFamily="18"/>
                <a:ea typeface="Microsoft YaHei" pitchFamily="2"/>
                <a:cs typeface="Mangal" pitchFamily="2"/>
              </a:rPr>
              <a:t>Successivamente, si avvierà l’attività di interrogazione del sistema </a:t>
            </a:r>
            <a:r>
              <a:rPr lang="it-IT" sz="2000" dirty="0" err="1">
                <a:solidFill>
                  <a:schemeClr val="accent1">
                    <a:lumMod val="75000"/>
                  </a:schemeClr>
                </a:solidFill>
                <a:latin typeface="Calibri" pitchFamily="18"/>
                <a:ea typeface="Microsoft YaHei" pitchFamily="2"/>
                <a:cs typeface="Mangal" pitchFamily="2"/>
              </a:rPr>
              <a:t>durc</a:t>
            </a:r>
            <a:r>
              <a:rPr lang="it-IT" sz="2000" dirty="0">
                <a:solidFill>
                  <a:schemeClr val="accent1">
                    <a:lumMod val="75000"/>
                  </a:schemeClr>
                </a:solidFill>
                <a:latin typeface="Calibri" pitchFamily="18"/>
                <a:ea typeface="Microsoft YaHei" pitchFamily="2"/>
                <a:cs typeface="Mangal" pitchFamily="2"/>
              </a:rPr>
              <a:t> on line con l’inserimento delle richieste di verifica da parte di Gestione Contributiva  relativamente alle posizioni non ancora definite.</a:t>
            </a:r>
          </a:p>
          <a:p>
            <a:pPr lvl="0" algn="just"/>
            <a:endParaRPr lang="it-IT" sz="2000" b="1" dirty="0">
              <a:solidFill>
                <a:schemeClr val="accent1">
                  <a:lumMod val="75000"/>
                </a:schemeClr>
              </a:solidFill>
              <a:latin typeface="Calibri" pitchFamily="18"/>
              <a:ea typeface="Microsoft YaHei" pitchFamily="2"/>
              <a:cs typeface="Mangal" pitchFamily="2"/>
            </a:endParaRPr>
          </a:p>
        </p:txBody>
      </p:sp>
      <p:sp>
        <p:nvSpPr>
          <p:cNvPr id="5" name="CasellaDiTesto 4"/>
          <p:cNvSpPr txBox="1"/>
          <p:nvPr/>
        </p:nvSpPr>
        <p:spPr>
          <a:xfrm>
            <a:off x="1956000" y="6408001"/>
            <a:ext cx="2555824" cy="430887"/>
          </a:xfrm>
          <a:prstGeom prst="rect">
            <a:avLst/>
          </a:prstGeom>
          <a:noFill/>
        </p:spPr>
        <p:txBody>
          <a:bodyPr wrap="square" rtlCol="0">
            <a:spAutoFit/>
          </a:bodyPr>
          <a:lstStyle/>
          <a:p>
            <a:r>
              <a:rPr lang="it-IT" sz="1100" b="1" dirty="0">
                <a:solidFill>
                  <a:schemeClr val="tx2">
                    <a:lumMod val="60000"/>
                    <a:lumOff val="40000"/>
                  </a:schemeClr>
                </a:solidFill>
              </a:rPr>
              <a:t>Direzione provinciale di Firenze</a:t>
            </a:r>
          </a:p>
        </p:txBody>
      </p:sp>
    </p:spTree>
    <p:extLst>
      <p:ext uri="{BB962C8B-B14F-4D97-AF65-F5344CB8AC3E}">
        <p14:creationId xmlns:p14="http://schemas.microsoft.com/office/powerpoint/2010/main" val="218151093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lum/>
            <a:alphaModFix/>
          </a:blip>
          <a:srcRect/>
          <a:stretch>
            <a:fillRect/>
          </a:stretch>
        </p:blipFill>
        <p:spPr>
          <a:xfrm>
            <a:off x="1703640" y="329400"/>
            <a:ext cx="1611360" cy="938880"/>
          </a:xfrm>
          <a:prstGeom prst="rect">
            <a:avLst/>
          </a:prstGeom>
          <a:noFill/>
          <a:ln>
            <a:noFill/>
          </a:ln>
        </p:spPr>
      </p:pic>
      <p:sp>
        <p:nvSpPr>
          <p:cNvPr id="3" name="Segnaposto numero diapositiva 3"/>
          <p:cNvSpPr txBox="1">
            <a:spLocks noGrp="1"/>
          </p:cNvSpPr>
          <p:nvPr>
            <p:ph type="sldNum" sz="quarter" idx="4294967295"/>
          </p:nvPr>
        </p:nvSpPr>
        <p:spPr>
          <a:xfrm>
            <a:off x="8077080" y="6356521"/>
            <a:ext cx="2133360" cy="364679"/>
          </a:xfrm>
          <a:prstGeom prst="rect">
            <a:avLst/>
          </a:prstGeom>
          <a:noFill/>
          <a:ln>
            <a:noFill/>
          </a:ln>
        </p:spPr>
        <p:txBody>
          <a:bodyPr wrap="square" lIns="90000" tIns="45000" rIns="90000" bIns="45000" anchor="t" anchorCtr="0"/>
          <a:lstStyle/>
          <a:p>
            <a:pPr lvl="0"/>
            <a:fld id="{E8C0BACF-E7D8-467F-9657-47114D41463D}" type="slidenum">
              <a:t>51</a:t>
            </a:fld>
            <a:endParaRPr lang="it-IT">
              <a:solidFill>
                <a:srgbClr val="000000"/>
              </a:solidFill>
              <a:latin typeface="Calibri" pitchFamily="18"/>
              <a:ea typeface="Arial Unicode MS" pitchFamily="2"/>
              <a:cs typeface="Tahoma" pitchFamily="2"/>
            </a:endParaRPr>
          </a:p>
        </p:txBody>
      </p:sp>
      <p:sp>
        <p:nvSpPr>
          <p:cNvPr id="4" name="CasellaDiTesto 1"/>
          <p:cNvSpPr/>
          <p:nvPr/>
        </p:nvSpPr>
        <p:spPr>
          <a:xfrm>
            <a:off x="1956000" y="576000"/>
            <a:ext cx="8532360" cy="5225618"/>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algn="ctr"/>
            <a:r>
              <a:rPr lang="it-IT" sz="3200" b="1" dirty="0">
                <a:solidFill>
                  <a:srgbClr val="000099"/>
                </a:solidFill>
                <a:latin typeface="Calibri" pitchFamily="18"/>
                <a:ea typeface="Microsoft YaHei" pitchFamily="2"/>
                <a:cs typeface="Mangal" pitchFamily="2"/>
              </a:rPr>
              <a:t>DURC ON LINE</a:t>
            </a:r>
          </a:p>
          <a:p>
            <a:pPr algn="ctr"/>
            <a:endParaRPr lang="it-IT" sz="3200" b="1" dirty="0">
              <a:solidFill>
                <a:srgbClr val="CC0000"/>
              </a:solidFill>
              <a:latin typeface="Calibri" pitchFamily="18"/>
              <a:ea typeface="Microsoft YaHei" pitchFamily="2"/>
              <a:cs typeface="Mangal" pitchFamily="2"/>
            </a:endParaRPr>
          </a:p>
          <a:p>
            <a:pPr lvl="0" algn="ctr"/>
            <a:r>
              <a:rPr lang="it-IT" sz="3200" b="1" dirty="0">
                <a:solidFill>
                  <a:srgbClr val="006600"/>
                </a:solidFill>
                <a:latin typeface="Calibri" pitchFamily="18"/>
                <a:ea typeface="Microsoft YaHei" pitchFamily="2"/>
                <a:cs typeface="Mangal" pitchFamily="2"/>
              </a:rPr>
              <a:t>Msg. Inps n. 3220 del 03/08/2017 </a:t>
            </a:r>
          </a:p>
          <a:p>
            <a:pPr lvl="0" algn="ctr"/>
            <a:r>
              <a:rPr lang="it-IT" sz="2400" b="1" dirty="0">
                <a:solidFill>
                  <a:srgbClr val="006600"/>
                </a:solidFill>
                <a:latin typeface="Calibri" pitchFamily="18"/>
                <a:ea typeface="Microsoft YaHei" pitchFamily="2"/>
                <a:cs typeface="Mangal" pitchFamily="2"/>
              </a:rPr>
              <a:t>Verifica della regolarità contributiva ai fini della fruizione </a:t>
            </a:r>
          </a:p>
          <a:p>
            <a:pPr lvl="0" algn="ctr"/>
            <a:r>
              <a:rPr lang="it-IT" sz="2400" b="1" dirty="0">
                <a:solidFill>
                  <a:srgbClr val="006600"/>
                </a:solidFill>
                <a:latin typeface="Calibri" pitchFamily="18"/>
                <a:ea typeface="Microsoft YaHei" pitchFamily="2"/>
                <a:cs typeface="Mangal" pitchFamily="2"/>
              </a:rPr>
              <a:t>dei benefici normativi e contributivi. Nuove modalità di gestione </a:t>
            </a:r>
          </a:p>
          <a:p>
            <a:pPr lvl="0" algn="ctr"/>
            <a:endParaRPr lang="it-IT" sz="2400" b="1" dirty="0">
              <a:solidFill>
                <a:srgbClr val="006600"/>
              </a:solidFill>
              <a:latin typeface="Calibri" pitchFamily="18"/>
              <a:ea typeface="Microsoft YaHei" pitchFamily="2"/>
              <a:cs typeface="Mangal" pitchFamily="2"/>
            </a:endParaRPr>
          </a:p>
          <a:p>
            <a:pPr lvl="0" algn="just"/>
            <a:r>
              <a:rPr lang="it-IT" sz="2000" b="1" dirty="0">
                <a:solidFill>
                  <a:schemeClr val="accent1">
                    <a:lumMod val="75000"/>
                  </a:schemeClr>
                </a:solidFill>
                <a:latin typeface="Calibri" pitchFamily="18"/>
                <a:ea typeface="Microsoft YaHei" pitchFamily="2"/>
                <a:cs typeface="Mangal" pitchFamily="2"/>
              </a:rPr>
              <a:t>Si comunica che dall’01/09/2017, sarà avviata della nuova fase di verifica delle condizioni di regolarità per la fruizione dei benefici normativi e contributivi. </a:t>
            </a:r>
          </a:p>
          <a:p>
            <a:pPr lvl="0" algn="just"/>
            <a:r>
              <a:rPr lang="it-IT" sz="2000" b="1" dirty="0">
                <a:solidFill>
                  <a:schemeClr val="accent1">
                    <a:lumMod val="75000"/>
                  </a:schemeClr>
                </a:solidFill>
                <a:latin typeface="Calibri" pitchFamily="18"/>
                <a:ea typeface="Microsoft YaHei" pitchFamily="2"/>
                <a:cs typeface="Mangal" pitchFamily="2"/>
              </a:rPr>
              <a:t>Il sistema, che immetterà autonomamente nel portale “</a:t>
            </a:r>
            <a:r>
              <a:rPr lang="it-IT" sz="2000" b="1" dirty="0" err="1">
                <a:solidFill>
                  <a:schemeClr val="accent1">
                    <a:lumMod val="75000"/>
                  </a:schemeClr>
                </a:solidFill>
                <a:latin typeface="Calibri" pitchFamily="18"/>
                <a:ea typeface="Microsoft YaHei" pitchFamily="2"/>
                <a:cs typeface="Mangal" pitchFamily="2"/>
              </a:rPr>
              <a:t>durc</a:t>
            </a:r>
            <a:r>
              <a:rPr lang="it-IT" sz="2000" b="1" dirty="0">
                <a:solidFill>
                  <a:schemeClr val="accent1">
                    <a:lumMod val="75000"/>
                  </a:schemeClr>
                </a:solidFill>
                <a:latin typeface="Calibri" pitchFamily="18"/>
                <a:ea typeface="Microsoft YaHei" pitchFamily="2"/>
                <a:cs typeface="Mangal" pitchFamily="2"/>
              </a:rPr>
              <a:t> on line” le istanze di verifica al pari di qualunque altro soggetto abilitato, sarà attivato per tutte le denunce </a:t>
            </a:r>
            <a:r>
              <a:rPr lang="it-IT" sz="2000" b="1" dirty="0" err="1">
                <a:solidFill>
                  <a:schemeClr val="accent1">
                    <a:lumMod val="75000"/>
                  </a:schemeClr>
                </a:solidFill>
                <a:latin typeface="Calibri" pitchFamily="18"/>
                <a:ea typeface="Microsoft YaHei" pitchFamily="2"/>
                <a:cs typeface="Mangal" pitchFamily="2"/>
              </a:rPr>
              <a:t>Uniemens</a:t>
            </a:r>
            <a:r>
              <a:rPr lang="it-IT" sz="2000" b="1" dirty="0">
                <a:solidFill>
                  <a:schemeClr val="accent1">
                    <a:lumMod val="75000"/>
                  </a:schemeClr>
                </a:solidFill>
                <a:latin typeface="Calibri" pitchFamily="18"/>
                <a:ea typeface="Microsoft YaHei" pitchFamily="2"/>
                <a:cs typeface="Mangal" pitchFamily="2"/>
              </a:rPr>
              <a:t> per le quali risultino in stato EMESSO note di rettifica con causale “addebito art. 1, comma 1175, della legge 27 dicembre 2006, n. 296” ed in relazione alle quali non sia mai stato notificato il preavviso di DURC interno negativo</a:t>
            </a:r>
          </a:p>
        </p:txBody>
      </p:sp>
      <p:sp>
        <p:nvSpPr>
          <p:cNvPr id="5" name="CasellaDiTesto 4"/>
          <p:cNvSpPr txBox="1"/>
          <p:nvPr/>
        </p:nvSpPr>
        <p:spPr>
          <a:xfrm>
            <a:off x="1956000" y="6408001"/>
            <a:ext cx="2555824" cy="430887"/>
          </a:xfrm>
          <a:prstGeom prst="rect">
            <a:avLst/>
          </a:prstGeom>
          <a:noFill/>
        </p:spPr>
        <p:txBody>
          <a:bodyPr wrap="square" rtlCol="0">
            <a:spAutoFit/>
          </a:bodyPr>
          <a:lstStyle/>
          <a:p>
            <a:r>
              <a:rPr lang="it-IT" sz="1100" b="1" dirty="0">
                <a:solidFill>
                  <a:schemeClr val="tx2">
                    <a:lumMod val="60000"/>
                    <a:lumOff val="40000"/>
                  </a:schemeClr>
                </a:solidFill>
              </a:rPr>
              <a:t>Direzione provinciale di Firenze</a:t>
            </a:r>
          </a:p>
        </p:txBody>
      </p:sp>
    </p:spTree>
    <p:extLst>
      <p:ext uri="{BB962C8B-B14F-4D97-AF65-F5344CB8AC3E}">
        <p14:creationId xmlns:p14="http://schemas.microsoft.com/office/powerpoint/2010/main" val="268967625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lum/>
            <a:alphaModFix/>
          </a:blip>
          <a:srcRect/>
          <a:stretch>
            <a:fillRect/>
          </a:stretch>
        </p:blipFill>
        <p:spPr>
          <a:xfrm>
            <a:off x="1703640" y="329400"/>
            <a:ext cx="1611360" cy="938880"/>
          </a:xfrm>
          <a:prstGeom prst="rect">
            <a:avLst/>
          </a:prstGeom>
          <a:noFill/>
          <a:ln>
            <a:noFill/>
          </a:ln>
        </p:spPr>
      </p:pic>
      <p:sp>
        <p:nvSpPr>
          <p:cNvPr id="3" name="Segnaposto numero diapositiva 3"/>
          <p:cNvSpPr txBox="1">
            <a:spLocks noGrp="1"/>
          </p:cNvSpPr>
          <p:nvPr>
            <p:ph type="sldNum" sz="quarter" idx="4294967295"/>
          </p:nvPr>
        </p:nvSpPr>
        <p:spPr>
          <a:xfrm>
            <a:off x="8077080" y="6356521"/>
            <a:ext cx="2133360" cy="364679"/>
          </a:xfrm>
          <a:prstGeom prst="rect">
            <a:avLst/>
          </a:prstGeom>
          <a:noFill/>
          <a:ln>
            <a:noFill/>
          </a:ln>
        </p:spPr>
        <p:txBody>
          <a:bodyPr wrap="square" lIns="90000" tIns="45000" rIns="90000" bIns="45000" anchor="t" anchorCtr="0"/>
          <a:lstStyle/>
          <a:p>
            <a:pPr lvl="0"/>
            <a:fld id="{D3062A51-C5B7-43A7-8E60-E910F9FB761D}" type="slidenum">
              <a:t>52</a:t>
            </a:fld>
            <a:endParaRPr lang="it-IT">
              <a:solidFill>
                <a:srgbClr val="000000"/>
              </a:solidFill>
              <a:latin typeface="Calibri" pitchFamily="18"/>
              <a:ea typeface="Arial Unicode MS" pitchFamily="2"/>
              <a:cs typeface="Tahoma" pitchFamily="2"/>
            </a:endParaRPr>
          </a:p>
        </p:txBody>
      </p:sp>
      <p:sp>
        <p:nvSpPr>
          <p:cNvPr id="4" name="CasellaDiTesto 1"/>
          <p:cNvSpPr/>
          <p:nvPr/>
        </p:nvSpPr>
        <p:spPr>
          <a:xfrm>
            <a:off x="2889670" y="576001"/>
            <a:ext cx="7166771" cy="1593791"/>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algn="ctr"/>
            <a:r>
              <a:rPr lang="it-IT" sz="3200" b="1" dirty="0">
                <a:solidFill>
                  <a:srgbClr val="006600"/>
                </a:solidFill>
                <a:latin typeface="Calibri" pitchFamily="18"/>
                <a:ea typeface="Microsoft YaHei" pitchFamily="2"/>
                <a:cs typeface="Mangal" pitchFamily="2"/>
              </a:rPr>
              <a:t>I numeri del DURC on line</a:t>
            </a:r>
          </a:p>
          <a:p>
            <a:pPr algn="ctr"/>
            <a:r>
              <a:rPr lang="it-IT" sz="3200" b="1" dirty="0">
                <a:solidFill>
                  <a:srgbClr val="0000CC"/>
                </a:solidFill>
                <a:latin typeface="Calibri" pitchFamily="18"/>
                <a:ea typeface="Microsoft YaHei" pitchFamily="2"/>
                <a:cs typeface="Mangal" pitchFamily="2"/>
              </a:rPr>
              <a:t>Dati provincia di Firenze</a:t>
            </a:r>
          </a:p>
          <a:p>
            <a:pPr algn="ctr"/>
            <a:r>
              <a:rPr lang="it-IT" sz="3200" b="1" dirty="0">
                <a:solidFill>
                  <a:srgbClr val="0000CC"/>
                </a:solidFill>
                <a:latin typeface="Calibri" pitchFamily="18"/>
                <a:ea typeface="Microsoft YaHei" pitchFamily="2"/>
                <a:cs typeface="Mangal" pitchFamily="2"/>
              </a:rPr>
              <a:t>Anni 2015/2018</a:t>
            </a:r>
          </a:p>
        </p:txBody>
      </p:sp>
      <p:sp>
        <p:nvSpPr>
          <p:cNvPr id="5" name="CasellaDiTesto 4"/>
          <p:cNvSpPr txBox="1"/>
          <p:nvPr/>
        </p:nvSpPr>
        <p:spPr>
          <a:xfrm>
            <a:off x="1956000" y="6408001"/>
            <a:ext cx="2555824" cy="430887"/>
          </a:xfrm>
          <a:prstGeom prst="rect">
            <a:avLst/>
          </a:prstGeom>
          <a:noFill/>
        </p:spPr>
        <p:txBody>
          <a:bodyPr wrap="square" rtlCol="0">
            <a:spAutoFit/>
          </a:bodyPr>
          <a:lstStyle/>
          <a:p>
            <a:r>
              <a:rPr lang="it-IT" sz="1100" b="1" dirty="0">
                <a:solidFill>
                  <a:schemeClr val="tx2">
                    <a:lumMod val="60000"/>
                    <a:lumOff val="40000"/>
                  </a:schemeClr>
                </a:solidFill>
              </a:rPr>
              <a:t>Direzione provinciale di Firenze</a:t>
            </a:r>
          </a:p>
        </p:txBody>
      </p:sp>
      <p:graphicFrame>
        <p:nvGraphicFramePr>
          <p:cNvPr id="7" name="Tabella 6">
            <a:extLst>
              <a:ext uri="{FF2B5EF4-FFF2-40B4-BE49-F238E27FC236}">
                <a16:creationId xmlns:a16="http://schemas.microsoft.com/office/drawing/2014/main" id="{181B2EE2-108B-42CF-9966-64A2F6002735}"/>
              </a:ext>
            </a:extLst>
          </p:cNvPr>
          <p:cNvGraphicFramePr>
            <a:graphicFrameLocks noGrp="1"/>
          </p:cNvGraphicFramePr>
          <p:nvPr>
            <p:extLst>
              <p:ext uri="{D42A27DB-BD31-4B8C-83A1-F6EECF244321}">
                <p14:modId xmlns:p14="http://schemas.microsoft.com/office/powerpoint/2010/main" val="4013200024"/>
              </p:ext>
            </p:extLst>
          </p:nvPr>
        </p:nvGraphicFramePr>
        <p:xfrm>
          <a:off x="3593860" y="2169791"/>
          <a:ext cx="5549900" cy="1943100"/>
        </p:xfrm>
        <a:graphic>
          <a:graphicData uri="http://schemas.openxmlformats.org/drawingml/2006/table">
            <a:tbl>
              <a:tblPr/>
              <a:tblGrid>
                <a:gridCol w="1247062">
                  <a:extLst>
                    <a:ext uri="{9D8B030D-6E8A-4147-A177-3AD203B41FA5}">
                      <a16:colId xmlns:a16="http://schemas.microsoft.com/office/drawing/2014/main" val="2100096066"/>
                    </a:ext>
                  </a:extLst>
                </a:gridCol>
                <a:gridCol w="1256581">
                  <a:extLst>
                    <a:ext uri="{9D8B030D-6E8A-4147-A177-3AD203B41FA5}">
                      <a16:colId xmlns:a16="http://schemas.microsoft.com/office/drawing/2014/main" val="4196375861"/>
                    </a:ext>
                  </a:extLst>
                </a:gridCol>
                <a:gridCol w="1132827">
                  <a:extLst>
                    <a:ext uri="{9D8B030D-6E8A-4147-A177-3AD203B41FA5}">
                      <a16:colId xmlns:a16="http://schemas.microsoft.com/office/drawing/2014/main" val="3394628512"/>
                    </a:ext>
                  </a:extLst>
                </a:gridCol>
                <a:gridCol w="1104268">
                  <a:extLst>
                    <a:ext uri="{9D8B030D-6E8A-4147-A177-3AD203B41FA5}">
                      <a16:colId xmlns:a16="http://schemas.microsoft.com/office/drawing/2014/main" val="1801321453"/>
                    </a:ext>
                  </a:extLst>
                </a:gridCol>
                <a:gridCol w="809162">
                  <a:extLst>
                    <a:ext uri="{9D8B030D-6E8A-4147-A177-3AD203B41FA5}">
                      <a16:colId xmlns:a16="http://schemas.microsoft.com/office/drawing/2014/main" val="2235701911"/>
                    </a:ext>
                  </a:extLst>
                </a:gridCol>
              </a:tblGrid>
              <a:tr h="323850">
                <a:tc gridSpan="5">
                  <a:txBody>
                    <a:bodyPr/>
                    <a:lstStyle/>
                    <a:p>
                      <a:pPr algn="ctr" fontAlgn="ctr"/>
                      <a:r>
                        <a:rPr lang="it-IT" sz="1000" b="1" i="0" u="none" strike="noStrike">
                          <a:effectLst/>
                          <a:latin typeface="Arial" panose="020B0604020202020204" pitchFamily="34" charset="0"/>
                        </a:rPr>
                        <a:t>DURC ON LINE  EMESSI - SEDE DI FIRENZE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266779826"/>
                  </a:ext>
                </a:extLst>
              </a:tr>
              <a:tr h="323850">
                <a:tc>
                  <a:txBody>
                    <a:bodyPr/>
                    <a:lstStyle/>
                    <a:p>
                      <a:pPr algn="ctr" fontAlgn="ctr"/>
                      <a:r>
                        <a:rPr lang="it-IT" sz="1000" b="1" i="0" u="none" strike="noStrike">
                          <a:solidFill>
                            <a:srgbClr val="305496"/>
                          </a:solidFill>
                          <a:effectLst/>
                          <a:latin typeface="Arial" panose="020B0604020202020204" pitchFamily="34" charset="0"/>
                        </a:rPr>
                        <a:t>ANNO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305496"/>
                          </a:solidFill>
                          <a:effectLst/>
                          <a:latin typeface="Arial" panose="020B0604020202020204" pitchFamily="34" charset="0"/>
                        </a:rPr>
                        <a:t>n. emessi positivi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305496"/>
                          </a:solidFill>
                          <a:effectLst/>
                          <a:latin typeface="Arial" panose="020B0604020202020204" pitchFamily="34" charset="0"/>
                        </a:rPr>
                        <a:t>n. emessi negativi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305496"/>
                          </a:solidFill>
                          <a:effectLst/>
                          <a:latin typeface="Arial" panose="020B0604020202020204" pitchFamily="34" charset="0"/>
                        </a:rPr>
                        <a:t>Totale emessi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305496"/>
                          </a:solidFill>
                          <a:effectLst/>
                          <a:latin typeface="Arial" panose="020B0604020202020204" pitchFamily="34" charset="0"/>
                        </a:rPr>
                        <a:t>% negativi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4181779"/>
                  </a:ext>
                </a:extLst>
              </a:tr>
              <a:tr h="323850">
                <a:tc>
                  <a:txBody>
                    <a:bodyPr/>
                    <a:lstStyle/>
                    <a:p>
                      <a:pPr algn="ctr" fontAlgn="ctr"/>
                      <a:r>
                        <a:rPr lang="it-IT" sz="1000" b="1" i="0" u="none" strike="noStrike">
                          <a:effectLst/>
                          <a:latin typeface="Arial" panose="020B0604020202020204" pitchFamily="34" charset="0"/>
                        </a:rPr>
                        <a:t>2015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5089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2648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7737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34,23%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6190359"/>
                  </a:ext>
                </a:extLst>
              </a:tr>
              <a:tr h="323850">
                <a:tc>
                  <a:txBody>
                    <a:bodyPr/>
                    <a:lstStyle/>
                    <a:p>
                      <a:pPr algn="ctr" fontAlgn="ctr"/>
                      <a:r>
                        <a:rPr lang="it-IT" sz="1000" b="1" i="0" u="none" strike="noStrike">
                          <a:effectLst/>
                          <a:latin typeface="Arial" panose="020B0604020202020204" pitchFamily="34" charset="0"/>
                        </a:rPr>
                        <a:t>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9769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5478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15247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35,93%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957442"/>
                  </a:ext>
                </a:extLst>
              </a:tr>
              <a:tr h="323850">
                <a:tc>
                  <a:txBody>
                    <a:bodyPr/>
                    <a:lstStyle/>
                    <a:p>
                      <a:pPr algn="ctr" fontAlgn="ctr"/>
                      <a:r>
                        <a:rPr lang="it-IT" sz="1000" b="1" i="0" u="none" strike="noStrike">
                          <a:effectLst/>
                          <a:latin typeface="Arial" panose="020B0604020202020204" pitchFamily="34" charset="0"/>
                        </a:rPr>
                        <a:t>2017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11677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5467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17144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31,89%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9127171"/>
                  </a:ext>
                </a:extLst>
              </a:tr>
              <a:tr h="323850">
                <a:tc>
                  <a:txBody>
                    <a:bodyPr/>
                    <a:lstStyle/>
                    <a:p>
                      <a:pPr algn="ctr" fontAlgn="ctr"/>
                      <a:r>
                        <a:rPr lang="it-IT" sz="1000" b="1" i="0" u="none" strike="noStrike">
                          <a:effectLst/>
                          <a:latin typeface="Arial" panose="020B0604020202020204" pitchFamily="34" charset="0"/>
                        </a:rPr>
                        <a:t>2018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3194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2050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5244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dirty="0">
                          <a:effectLst/>
                          <a:latin typeface="Arial" panose="020B0604020202020204" pitchFamily="34" charset="0"/>
                        </a:rPr>
                        <a:t>39,09%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7888441"/>
                  </a:ext>
                </a:extLst>
              </a:tr>
            </a:tbl>
          </a:graphicData>
        </a:graphic>
      </p:graphicFrame>
      <p:graphicFrame>
        <p:nvGraphicFramePr>
          <p:cNvPr id="10" name="Tabella 9">
            <a:extLst>
              <a:ext uri="{FF2B5EF4-FFF2-40B4-BE49-F238E27FC236}">
                <a16:creationId xmlns:a16="http://schemas.microsoft.com/office/drawing/2014/main" id="{30B65D23-C87C-410F-865D-27861D0674BC}"/>
              </a:ext>
            </a:extLst>
          </p:cNvPr>
          <p:cNvGraphicFramePr>
            <a:graphicFrameLocks noGrp="1"/>
          </p:cNvGraphicFramePr>
          <p:nvPr>
            <p:extLst>
              <p:ext uri="{D42A27DB-BD31-4B8C-83A1-F6EECF244321}">
                <p14:modId xmlns:p14="http://schemas.microsoft.com/office/powerpoint/2010/main" val="2299759575"/>
              </p:ext>
            </p:extLst>
          </p:nvPr>
        </p:nvGraphicFramePr>
        <p:xfrm>
          <a:off x="3593860" y="4370926"/>
          <a:ext cx="5549900" cy="1943100"/>
        </p:xfrm>
        <a:graphic>
          <a:graphicData uri="http://schemas.openxmlformats.org/drawingml/2006/table">
            <a:tbl>
              <a:tblPr/>
              <a:tblGrid>
                <a:gridCol w="1247062">
                  <a:extLst>
                    <a:ext uri="{9D8B030D-6E8A-4147-A177-3AD203B41FA5}">
                      <a16:colId xmlns:a16="http://schemas.microsoft.com/office/drawing/2014/main" val="2342076564"/>
                    </a:ext>
                  </a:extLst>
                </a:gridCol>
                <a:gridCol w="1256581">
                  <a:extLst>
                    <a:ext uri="{9D8B030D-6E8A-4147-A177-3AD203B41FA5}">
                      <a16:colId xmlns:a16="http://schemas.microsoft.com/office/drawing/2014/main" val="1450219195"/>
                    </a:ext>
                  </a:extLst>
                </a:gridCol>
                <a:gridCol w="1132827">
                  <a:extLst>
                    <a:ext uri="{9D8B030D-6E8A-4147-A177-3AD203B41FA5}">
                      <a16:colId xmlns:a16="http://schemas.microsoft.com/office/drawing/2014/main" val="711964894"/>
                    </a:ext>
                  </a:extLst>
                </a:gridCol>
                <a:gridCol w="1104268">
                  <a:extLst>
                    <a:ext uri="{9D8B030D-6E8A-4147-A177-3AD203B41FA5}">
                      <a16:colId xmlns:a16="http://schemas.microsoft.com/office/drawing/2014/main" val="1322485355"/>
                    </a:ext>
                  </a:extLst>
                </a:gridCol>
                <a:gridCol w="809162">
                  <a:extLst>
                    <a:ext uri="{9D8B030D-6E8A-4147-A177-3AD203B41FA5}">
                      <a16:colId xmlns:a16="http://schemas.microsoft.com/office/drawing/2014/main" val="3798495670"/>
                    </a:ext>
                  </a:extLst>
                </a:gridCol>
              </a:tblGrid>
              <a:tr h="323850">
                <a:tc gridSpan="5">
                  <a:txBody>
                    <a:bodyPr/>
                    <a:lstStyle/>
                    <a:p>
                      <a:pPr algn="ctr" fontAlgn="ctr"/>
                      <a:r>
                        <a:rPr lang="it-IT" sz="1000" b="1" i="0" u="none" strike="noStrike">
                          <a:effectLst/>
                          <a:latin typeface="Arial" panose="020B0604020202020204" pitchFamily="34" charset="0"/>
                        </a:rPr>
                        <a:t>DURC ON LINE  EMESSI - SEDE DI EMPOLI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3967019543"/>
                  </a:ext>
                </a:extLst>
              </a:tr>
              <a:tr h="323850">
                <a:tc>
                  <a:txBody>
                    <a:bodyPr/>
                    <a:lstStyle/>
                    <a:p>
                      <a:pPr algn="ctr" fontAlgn="ctr"/>
                      <a:r>
                        <a:rPr lang="it-IT" sz="1000" b="1" i="0" u="none" strike="noStrike">
                          <a:solidFill>
                            <a:srgbClr val="305496"/>
                          </a:solidFill>
                          <a:effectLst/>
                          <a:latin typeface="Arial" panose="020B0604020202020204" pitchFamily="34" charset="0"/>
                        </a:rPr>
                        <a:t>ANNO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305496"/>
                          </a:solidFill>
                          <a:effectLst/>
                          <a:latin typeface="Arial" panose="020B0604020202020204" pitchFamily="34" charset="0"/>
                        </a:rPr>
                        <a:t>n. emessi positivi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305496"/>
                          </a:solidFill>
                          <a:effectLst/>
                          <a:latin typeface="Arial" panose="020B0604020202020204" pitchFamily="34" charset="0"/>
                        </a:rPr>
                        <a:t>n. emessi negativi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305496"/>
                          </a:solidFill>
                          <a:effectLst/>
                          <a:latin typeface="Arial" panose="020B0604020202020204" pitchFamily="34" charset="0"/>
                        </a:rPr>
                        <a:t>Totale emessi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305496"/>
                          </a:solidFill>
                          <a:effectLst/>
                          <a:latin typeface="Arial" panose="020B0604020202020204" pitchFamily="34" charset="0"/>
                        </a:rPr>
                        <a:t>% negativi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3200183"/>
                  </a:ext>
                </a:extLst>
              </a:tr>
              <a:tr h="323850">
                <a:tc>
                  <a:txBody>
                    <a:bodyPr/>
                    <a:lstStyle/>
                    <a:p>
                      <a:pPr algn="ctr" fontAlgn="ctr"/>
                      <a:r>
                        <a:rPr lang="it-IT" sz="1000" b="1" i="0" u="none" strike="noStrike">
                          <a:effectLst/>
                          <a:latin typeface="Arial" panose="020B0604020202020204" pitchFamily="34" charset="0"/>
                        </a:rPr>
                        <a:t>2015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874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373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1247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29,91%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3215650"/>
                  </a:ext>
                </a:extLst>
              </a:tr>
              <a:tr h="323850">
                <a:tc>
                  <a:txBody>
                    <a:bodyPr/>
                    <a:lstStyle/>
                    <a:p>
                      <a:pPr algn="ctr" fontAlgn="ctr"/>
                      <a:r>
                        <a:rPr lang="it-IT" sz="1000" b="1" i="0" u="none" strike="noStrike">
                          <a:effectLst/>
                          <a:latin typeface="Arial" panose="020B0604020202020204" pitchFamily="34" charset="0"/>
                        </a:rPr>
                        <a:t>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1610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829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2439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33,99%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9777990"/>
                  </a:ext>
                </a:extLst>
              </a:tr>
              <a:tr h="323850">
                <a:tc>
                  <a:txBody>
                    <a:bodyPr/>
                    <a:lstStyle/>
                    <a:p>
                      <a:pPr algn="ctr" fontAlgn="ctr"/>
                      <a:r>
                        <a:rPr lang="it-IT" sz="1000" b="1" i="0" u="none" strike="noStrike">
                          <a:effectLst/>
                          <a:latin typeface="Arial" panose="020B0604020202020204" pitchFamily="34" charset="0"/>
                        </a:rPr>
                        <a:t>2017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2012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799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2811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28,42%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2980604"/>
                  </a:ext>
                </a:extLst>
              </a:tr>
              <a:tr h="323850">
                <a:tc>
                  <a:txBody>
                    <a:bodyPr/>
                    <a:lstStyle/>
                    <a:p>
                      <a:pPr algn="ctr" fontAlgn="ctr"/>
                      <a:r>
                        <a:rPr lang="it-IT" sz="1000" b="1" i="0" u="none" strike="noStrike">
                          <a:effectLst/>
                          <a:latin typeface="Arial" panose="020B0604020202020204" pitchFamily="34" charset="0"/>
                        </a:rPr>
                        <a:t>2018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622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353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975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dirty="0">
                          <a:effectLst/>
                          <a:latin typeface="Arial" panose="020B0604020202020204" pitchFamily="34" charset="0"/>
                        </a:rPr>
                        <a:t>36,21%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5286002"/>
                  </a:ext>
                </a:extLst>
              </a:tr>
            </a:tbl>
          </a:graphicData>
        </a:graphic>
      </p:graphicFrame>
    </p:spTree>
    <p:extLst>
      <p:ext uri="{BB962C8B-B14F-4D97-AF65-F5344CB8AC3E}">
        <p14:creationId xmlns:p14="http://schemas.microsoft.com/office/powerpoint/2010/main" val="326691374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lum/>
            <a:alphaModFix/>
          </a:blip>
          <a:srcRect/>
          <a:stretch>
            <a:fillRect/>
          </a:stretch>
        </p:blipFill>
        <p:spPr>
          <a:xfrm>
            <a:off x="1703640" y="329400"/>
            <a:ext cx="1611360" cy="938880"/>
          </a:xfrm>
          <a:prstGeom prst="rect">
            <a:avLst/>
          </a:prstGeom>
          <a:noFill/>
          <a:ln>
            <a:noFill/>
          </a:ln>
        </p:spPr>
      </p:pic>
      <p:sp>
        <p:nvSpPr>
          <p:cNvPr id="3" name="Segnaposto numero diapositiva 3"/>
          <p:cNvSpPr txBox="1">
            <a:spLocks noGrp="1"/>
          </p:cNvSpPr>
          <p:nvPr>
            <p:ph type="sldNum" sz="quarter" idx="4294967295"/>
          </p:nvPr>
        </p:nvSpPr>
        <p:spPr>
          <a:xfrm>
            <a:off x="8077080" y="6356521"/>
            <a:ext cx="2133360" cy="364679"/>
          </a:xfrm>
          <a:prstGeom prst="rect">
            <a:avLst/>
          </a:prstGeom>
          <a:noFill/>
          <a:ln>
            <a:noFill/>
          </a:ln>
        </p:spPr>
        <p:txBody>
          <a:bodyPr wrap="square" lIns="90000" tIns="45000" rIns="90000" bIns="45000" anchor="t" anchorCtr="0"/>
          <a:lstStyle/>
          <a:p>
            <a:pPr lvl="0"/>
            <a:fld id="{D3062A51-C5B7-43A7-8E60-E910F9FB761D}" type="slidenum">
              <a:t>53</a:t>
            </a:fld>
            <a:endParaRPr lang="it-IT">
              <a:solidFill>
                <a:srgbClr val="000000"/>
              </a:solidFill>
              <a:latin typeface="Calibri" pitchFamily="18"/>
              <a:ea typeface="Arial Unicode MS" pitchFamily="2"/>
              <a:cs typeface="Tahoma" pitchFamily="2"/>
            </a:endParaRPr>
          </a:p>
        </p:txBody>
      </p:sp>
      <p:sp>
        <p:nvSpPr>
          <p:cNvPr id="4" name="CasellaDiTesto 1"/>
          <p:cNvSpPr/>
          <p:nvPr/>
        </p:nvSpPr>
        <p:spPr>
          <a:xfrm>
            <a:off x="2889670" y="576001"/>
            <a:ext cx="7166771" cy="1593791"/>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algn="ctr"/>
            <a:r>
              <a:rPr lang="it-IT" sz="3200" b="1" dirty="0">
                <a:solidFill>
                  <a:srgbClr val="006600"/>
                </a:solidFill>
                <a:latin typeface="Calibri" pitchFamily="18"/>
                <a:ea typeface="Microsoft YaHei" pitchFamily="2"/>
                <a:cs typeface="Mangal" pitchFamily="2"/>
              </a:rPr>
              <a:t>I numeri del DURC on line</a:t>
            </a:r>
          </a:p>
          <a:p>
            <a:pPr algn="ctr"/>
            <a:r>
              <a:rPr lang="it-IT" sz="3200" b="1" dirty="0">
                <a:solidFill>
                  <a:srgbClr val="0000CC"/>
                </a:solidFill>
                <a:latin typeface="Calibri" pitchFamily="18"/>
                <a:ea typeface="Microsoft YaHei" pitchFamily="2"/>
                <a:cs typeface="Mangal" pitchFamily="2"/>
              </a:rPr>
              <a:t>Dati provincia di Firenze</a:t>
            </a:r>
          </a:p>
          <a:p>
            <a:pPr algn="ctr"/>
            <a:r>
              <a:rPr lang="it-IT" sz="3200" b="1" dirty="0">
                <a:solidFill>
                  <a:srgbClr val="0000CC"/>
                </a:solidFill>
                <a:latin typeface="Calibri" pitchFamily="18"/>
                <a:ea typeface="Microsoft YaHei" pitchFamily="2"/>
                <a:cs typeface="Mangal" pitchFamily="2"/>
              </a:rPr>
              <a:t>Anni 2015/2018</a:t>
            </a:r>
          </a:p>
        </p:txBody>
      </p:sp>
      <p:sp>
        <p:nvSpPr>
          <p:cNvPr id="5" name="CasellaDiTesto 4"/>
          <p:cNvSpPr txBox="1"/>
          <p:nvPr/>
        </p:nvSpPr>
        <p:spPr>
          <a:xfrm>
            <a:off x="1956000" y="6408001"/>
            <a:ext cx="2555824" cy="430887"/>
          </a:xfrm>
          <a:prstGeom prst="rect">
            <a:avLst/>
          </a:prstGeom>
          <a:noFill/>
        </p:spPr>
        <p:txBody>
          <a:bodyPr wrap="square" rtlCol="0">
            <a:spAutoFit/>
          </a:bodyPr>
          <a:lstStyle/>
          <a:p>
            <a:r>
              <a:rPr lang="it-IT" sz="1100" b="1" dirty="0">
                <a:solidFill>
                  <a:schemeClr val="tx2">
                    <a:lumMod val="60000"/>
                    <a:lumOff val="40000"/>
                  </a:schemeClr>
                </a:solidFill>
              </a:rPr>
              <a:t>Direzione provinciale di Firenze</a:t>
            </a:r>
          </a:p>
        </p:txBody>
      </p:sp>
      <p:graphicFrame>
        <p:nvGraphicFramePr>
          <p:cNvPr id="6" name="Tabella 5">
            <a:extLst>
              <a:ext uri="{FF2B5EF4-FFF2-40B4-BE49-F238E27FC236}">
                <a16:creationId xmlns:a16="http://schemas.microsoft.com/office/drawing/2014/main" id="{A217A041-07A4-4E28-84E6-73D899FC34B7}"/>
              </a:ext>
            </a:extLst>
          </p:cNvPr>
          <p:cNvGraphicFramePr>
            <a:graphicFrameLocks noGrp="1"/>
          </p:cNvGraphicFramePr>
          <p:nvPr>
            <p:extLst>
              <p:ext uri="{D42A27DB-BD31-4B8C-83A1-F6EECF244321}">
                <p14:modId xmlns:p14="http://schemas.microsoft.com/office/powerpoint/2010/main" val="3534643117"/>
              </p:ext>
            </p:extLst>
          </p:nvPr>
        </p:nvGraphicFramePr>
        <p:xfrm>
          <a:off x="3698104" y="2866590"/>
          <a:ext cx="5549900" cy="1943100"/>
        </p:xfrm>
        <a:graphic>
          <a:graphicData uri="http://schemas.openxmlformats.org/drawingml/2006/table">
            <a:tbl>
              <a:tblPr/>
              <a:tblGrid>
                <a:gridCol w="1247062">
                  <a:extLst>
                    <a:ext uri="{9D8B030D-6E8A-4147-A177-3AD203B41FA5}">
                      <a16:colId xmlns:a16="http://schemas.microsoft.com/office/drawing/2014/main" val="3655675084"/>
                    </a:ext>
                  </a:extLst>
                </a:gridCol>
                <a:gridCol w="1256581">
                  <a:extLst>
                    <a:ext uri="{9D8B030D-6E8A-4147-A177-3AD203B41FA5}">
                      <a16:colId xmlns:a16="http://schemas.microsoft.com/office/drawing/2014/main" val="2659877234"/>
                    </a:ext>
                  </a:extLst>
                </a:gridCol>
                <a:gridCol w="1132827">
                  <a:extLst>
                    <a:ext uri="{9D8B030D-6E8A-4147-A177-3AD203B41FA5}">
                      <a16:colId xmlns:a16="http://schemas.microsoft.com/office/drawing/2014/main" val="1549912279"/>
                    </a:ext>
                  </a:extLst>
                </a:gridCol>
                <a:gridCol w="1104268">
                  <a:extLst>
                    <a:ext uri="{9D8B030D-6E8A-4147-A177-3AD203B41FA5}">
                      <a16:colId xmlns:a16="http://schemas.microsoft.com/office/drawing/2014/main" val="528996044"/>
                    </a:ext>
                  </a:extLst>
                </a:gridCol>
                <a:gridCol w="809162">
                  <a:extLst>
                    <a:ext uri="{9D8B030D-6E8A-4147-A177-3AD203B41FA5}">
                      <a16:colId xmlns:a16="http://schemas.microsoft.com/office/drawing/2014/main" val="2101812378"/>
                    </a:ext>
                  </a:extLst>
                </a:gridCol>
              </a:tblGrid>
              <a:tr h="323850">
                <a:tc gridSpan="5">
                  <a:txBody>
                    <a:bodyPr/>
                    <a:lstStyle/>
                    <a:p>
                      <a:pPr algn="ctr" fontAlgn="ctr"/>
                      <a:r>
                        <a:rPr lang="it-IT" sz="1000" b="1" i="0" u="none" strike="noStrike" dirty="0">
                          <a:effectLst/>
                          <a:latin typeface="Arial" panose="020B0604020202020204" pitchFamily="34" charset="0"/>
                        </a:rPr>
                        <a:t>DURC ON LINE  EMESSI – TOTALI PROVINCIALI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198671094"/>
                  </a:ext>
                </a:extLst>
              </a:tr>
              <a:tr h="323850">
                <a:tc>
                  <a:txBody>
                    <a:bodyPr/>
                    <a:lstStyle/>
                    <a:p>
                      <a:pPr algn="ctr" fontAlgn="ctr"/>
                      <a:r>
                        <a:rPr lang="it-IT" sz="1000" b="1" i="0" u="none" strike="noStrike" dirty="0">
                          <a:solidFill>
                            <a:srgbClr val="305496"/>
                          </a:solidFill>
                          <a:effectLst/>
                          <a:latin typeface="Arial" panose="020B0604020202020204" pitchFamily="34" charset="0"/>
                        </a:rPr>
                        <a:t>ANNI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305496"/>
                          </a:solidFill>
                          <a:effectLst/>
                          <a:latin typeface="Arial" panose="020B0604020202020204" pitchFamily="34" charset="0"/>
                        </a:rPr>
                        <a:t>n. emessi positivi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305496"/>
                          </a:solidFill>
                          <a:effectLst/>
                          <a:latin typeface="Arial" panose="020B0604020202020204" pitchFamily="34" charset="0"/>
                        </a:rPr>
                        <a:t>n. emessi negativi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305496"/>
                          </a:solidFill>
                          <a:effectLst/>
                          <a:latin typeface="Arial" panose="020B0604020202020204" pitchFamily="34" charset="0"/>
                        </a:rPr>
                        <a:t>Totale emessi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305496"/>
                          </a:solidFill>
                          <a:effectLst/>
                          <a:latin typeface="Arial" panose="020B0604020202020204" pitchFamily="34" charset="0"/>
                        </a:rPr>
                        <a:t>% negativi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4381788"/>
                  </a:ext>
                </a:extLst>
              </a:tr>
              <a:tr h="323850">
                <a:tc>
                  <a:txBody>
                    <a:bodyPr/>
                    <a:lstStyle/>
                    <a:p>
                      <a:pPr algn="ctr" fontAlgn="ctr"/>
                      <a:r>
                        <a:rPr lang="it-IT" sz="1000" b="1" i="0" u="none" strike="noStrike">
                          <a:effectLst/>
                          <a:latin typeface="Arial" panose="020B0604020202020204" pitchFamily="34" charset="0"/>
                        </a:rPr>
                        <a:t>2015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5963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3021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8984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dirty="0">
                          <a:solidFill>
                            <a:srgbClr val="0070C0"/>
                          </a:solidFill>
                          <a:effectLst/>
                          <a:latin typeface="Arial" panose="020B0604020202020204" pitchFamily="34" charset="0"/>
                        </a:rPr>
                        <a:t>33,63%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4264504"/>
                  </a:ext>
                </a:extLst>
              </a:tr>
              <a:tr h="323850">
                <a:tc>
                  <a:txBody>
                    <a:bodyPr/>
                    <a:lstStyle/>
                    <a:p>
                      <a:pPr algn="ctr" fontAlgn="ctr"/>
                      <a:r>
                        <a:rPr lang="it-IT" sz="1000" b="1" i="0" u="none" strike="noStrike">
                          <a:effectLst/>
                          <a:latin typeface="Arial" panose="020B0604020202020204" pitchFamily="34" charset="0"/>
                        </a:rPr>
                        <a:t>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11379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6307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17686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dirty="0">
                          <a:solidFill>
                            <a:srgbClr val="0070C0"/>
                          </a:solidFill>
                          <a:effectLst/>
                          <a:latin typeface="Arial" panose="020B0604020202020204" pitchFamily="34" charset="0"/>
                        </a:rPr>
                        <a:t>35,66%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1785507"/>
                  </a:ext>
                </a:extLst>
              </a:tr>
              <a:tr h="323850">
                <a:tc>
                  <a:txBody>
                    <a:bodyPr/>
                    <a:lstStyle/>
                    <a:p>
                      <a:pPr algn="ctr" fontAlgn="ctr"/>
                      <a:r>
                        <a:rPr lang="it-IT" sz="1000" b="1" i="0" u="none" strike="noStrike">
                          <a:effectLst/>
                          <a:latin typeface="Arial" panose="020B0604020202020204" pitchFamily="34" charset="0"/>
                        </a:rPr>
                        <a:t>2017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13689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6266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19955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dirty="0">
                          <a:solidFill>
                            <a:srgbClr val="0070C0"/>
                          </a:solidFill>
                          <a:effectLst/>
                          <a:latin typeface="Arial" panose="020B0604020202020204" pitchFamily="34" charset="0"/>
                        </a:rPr>
                        <a:t>31,40%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0032213"/>
                  </a:ext>
                </a:extLst>
              </a:tr>
              <a:tr h="323850">
                <a:tc>
                  <a:txBody>
                    <a:bodyPr/>
                    <a:lstStyle/>
                    <a:p>
                      <a:pPr algn="ctr" fontAlgn="ctr"/>
                      <a:r>
                        <a:rPr lang="it-IT" sz="1000" b="1" i="0" u="none" strike="noStrike">
                          <a:effectLst/>
                          <a:latin typeface="Arial" panose="020B0604020202020204" pitchFamily="34" charset="0"/>
                        </a:rPr>
                        <a:t>2018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3816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2403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6219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dirty="0">
                          <a:solidFill>
                            <a:srgbClr val="0070C0"/>
                          </a:solidFill>
                          <a:effectLst/>
                          <a:latin typeface="Arial" panose="020B0604020202020204" pitchFamily="34" charset="0"/>
                        </a:rPr>
                        <a:t>38,64%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4540093"/>
                  </a:ext>
                </a:extLst>
              </a:tr>
            </a:tbl>
          </a:graphicData>
        </a:graphic>
      </p:graphicFrame>
    </p:spTree>
    <p:extLst>
      <p:ext uri="{BB962C8B-B14F-4D97-AF65-F5344CB8AC3E}">
        <p14:creationId xmlns:p14="http://schemas.microsoft.com/office/powerpoint/2010/main" val="12198635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lum/>
            <a:alphaModFix/>
          </a:blip>
          <a:srcRect/>
          <a:stretch>
            <a:fillRect/>
          </a:stretch>
        </p:blipFill>
        <p:spPr>
          <a:xfrm>
            <a:off x="1703640" y="329400"/>
            <a:ext cx="1611360" cy="938880"/>
          </a:xfrm>
          <a:prstGeom prst="rect">
            <a:avLst/>
          </a:prstGeom>
          <a:noFill/>
          <a:ln>
            <a:noFill/>
          </a:ln>
        </p:spPr>
      </p:pic>
      <p:sp>
        <p:nvSpPr>
          <p:cNvPr id="3" name="Segnaposto numero diapositiva 3"/>
          <p:cNvSpPr txBox="1">
            <a:spLocks noGrp="1"/>
          </p:cNvSpPr>
          <p:nvPr>
            <p:ph type="sldNum" sz="quarter" idx="4294967295"/>
          </p:nvPr>
        </p:nvSpPr>
        <p:spPr>
          <a:xfrm>
            <a:off x="8077080" y="6356521"/>
            <a:ext cx="2133360" cy="364679"/>
          </a:xfrm>
          <a:prstGeom prst="rect">
            <a:avLst/>
          </a:prstGeom>
          <a:noFill/>
          <a:ln>
            <a:noFill/>
          </a:ln>
        </p:spPr>
        <p:txBody>
          <a:bodyPr wrap="square" lIns="90000" tIns="45000" rIns="90000" bIns="45000" anchor="t" anchorCtr="0"/>
          <a:lstStyle/>
          <a:p>
            <a:pPr lvl="0"/>
            <a:fld id="{D3062A51-C5B7-43A7-8E60-E910F9FB761D}" type="slidenum">
              <a:t>54</a:t>
            </a:fld>
            <a:endParaRPr lang="it-IT">
              <a:solidFill>
                <a:srgbClr val="000000"/>
              </a:solidFill>
              <a:latin typeface="Calibri" pitchFamily="18"/>
              <a:ea typeface="Arial Unicode MS" pitchFamily="2"/>
              <a:cs typeface="Tahoma" pitchFamily="2"/>
            </a:endParaRPr>
          </a:p>
        </p:txBody>
      </p:sp>
      <p:sp>
        <p:nvSpPr>
          <p:cNvPr id="4" name="CasellaDiTesto 1"/>
          <p:cNvSpPr/>
          <p:nvPr/>
        </p:nvSpPr>
        <p:spPr>
          <a:xfrm>
            <a:off x="2362785" y="576000"/>
            <a:ext cx="7478307" cy="3472382"/>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90000" tIns="45000" rIns="90000" bIns="45000" anchor="t" anchorCtr="0" compatLnSpc="0">
            <a:spAutoFit/>
          </a:bodyPr>
          <a:lstStyle/>
          <a:p>
            <a:pPr algn="ctr"/>
            <a:endParaRPr lang="it-IT" sz="3200" b="1" dirty="0">
              <a:solidFill>
                <a:srgbClr val="0000CC"/>
              </a:solidFill>
              <a:latin typeface="Calibri" pitchFamily="18"/>
              <a:ea typeface="Microsoft YaHei" pitchFamily="2"/>
              <a:cs typeface="Mangal" pitchFamily="2"/>
            </a:endParaRPr>
          </a:p>
          <a:p>
            <a:pPr algn="ctr"/>
            <a:endParaRPr lang="it-IT" sz="3200" b="1" dirty="0">
              <a:solidFill>
                <a:srgbClr val="0000CC"/>
              </a:solidFill>
              <a:latin typeface="Calibri" pitchFamily="18"/>
              <a:ea typeface="Microsoft YaHei" pitchFamily="2"/>
              <a:cs typeface="Mangal" pitchFamily="2"/>
            </a:endParaRPr>
          </a:p>
          <a:p>
            <a:pPr algn="ctr"/>
            <a:r>
              <a:rPr lang="it-IT" sz="3200" b="1" dirty="0">
                <a:solidFill>
                  <a:srgbClr val="006600"/>
                </a:solidFill>
                <a:latin typeface="Calibri" pitchFamily="18"/>
                <a:ea typeface="Microsoft YaHei" pitchFamily="2"/>
                <a:cs typeface="Mangal" pitchFamily="2"/>
              </a:rPr>
              <a:t>I numeri del DURC ON LINE AGEVOLAZIONI</a:t>
            </a:r>
          </a:p>
          <a:p>
            <a:pPr algn="ctr"/>
            <a:r>
              <a:rPr lang="it-IT" sz="3200" b="1" dirty="0">
                <a:solidFill>
                  <a:srgbClr val="0000CC"/>
                </a:solidFill>
                <a:latin typeface="Calibri" pitchFamily="18"/>
                <a:ea typeface="Microsoft YaHei" pitchFamily="2"/>
                <a:cs typeface="Mangal" pitchFamily="2"/>
              </a:rPr>
              <a:t>Dati provincia di Firenze</a:t>
            </a:r>
          </a:p>
          <a:p>
            <a:pPr algn="ctr"/>
            <a:r>
              <a:rPr lang="it-IT" sz="3200" b="1" dirty="0">
                <a:solidFill>
                  <a:srgbClr val="0000CC"/>
                </a:solidFill>
                <a:latin typeface="Calibri" pitchFamily="18"/>
                <a:ea typeface="Microsoft YaHei" pitchFamily="2"/>
                <a:cs typeface="Mangal" pitchFamily="2"/>
              </a:rPr>
              <a:t>Periodo 09/2017 – 04/2018</a:t>
            </a:r>
          </a:p>
          <a:p>
            <a:pPr algn="ctr"/>
            <a:endParaRPr lang="it-IT" sz="3200" b="1" dirty="0">
              <a:solidFill>
                <a:srgbClr val="006600"/>
              </a:solidFill>
              <a:latin typeface="Calibri" pitchFamily="18"/>
              <a:ea typeface="Microsoft YaHei" pitchFamily="2"/>
              <a:cs typeface="Mangal" pitchFamily="2"/>
            </a:endParaRPr>
          </a:p>
          <a:p>
            <a:pPr algn="ctr"/>
            <a:endParaRPr lang="it-IT" sz="2400" dirty="0">
              <a:solidFill>
                <a:srgbClr val="C5000B"/>
              </a:solidFill>
              <a:latin typeface="Calibri" pitchFamily="18"/>
              <a:ea typeface="Microsoft YaHei" pitchFamily="2"/>
              <a:cs typeface="Mangal" pitchFamily="2"/>
            </a:endParaRPr>
          </a:p>
        </p:txBody>
      </p:sp>
      <p:sp>
        <p:nvSpPr>
          <p:cNvPr id="5" name="CasellaDiTesto 4"/>
          <p:cNvSpPr txBox="1"/>
          <p:nvPr/>
        </p:nvSpPr>
        <p:spPr>
          <a:xfrm>
            <a:off x="1956000" y="6408001"/>
            <a:ext cx="2555824" cy="430887"/>
          </a:xfrm>
          <a:prstGeom prst="rect">
            <a:avLst/>
          </a:prstGeom>
          <a:noFill/>
        </p:spPr>
        <p:txBody>
          <a:bodyPr wrap="square" rtlCol="0">
            <a:spAutoFit/>
          </a:bodyPr>
          <a:lstStyle/>
          <a:p>
            <a:r>
              <a:rPr lang="it-IT" sz="1100" b="1" dirty="0">
                <a:solidFill>
                  <a:schemeClr val="tx2">
                    <a:lumMod val="60000"/>
                    <a:lumOff val="40000"/>
                  </a:schemeClr>
                </a:solidFill>
              </a:rPr>
              <a:t>Direzione provinciale di Firenze</a:t>
            </a:r>
          </a:p>
        </p:txBody>
      </p:sp>
      <p:graphicFrame>
        <p:nvGraphicFramePr>
          <p:cNvPr id="8" name="Tabella 7">
            <a:extLst>
              <a:ext uri="{FF2B5EF4-FFF2-40B4-BE49-F238E27FC236}">
                <a16:creationId xmlns:a16="http://schemas.microsoft.com/office/drawing/2014/main" id="{64B46488-3AF1-4320-8AC6-05AB4EE60731}"/>
              </a:ext>
            </a:extLst>
          </p:cNvPr>
          <p:cNvGraphicFramePr>
            <a:graphicFrameLocks noGrp="1"/>
          </p:cNvGraphicFramePr>
          <p:nvPr>
            <p:extLst>
              <p:ext uri="{D42A27DB-BD31-4B8C-83A1-F6EECF244321}">
                <p14:modId xmlns:p14="http://schemas.microsoft.com/office/powerpoint/2010/main" val="1175381938"/>
              </p:ext>
            </p:extLst>
          </p:nvPr>
        </p:nvGraphicFramePr>
        <p:xfrm>
          <a:off x="3431704" y="3485357"/>
          <a:ext cx="5549900" cy="1619250"/>
        </p:xfrm>
        <a:graphic>
          <a:graphicData uri="http://schemas.openxmlformats.org/drawingml/2006/table">
            <a:tbl>
              <a:tblPr/>
              <a:tblGrid>
                <a:gridCol w="1247062">
                  <a:extLst>
                    <a:ext uri="{9D8B030D-6E8A-4147-A177-3AD203B41FA5}">
                      <a16:colId xmlns:a16="http://schemas.microsoft.com/office/drawing/2014/main" val="3154618041"/>
                    </a:ext>
                  </a:extLst>
                </a:gridCol>
                <a:gridCol w="1256581">
                  <a:extLst>
                    <a:ext uri="{9D8B030D-6E8A-4147-A177-3AD203B41FA5}">
                      <a16:colId xmlns:a16="http://schemas.microsoft.com/office/drawing/2014/main" val="1863815550"/>
                    </a:ext>
                  </a:extLst>
                </a:gridCol>
                <a:gridCol w="1132827">
                  <a:extLst>
                    <a:ext uri="{9D8B030D-6E8A-4147-A177-3AD203B41FA5}">
                      <a16:colId xmlns:a16="http://schemas.microsoft.com/office/drawing/2014/main" val="1872052299"/>
                    </a:ext>
                  </a:extLst>
                </a:gridCol>
                <a:gridCol w="1104268">
                  <a:extLst>
                    <a:ext uri="{9D8B030D-6E8A-4147-A177-3AD203B41FA5}">
                      <a16:colId xmlns:a16="http://schemas.microsoft.com/office/drawing/2014/main" val="1180521127"/>
                    </a:ext>
                  </a:extLst>
                </a:gridCol>
                <a:gridCol w="809162">
                  <a:extLst>
                    <a:ext uri="{9D8B030D-6E8A-4147-A177-3AD203B41FA5}">
                      <a16:colId xmlns:a16="http://schemas.microsoft.com/office/drawing/2014/main" val="1301835437"/>
                    </a:ext>
                  </a:extLst>
                </a:gridCol>
              </a:tblGrid>
              <a:tr h="323850">
                <a:tc gridSpan="5">
                  <a:txBody>
                    <a:bodyPr/>
                    <a:lstStyle/>
                    <a:p>
                      <a:pPr algn="ctr" fontAlgn="ctr"/>
                      <a:r>
                        <a:rPr lang="it-IT" sz="1000" b="1" i="0" u="none" strike="noStrike" dirty="0">
                          <a:effectLst/>
                          <a:latin typeface="Arial" panose="020B0604020202020204" pitchFamily="34" charset="0"/>
                        </a:rPr>
                        <a:t>DURC ON LINE PER AGEVOLAZIONI EMESSI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718020871"/>
                  </a:ext>
                </a:extLst>
              </a:tr>
              <a:tr h="323850">
                <a:tc>
                  <a:txBody>
                    <a:bodyPr/>
                    <a:lstStyle/>
                    <a:p>
                      <a:pPr algn="ctr" fontAlgn="ctr"/>
                      <a:r>
                        <a:rPr lang="it-IT" sz="1000" b="1" i="0" u="none" strike="noStrike">
                          <a:solidFill>
                            <a:srgbClr val="305496"/>
                          </a:solidFill>
                          <a:effectLst/>
                          <a:latin typeface="Arial" panose="020B0604020202020204" pitchFamily="34" charset="0"/>
                        </a:rPr>
                        <a:t>sede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dirty="0">
                          <a:solidFill>
                            <a:srgbClr val="305496"/>
                          </a:solidFill>
                          <a:effectLst/>
                          <a:latin typeface="Arial" panose="020B0604020202020204" pitchFamily="34" charset="0"/>
                        </a:rPr>
                        <a:t>n. emessi positivi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dirty="0">
                          <a:solidFill>
                            <a:srgbClr val="305496"/>
                          </a:solidFill>
                          <a:effectLst/>
                          <a:latin typeface="Arial" panose="020B0604020202020204" pitchFamily="34" charset="0"/>
                        </a:rPr>
                        <a:t>n. emessi negativi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dirty="0">
                          <a:solidFill>
                            <a:srgbClr val="305496"/>
                          </a:solidFill>
                          <a:effectLst/>
                          <a:latin typeface="Arial" panose="020B0604020202020204" pitchFamily="34" charset="0"/>
                        </a:rPr>
                        <a:t>Totale emessi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305496"/>
                          </a:solidFill>
                          <a:effectLst/>
                          <a:latin typeface="Arial" panose="020B0604020202020204" pitchFamily="34" charset="0"/>
                        </a:rPr>
                        <a:t>% negativi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383492"/>
                  </a:ext>
                </a:extLst>
              </a:tr>
              <a:tr h="323850">
                <a:tc>
                  <a:txBody>
                    <a:bodyPr/>
                    <a:lstStyle/>
                    <a:p>
                      <a:pPr algn="ctr" fontAlgn="ctr"/>
                      <a:r>
                        <a:rPr lang="it-IT" sz="1000" b="1" i="0" u="none" strike="noStrike">
                          <a:effectLst/>
                          <a:latin typeface="Arial" panose="020B0604020202020204" pitchFamily="34" charset="0"/>
                        </a:rPr>
                        <a:t>FIRENZE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948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1482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dirty="0">
                          <a:effectLst/>
                          <a:latin typeface="Arial" panose="020B0604020202020204" pitchFamily="34" charset="0"/>
                        </a:rPr>
                        <a:t>2430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dirty="0">
                          <a:solidFill>
                            <a:srgbClr val="FF0000"/>
                          </a:solidFill>
                          <a:effectLst/>
                          <a:latin typeface="Arial" panose="020B0604020202020204" pitchFamily="34" charset="0"/>
                        </a:rPr>
                        <a:t>60,99%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608515"/>
                  </a:ext>
                </a:extLst>
              </a:tr>
              <a:tr h="323850">
                <a:tc>
                  <a:txBody>
                    <a:bodyPr/>
                    <a:lstStyle/>
                    <a:p>
                      <a:pPr algn="ctr" fontAlgn="ctr"/>
                      <a:r>
                        <a:rPr lang="it-IT" sz="1000" b="1" i="0" u="none" strike="noStrike">
                          <a:effectLst/>
                          <a:latin typeface="Arial" panose="020B0604020202020204" pitchFamily="34" charset="0"/>
                        </a:rPr>
                        <a:t>EMPOLI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166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269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435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dirty="0">
                          <a:solidFill>
                            <a:srgbClr val="FF0000"/>
                          </a:solidFill>
                          <a:effectLst/>
                          <a:latin typeface="Arial" panose="020B0604020202020204" pitchFamily="34" charset="0"/>
                        </a:rPr>
                        <a:t>61,84%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843161"/>
                  </a:ext>
                </a:extLst>
              </a:tr>
              <a:tr h="323850">
                <a:tc>
                  <a:txBody>
                    <a:bodyPr/>
                    <a:lstStyle/>
                    <a:p>
                      <a:pPr algn="ctr" fontAlgn="ctr"/>
                      <a:r>
                        <a:rPr lang="it-IT" sz="1000" b="1" i="0" u="none" strike="noStrike">
                          <a:effectLst/>
                          <a:latin typeface="Arial" panose="020B0604020202020204" pitchFamily="34" charset="0"/>
                        </a:rPr>
                        <a:t>TOTALI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1114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1751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a:effectLst/>
                          <a:latin typeface="Arial" panose="020B0604020202020204" pitchFamily="34" charset="0"/>
                        </a:rPr>
                        <a:t>2865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1" i="0" u="none" strike="noStrike" dirty="0">
                          <a:solidFill>
                            <a:srgbClr val="FF0000"/>
                          </a:solidFill>
                          <a:effectLst/>
                          <a:latin typeface="Arial" panose="020B0604020202020204" pitchFamily="34" charset="0"/>
                        </a:rPr>
                        <a:t>61,12%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0929003"/>
                  </a:ext>
                </a:extLst>
              </a:tr>
            </a:tbl>
          </a:graphicData>
        </a:graphic>
      </p:graphicFrame>
    </p:spTree>
    <p:extLst>
      <p:ext uri="{BB962C8B-B14F-4D97-AF65-F5344CB8AC3E}">
        <p14:creationId xmlns:p14="http://schemas.microsoft.com/office/powerpoint/2010/main" val="345200457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5" name="Rectangle 2"/>
          <p:cNvSpPr>
            <a:spLocks noChangeArrowheads="1"/>
          </p:cNvSpPr>
          <p:nvPr/>
        </p:nvSpPr>
        <p:spPr bwMode="auto">
          <a:xfrm>
            <a:off x="1524001" y="3290204"/>
            <a:ext cx="2362201" cy="279180"/>
          </a:xfrm>
          <a:prstGeom prst="rect">
            <a:avLst/>
          </a:prstGeom>
          <a:solidFill>
            <a:srgbClr val="CC99FF">
              <a:alpha val="50195"/>
            </a:srgbClr>
          </a:solidFill>
          <a:ln>
            <a:noFill/>
          </a:ln>
          <a:effectLst/>
          <a:extLst>
            <a:ext uri="{91240B29-F687-4F45-9708-019B960494DF}">
              <a14:hiddenLine xmlns:a14="http://schemas.microsoft.com/office/drawing/2010/main" w="3175">
                <a:solidFill>
                  <a:srgbClr val="FFFF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nchor="ctr">
            <a:spAutoFit/>
          </a:bodyP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endParaRPr lang="it-IT" altLang="it-IT"/>
          </a:p>
        </p:txBody>
      </p:sp>
      <p:sp>
        <p:nvSpPr>
          <p:cNvPr id="3077" name="Text Box 4"/>
          <p:cNvSpPr txBox="1">
            <a:spLocks noChangeArrowheads="1"/>
          </p:cNvSpPr>
          <p:nvPr/>
        </p:nvSpPr>
        <p:spPr bwMode="auto">
          <a:xfrm>
            <a:off x="4227868" y="1340769"/>
            <a:ext cx="5832474" cy="45719"/>
          </a:xfrm>
          <a:prstGeom prst="rect">
            <a:avLst/>
          </a:prstGeom>
          <a:solidFill>
            <a:schemeClr val="accent6">
              <a:lumMod val="20000"/>
              <a:lumOff val="80000"/>
            </a:schemeClr>
          </a:solidFill>
          <a:ln>
            <a:solidFill>
              <a:schemeClr val="bg1">
                <a:lumMod val="95000"/>
              </a:schemeClr>
            </a:solidFill>
          </a:ln>
          <a:effectLst/>
          <a:extLst/>
        </p:spPr>
        <p:txBody>
          <a:bodyPr/>
          <a:lstStyle>
            <a:lvl1pPr marL="342900" indent="-342900"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spcBef>
                <a:spcPct val="50000"/>
              </a:spcBef>
            </a:pPr>
            <a:r>
              <a:rPr lang="it-IT" altLang="it-IT" sz="2400" b="1" dirty="0">
                <a:solidFill>
                  <a:srgbClr val="0070C0"/>
                </a:solidFill>
                <a:latin typeface="Lucida Console" panose="020B0609040504020204" pitchFamily="49" charset="0"/>
              </a:rPr>
              <a:t>    </a:t>
            </a:r>
            <a:endParaRPr lang="it-IT" altLang="it-IT" sz="2000" b="1" dirty="0">
              <a:solidFill>
                <a:srgbClr val="0070C0"/>
              </a:solidFill>
              <a:latin typeface="Verdana" pitchFamily="34" charset="0"/>
            </a:endParaRPr>
          </a:p>
          <a:p>
            <a:pPr eaLnBrk="1" hangingPunct="1">
              <a:spcBef>
                <a:spcPct val="50000"/>
              </a:spcBef>
            </a:pPr>
            <a:endParaRPr lang="it-IT" altLang="it-IT" sz="2000" dirty="0">
              <a:solidFill>
                <a:srgbClr val="FF0000"/>
              </a:solidFill>
              <a:latin typeface="Verdana" pitchFamily="34" charset="0"/>
            </a:endParaRPr>
          </a:p>
          <a:p>
            <a:pPr eaLnBrk="1" hangingPunct="1">
              <a:spcBef>
                <a:spcPct val="50000"/>
              </a:spcBef>
            </a:pPr>
            <a:endParaRPr lang="it-IT" altLang="it-IT" sz="2000" b="1" dirty="0">
              <a:solidFill>
                <a:srgbClr val="003300"/>
              </a:solidFill>
              <a:latin typeface="Verdana" pitchFamily="34" charset="0"/>
            </a:endParaRPr>
          </a:p>
          <a:p>
            <a:pPr eaLnBrk="1" hangingPunct="1">
              <a:spcBef>
                <a:spcPct val="50000"/>
              </a:spcBef>
            </a:pPr>
            <a:r>
              <a:rPr lang="it-IT" altLang="it-IT" sz="2400" b="1" dirty="0">
                <a:solidFill>
                  <a:srgbClr val="0000FF"/>
                </a:solidFill>
                <a:latin typeface="Verdana" pitchFamily="34" charset="0"/>
              </a:rPr>
              <a:t>	</a:t>
            </a:r>
            <a:endParaRPr lang="it-IT" altLang="it-IT" sz="2400" b="1" dirty="0">
              <a:solidFill>
                <a:srgbClr val="0000FF"/>
              </a:solidFill>
              <a:latin typeface="Verdana" pitchFamily="34" charset="0"/>
            </a:endParaRPr>
          </a:p>
          <a:p>
            <a:pPr eaLnBrk="1" hangingPunct="1">
              <a:spcBef>
                <a:spcPct val="50000"/>
              </a:spcBef>
            </a:pPr>
            <a:endParaRPr lang="it-IT" sz="2400" b="1" dirty="0">
              <a:solidFill>
                <a:srgbClr val="0000FF"/>
              </a:solidFill>
              <a:latin typeface="Verdana" pitchFamily="34" charset="0"/>
            </a:endParaRPr>
          </a:p>
          <a:p>
            <a:pPr eaLnBrk="1" hangingPunct="1">
              <a:spcBef>
                <a:spcPct val="50000"/>
              </a:spcBef>
            </a:pPr>
            <a:r>
              <a:rPr lang="it-IT" sz="2400" b="1" dirty="0">
                <a:solidFill>
                  <a:srgbClr val="0000FF"/>
                </a:solidFill>
                <a:latin typeface="Verdana" pitchFamily="34" charset="0"/>
              </a:rPr>
              <a:t>   </a:t>
            </a:r>
            <a:r>
              <a:rPr lang="it-IT" sz="4400" b="1" dirty="0">
                <a:latin typeface="Corbel" panose="020B0503020204020204" pitchFamily="34" charset="0"/>
              </a:rPr>
              <a:t>Le Regolarizzazioni </a:t>
            </a:r>
            <a:r>
              <a:rPr lang="it-IT" sz="4400" b="1" dirty="0">
                <a:latin typeface="Corbel" panose="020B0503020204020204" pitchFamily="34" charset="0"/>
              </a:rPr>
              <a:t>contributive </a:t>
            </a:r>
            <a:endParaRPr lang="it-IT" altLang="it-IT" sz="4400" b="1" dirty="0">
              <a:solidFill>
                <a:srgbClr val="0000FF"/>
              </a:solidFill>
              <a:latin typeface="Corbel" panose="020B0503020204020204" pitchFamily="34" charset="0"/>
            </a:endParaRPr>
          </a:p>
          <a:p>
            <a:pPr eaLnBrk="1" hangingPunct="1">
              <a:spcBef>
                <a:spcPct val="50000"/>
              </a:spcBef>
            </a:pPr>
            <a:endParaRPr lang="it-IT" altLang="it-IT" sz="2000" b="1" dirty="0">
              <a:solidFill>
                <a:srgbClr val="0000FF"/>
              </a:solidFill>
              <a:latin typeface="Verdana" pitchFamily="34" charset="0"/>
            </a:endParaRPr>
          </a:p>
          <a:p>
            <a:pPr eaLnBrk="1" hangingPunct="1">
              <a:spcBef>
                <a:spcPct val="50000"/>
              </a:spcBef>
            </a:pPr>
            <a:endParaRPr lang="it-IT" altLang="it-IT" sz="2800" b="1" dirty="0">
              <a:solidFill>
                <a:srgbClr val="FF0000"/>
              </a:solidFill>
              <a:latin typeface="Verdana" pitchFamily="34" charset="0"/>
            </a:endParaRPr>
          </a:p>
          <a:p>
            <a:pPr eaLnBrk="1" hangingPunct="1">
              <a:spcBef>
                <a:spcPct val="50000"/>
              </a:spcBef>
            </a:pPr>
            <a:endParaRPr lang="it-IT" altLang="it-IT" sz="2800" b="1" dirty="0">
              <a:solidFill>
                <a:srgbClr val="FF0000"/>
              </a:solidFill>
              <a:latin typeface="Verdana" pitchFamily="34" charset="0"/>
            </a:endParaRPr>
          </a:p>
          <a:p>
            <a:pPr eaLnBrk="1" hangingPunct="1">
              <a:spcBef>
                <a:spcPct val="50000"/>
              </a:spcBef>
            </a:pPr>
            <a:endParaRPr lang="it-IT" altLang="it-IT" sz="2000" b="1" dirty="0">
              <a:solidFill>
                <a:srgbClr val="FF0000"/>
              </a:solidFill>
              <a:latin typeface="Verdana" pitchFamily="34" charset="0"/>
            </a:endParaRPr>
          </a:p>
          <a:p>
            <a:pPr algn="r" eaLnBrk="1" hangingPunct="1">
              <a:spcBef>
                <a:spcPct val="50000"/>
              </a:spcBef>
            </a:pPr>
            <a:endParaRPr lang="it-IT" altLang="it-IT" sz="2000" b="1" dirty="0">
              <a:latin typeface="Verdana" pitchFamily="34" charset="0"/>
            </a:endParaRPr>
          </a:p>
        </p:txBody>
      </p:sp>
      <p:sp>
        <p:nvSpPr>
          <p:cNvPr id="3078" name="WordArt 7"/>
          <p:cNvSpPr>
            <a:spLocks noChangeArrowheads="1" noChangeShapeType="1" noTextEdit="1"/>
          </p:cNvSpPr>
          <p:nvPr/>
        </p:nvSpPr>
        <p:spPr bwMode="auto">
          <a:xfrm>
            <a:off x="4727576" y="3141663"/>
            <a:ext cx="4962525" cy="495300"/>
          </a:xfrm>
          <a:prstGeom prst="rect">
            <a:avLst/>
          </a:prstGeom>
        </p:spPr>
        <p:txBody>
          <a:bodyPr wrap="none" fromWordArt="1">
            <a:prstTxWarp prst="textPlain">
              <a:avLst>
                <a:gd name="adj" fmla="val 50000"/>
              </a:avLst>
            </a:prstTxWarp>
          </a:bodyPr>
          <a:lstStyle/>
          <a:p>
            <a:pPr algn="ctr"/>
            <a:endParaRPr lang="it-IT" sz="2800" kern="10">
              <a:ln w="19050">
                <a:solidFill>
                  <a:srgbClr val="808080"/>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omic Sans MS"/>
            </a:endParaRPr>
          </a:p>
        </p:txBody>
      </p:sp>
      <p:sp>
        <p:nvSpPr>
          <p:cNvPr id="5" name="Segnaposto piè di pagina 4"/>
          <p:cNvSpPr>
            <a:spLocks noGrp="1"/>
          </p:cNvSpPr>
          <p:nvPr>
            <p:ph type="ftr" sz="quarter" idx="11"/>
          </p:nvPr>
        </p:nvSpPr>
        <p:spPr>
          <a:xfrm>
            <a:off x="4321175" y="733197"/>
            <a:ext cx="5185716" cy="432048"/>
          </a:xfrm>
        </p:spPr>
        <p:txBody>
          <a:bodyPr/>
          <a:lstStyle/>
          <a:p>
            <a:pPr>
              <a:defRPr/>
            </a:pPr>
            <a:r>
              <a:rPr lang="it-IT" sz="2400" b="1" dirty="0">
                <a:latin typeface="Corbel" panose="020B0503020204020204" pitchFamily="34" charset="0"/>
              </a:rPr>
              <a:t>    Direzione Provinciale di Firenze</a:t>
            </a:r>
            <a:endParaRPr lang="it-IT" sz="2400" b="1" dirty="0">
              <a:latin typeface="Corbel" panose="020B0503020204020204" pitchFamily="34" charset="0"/>
            </a:endParaRPr>
          </a:p>
        </p:txBody>
      </p:sp>
      <p:sp>
        <p:nvSpPr>
          <p:cNvPr id="13" name="Segnaposto numero diapositiva 6"/>
          <p:cNvSpPr txBox="1">
            <a:spLocks noGrp="1"/>
          </p:cNvSpPr>
          <p:nvPr/>
        </p:nvSpPr>
        <p:spPr bwMode="auto">
          <a:xfrm>
            <a:off x="9389269" y="6286521"/>
            <a:ext cx="658812" cy="339725"/>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defRPr/>
            </a:pPr>
            <a:endParaRPr lang="it-IT" sz="1400" dirty="0"/>
          </a:p>
        </p:txBody>
      </p:sp>
      <p:pic>
        <p:nvPicPr>
          <p:cNvPr id="3076" name="Picture 3" descr="logo"/>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24002" y="142852"/>
            <a:ext cx="2195735" cy="135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data 1"/>
          <p:cNvSpPr>
            <a:spLocks noGrp="1"/>
          </p:cNvSpPr>
          <p:nvPr>
            <p:ph type="dt" sz="half" idx="10"/>
          </p:nvPr>
        </p:nvSpPr>
        <p:spPr>
          <a:xfrm>
            <a:off x="5015880" y="6103958"/>
            <a:ext cx="2286000" cy="365125"/>
          </a:xfrm>
        </p:spPr>
        <p:txBody>
          <a:bodyPr/>
          <a:lstStyle/>
          <a:p>
            <a:pPr>
              <a:defRPr/>
            </a:pPr>
            <a:r>
              <a:rPr lang="it-IT" sz="1600" b="1">
                <a:solidFill>
                  <a:srgbClr val="000000"/>
                </a:solidFill>
                <a:latin typeface="Corbel" panose="020B0503020204020204" pitchFamily="34" charset="0"/>
              </a:rPr>
              <a:t>23/04/2018</a:t>
            </a:r>
            <a:endParaRPr lang="it-IT" sz="1600" b="1" dirty="0">
              <a:solidFill>
                <a:srgbClr val="000000"/>
              </a:solidFill>
              <a:latin typeface="Corbel" panose="020B0503020204020204" pitchFamily="34" charset="0"/>
            </a:endParaRPr>
          </a:p>
        </p:txBody>
      </p:sp>
      <p:sp>
        <p:nvSpPr>
          <p:cNvPr id="10" name="Text Box 4"/>
          <p:cNvSpPr txBox="1">
            <a:spLocks noChangeArrowheads="1"/>
          </p:cNvSpPr>
          <p:nvPr/>
        </p:nvSpPr>
        <p:spPr bwMode="auto">
          <a:xfrm>
            <a:off x="4197712" y="5877273"/>
            <a:ext cx="5832474" cy="45719"/>
          </a:xfrm>
          <a:prstGeom prst="rect">
            <a:avLst/>
          </a:prstGeom>
          <a:solidFill>
            <a:schemeClr val="accent6">
              <a:lumMod val="20000"/>
              <a:lumOff val="80000"/>
            </a:schemeClr>
          </a:solidFill>
          <a:ln>
            <a:solidFill>
              <a:schemeClr val="bg1">
                <a:lumMod val="95000"/>
              </a:schemeClr>
            </a:solidFill>
          </a:ln>
          <a:effectLst/>
          <a:extLst/>
        </p:spPr>
        <p:txBody>
          <a:bodyPr/>
          <a:lstStyle>
            <a:lvl1pPr marL="342900" indent="-342900"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spcBef>
                <a:spcPct val="50000"/>
              </a:spcBef>
            </a:pPr>
            <a:r>
              <a:rPr lang="it-IT" altLang="it-IT" sz="2400" b="1" dirty="0">
                <a:solidFill>
                  <a:srgbClr val="0070C0"/>
                </a:solidFill>
                <a:latin typeface="Lucida Console" panose="020B0609040504020204" pitchFamily="49" charset="0"/>
              </a:rPr>
              <a:t>   </a:t>
            </a:r>
            <a:endParaRPr lang="it-IT" altLang="it-IT" sz="2000" b="1" dirty="0">
              <a:latin typeface="Verdana" pitchFamily="34" charset="0"/>
            </a:endParaRPr>
          </a:p>
        </p:txBody>
      </p:sp>
    </p:spTree>
    <p:extLst>
      <p:ext uri="{BB962C8B-B14F-4D97-AF65-F5344CB8AC3E}">
        <p14:creationId xmlns:p14="http://schemas.microsoft.com/office/powerpoint/2010/main" val="3329146277"/>
      </p:ext>
    </p:extLst>
  </p:cSld>
  <p:clrMapOvr>
    <a:masterClrMapping/>
  </p:clrMapOvr>
  <p:transition spd="slow">
    <p:random/>
    <p:sndAc>
      <p:stSnd>
        <p:snd r:embed="rId3" name="click.wav"/>
      </p:stSnd>
    </p:sndAc>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35560" y="895610"/>
            <a:ext cx="8183880" cy="632622"/>
          </a:xfrm>
        </p:spPr>
        <p:txBody>
          <a:bodyPr anchor="ctr">
            <a:normAutofit fontScale="90000"/>
          </a:bodyPr>
          <a:lstStyle/>
          <a:p>
            <a:pPr algn="just"/>
            <a:r>
              <a:rPr lang="it-IT" sz="3200" dirty="0">
                <a:latin typeface="+mn-lt"/>
              </a:rPr>
              <a:t>          </a:t>
            </a:r>
            <a:br>
              <a:rPr lang="it-IT" sz="3200" dirty="0">
                <a:latin typeface="+mn-lt"/>
              </a:rPr>
            </a:br>
            <a:r>
              <a:rPr lang="it-IT" sz="3200" dirty="0">
                <a:latin typeface="+mn-lt"/>
              </a:rPr>
              <a:t> </a:t>
            </a:r>
            <a:r>
              <a:rPr lang="it-IT" sz="3200" dirty="0">
                <a:latin typeface="+mn-lt"/>
              </a:rPr>
              <a:t>           </a:t>
            </a:r>
            <a:r>
              <a:rPr lang="it-IT" sz="3200" dirty="0">
                <a:latin typeface="Corbel" panose="020B0503020204020204" pitchFamily="34" charset="0"/>
              </a:rPr>
              <a:t>TIPOLOGIE DI VARIAZIONI</a:t>
            </a:r>
            <a:endParaRPr lang="it-IT" sz="3200" dirty="0">
              <a:latin typeface="Corbel" panose="020B0503020204020204" pitchFamily="34" charset="0"/>
            </a:endParaRPr>
          </a:p>
        </p:txBody>
      </p:sp>
      <p:sp>
        <p:nvSpPr>
          <p:cNvPr id="3" name="Segnaposto contenuto 2"/>
          <p:cNvSpPr>
            <a:spLocks noGrp="1"/>
          </p:cNvSpPr>
          <p:nvPr>
            <p:ph idx="1"/>
          </p:nvPr>
        </p:nvSpPr>
        <p:spPr>
          <a:xfrm>
            <a:off x="1919536" y="1700808"/>
            <a:ext cx="7891240" cy="4085646"/>
          </a:xfrm>
        </p:spPr>
        <p:txBody>
          <a:bodyPr>
            <a:noAutofit/>
          </a:bodyPr>
          <a:lstStyle/>
          <a:p>
            <a:pPr marL="0" indent="0" algn="just">
              <a:buNone/>
            </a:pPr>
            <a:r>
              <a:rPr lang="it-IT" dirty="0">
                <a:latin typeface="Corbel" panose="020B0503020204020204" pitchFamily="34" charset="0"/>
              </a:rPr>
              <a:t>L’intermediario deve intervenire per modificare i dati trasmessi nella denuncia </a:t>
            </a:r>
            <a:r>
              <a:rPr lang="it-IT" dirty="0" err="1">
                <a:latin typeface="Corbel" panose="020B0503020204020204" pitchFamily="34" charset="0"/>
              </a:rPr>
              <a:t>Uniemens</a:t>
            </a:r>
            <a:r>
              <a:rPr lang="it-IT" dirty="0">
                <a:latin typeface="Corbel" panose="020B0503020204020204" pitchFamily="34" charset="0"/>
              </a:rPr>
              <a:t> principale per:</a:t>
            </a:r>
          </a:p>
          <a:p>
            <a:pPr marL="342900" indent="-342900" algn="just">
              <a:buFont typeface="+mj-lt"/>
              <a:buAutoNum type="arabicPeriod"/>
            </a:pPr>
            <a:endParaRPr lang="it-IT" dirty="0">
              <a:latin typeface="Corbel" panose="020B0503020204020204" pitchFamily="34" charset="0"/>
            </a:endParaRPr>
          </a:p>
          <a:p>
            <a:pPr marL="342900" indent="-342900" algn="just">
              <a:buFont typeface="+mj-lt"/>
              <a:buAutoNum type="arabicPeriod"/>
            </a:pPr>
            <a:r>
              <a:rPr lang="it-IT" dirty="0">
                <a:latin typeface="Corbel" panose="020B0503020204020204" pitchFamily="34" charset="0"/>
              </a:rPr>
              <a:t>Variazione denuncia principale (quadratura denuncia con stato anomalo, provvisorio, non generabile);</a:t>
            </a:r>
          </a:p>
          <a:p>
            <a:pPr marL="342900" indent="-342900" algn="just">
              <a:buFont typeface="+mj-lt"/>
              <a:buAutoNum type="arabicPeriod"/>
            </a:pPr>
            <a:endParaRPr lang="it-IT" dirty="0">
              <a:latin typeface="Corbel" panose="020B0503020204020204" pitchFamily="34" charset="0"/>
            </a:endParaRPr>
          </a:p>
          <a:p>
            <a:pPr marL="342900" indent="-342900" algn="just">
              <a:buFont typeface="+mj-lt"/>
              <a:buAutoNum type="arabicPeriod"/>
            </a:pPr>
            <a:r>
              <a:rPr lang="it-IT" dirty="0">
                <a:latin typeface="Corbel" panose="020B0503020204020204" pitchFamily="34" charset="0"/>
              </a:rPr>
              <a:t>Variazione per correzione note di rettifica non definite;</a:t>
            </a:r>
          </a:p>
          <a:p>
            <a:pPr marL="342900" indent="-342900" algn="just">
              <a:buFont typeface="+mj-lt"/>
              <a:buAutoNum type="arabicPeriod"/>
            </a:pPr>
            <a:endParaRPr lang="it-IT" dirty="0">
              <a:latin typeface="Corbel" panose="020B0503020204020204" pitchFamily="34" charset="0"/>
            </a:endParaRPr>
          </a:p>
          <a:p>
            <a:pPr marL="342900" indent="-342900" algn="just">
              <a:buFont typeface="+mj-lt"/>
              <a:buAutoNum type="arabicPeriod"/>
            </a:pPr>
            <a:r>
              <a:rPr lang="it-IT" dirty="0">
                <a:latin typeface="Corbel" panose="020B0503020204020204" pitchFamily="34" charset="0"/>
              </a:rPr>
              <a:t>Variazione per regolarizzazioni (che creano le proposte VIG).</a:t>
            </a:r>
            <a:endParaRPr lang="it-IT" dirty="0">
              <a:latin typeface="Corbel" panose="020B0503020204020204" pitchFamily="34" charset="0"/>
            </a:endParaRPr>
          </a:p>
        </p:txBody>
      </p:sp>
      <p:sp>
        <p:nvSpPr>
          <p:cNvPr id="4" name="Segnaposto piè di pagina 3"/>
          <p:cNvSpPr>
            <a:spLocks noGrp="1"/>
          </p:cNvSpPr>
          <p:nvPr>
            <p:ph type="ftr" sz="quarter" idx="11"/>
          </p:nvPr>
        </p:nvSpPr>
        <p:spPr>
          <a:xfrm>
            <a:off x="1709281" y="6237313"/>
            <a:ext cx="5562600" cy="365125"/>
          </a:xfrm>
        </p:spPr>
        <p:txBody>
          <a:bodyPr/>
          <a:lstStyle/>
          <a:p>
            <a:pPr>
              <a:defRPr/>
            </a:pPr>
            <a:r>
              <a:rPr lang="it-IT">
                <a:latin typeface="Corbel" panose="020B0503020204020204" pitchFamily="34" charset="0"/>
              </a:rPr>
              <a:t>    Direzione Provinciale di Firenze</a:t>
            </a:r>
            <a:endParaRPr lang="it-IT" dirty="0">
              <a:solidFill>
                <a:srgbClr val="000000"/>
              </a:solidFill>
              <a:latin typeface="Corbel" panose="020B0503020204020204" pitchFamily="34" charset="0"/>
            </a:endParaRPr>
          </a:p>
        </p:txBody>
      </p:sp>
      <p:pic>
        <p:nvPicPr>
          <p:cNvPr id="5" name="Picture 3" descr="logo"/>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47529" y="260648"/>
            <a:ext cx="2052515" cy="1269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egnaposto data 5"/>
          <p:cNvSpPr>
            <a:spLocks noGrp="1"/>
          </p:cNvSpPr>
          <p:nvPr>
            <p:ph type="dt" sz="half" idx="10"/>
          </p:nvPr>
        </p:nvSpPr>
        <p:spPr>
          <a:xfrm>
            <a:off x="7752184" y="6237313"/>
            <a:ext cx="2286000" cy="365125"/>
          </a:xfrm>
        </p:spPr>
        <p:txBody>
          <a:bodyPr/>
          <a:lstStyle/>
          <a:p>
            <a:pPr>
              <a:defRPr/>
            </a:pPr>
            <a:r>
              <a:rPr lang="it-IT" sz="1600">
                <a:solidFill>
                  <a:srgbClr val="000000"/>
                </a:solidFill>
                <a:latin typeface="Corbel" panose="020B0503020204020204" pitchFamily="34" charset="0"/>
              </a:rPr>
              <a:t>23/04/2018</a:t>
            </a:r>
            <a:endParaRPr lang="it-IT" sz="1600" dirty="0">
              <a:solidFill>
                <a:srgbClr val="000000"/>
              </a:solidFill>
              <a:latin typeface="Corbel" panose="020B0503020204020204" pitchFamily="34" charset="0"/>
            </a:endParaRPr>
          </a:p>
        </p:txBody>
      </p:sp>
      <p:sp>
        <p:nvSpPr>
          <p:cNvPr id="8" name="Segnaposto numero diapositiva 7"/>
          <p:cNvSpPr>
            <a:spLocks noGrp="1"/>
          </p:cNvSpPr>
          <p:nvPr>
            <p:ph type="sldNum" sz="quarter" idx="12"/>
          </p:nvPr>
        </p:nvSpPr>
        <p:spPr>
          <a:xfrm>
            <a:off x="9953652" y="285729"/>
            <a:ext cx="457200" cy="365125"/>
          </a:xfrm>
        </p:spPr>
        <p:txBody>
          <a:bodyPr/>
          <a:lstStyle/>
          <a:p>
            <a:pPr>
              <a:defRPr/>
            </a:pPr>
            <a:fld id="{234B5D6F-8819-4CD8-8777-D4C5696C86EA}" type="slidenum">
              <a:rPr lang="it-IT" smtClean="0">
                <a:solidFill>
                  <a:srgbClr val="000000"/>
                </a:solidFill>
              </a:rPr>
              <a:pPr>
                <a:defRPr/>
              </a:pPr>
              <a:t>56</a:t>
            </a:fld>
            <a:endParaRPr lang="it-IT">
              <a:solidFill>
                <a:srgbClr val="000000"/>
              </a:solidFill>
            </a:endParaRPr>
          </a:p>
        </p:txBody>
      </p:sp>
    </p:spTree>
    <p:extLst>
      <p:ext uri="{BB962C8B-B14F-4D97-AF65-F5344CB8AC3E}">
        <p14:creationId xmlns:p14="http://schemas.microsoft.com/office/powerpoint/2010/main" val="2988004218"/>
      </p:ext>
    </p:extLst>
  </p:cSld>
  <p:clrMapOvr>
    <a:masterClrMapping/>
  </p:clrMapOvr>
  <p:transition spd="slow">
    <p:random/>
    <p:sndAc>
      <p:stSnd>
        <p:snd r:embed="rId2" name="click.wav"/>
      </p:stSnd>
    </p:sndAc>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07568" y="751594"/>
            <a:ext cx="7772400" cy="1107504"/>
          </a:xfrm>
        </p:spPr>
        <p:txBody>
          <a:bodyPr>
            <a:normAutofit/>
          </a:bodyPr>
          <a:lstStyle/>
          <a:p>
            <a:pPr algn="ctr"/>
            <a:r>
              <a:rPr lang="it-IT" sz="3200" dirty="0">
                <a:latin typeface="Corbel" panose="020B0503020204020204" pitchFamily="34" charset="0"/>
              </a:rPr>
              <a:t>TIPOLOGIE DI VARIAZIONE</a:t>
            </a:r>
            <a:br>
              <a:rPr lang="it-IT" sz="3200" dirty="0">
                <a:latin typeface="Corbel" panose="020B0503020204020204" pitchFamily="34" charset="0"/>
              </a:rPr>
            </a:br>
            <a:r>
              <a:rPr lang="it-IT" sz="3200" dirty="0">
                <a:latin typeface="Corbel" panose="020B0503020204020204" pitchFamily="34" charset="0"/>
              </a:rPr>
              <a:t>1) VARIAZIONE DENUNCIA PRINCIPALE</a:t>
            </a:r>
            <a:endParaRPr lang="it-IT" sz="3200" dirty="0">
              <a:latin typeface="Corbel" panose="020B0503020204020204" pitchFamily="34" charset="0"/>
            </a:endParaRPr>
          </a:p>
        </p:txBody>
      </p:sp>
      <p:sp>
        <p:nvSpPr>
          <p:cNvPr id="3" name="Segnaposto contenuto 2"/>
          <p:cNvSpPr>
            <a:spLocks noGrp="1"/>
          </p:cNvSpPr>
          <p:nvPr>
            <p:ph idx="1"/>
          </p:nvPr>
        </p:nvSpPr>
        <p:spPr>
          <a:xfrm>
            <a:off x="1991544" y="1844824"/>
            <a:ext cx="7844408" cy="4299652"/>
          </a:xfrm>
        </p:spPr>
        <p:txBody>
          <a:bodyPr>
            <a:normAutofit fontScale="85000" lnSpcReduction="10000"/>
          </a:bodyPr>
          <a:lstStyle/>
          <a:p>
            <a:endParaRPr lang="it-IT" sz="1600" dirty="0"/>
          </a:p>
          <a:p>
            <a:pPr algn="just"/>
            <a:r>
              <a:rPr lang="it-IT" sz="1500" dirty="0">
                <a:latin typeface="Corbel" panose="020B0503020204020204" pitchFamily="34" charset="0"/>
              </a:rPr>
              <a:t>Verificare sempre se la trasmissione della denuncia principale è andata a buon fine. Se la denuncia è bloccata potrebbe ripercuotersi sul DURC ON </a:t>
            </a:r>
            <a:r>
              <a:rPr lang="it-IT" sz="1500" dirty="0" err="1">
                <a:latin typeface="Corbel" panose="020B0503020204020204" pitchFamily="34" charset="0"/>
              </a:rPr>
              <a:t>LINE.</a:t>
            </a:r>
            <a:r>
              <a:rPr lang="it-IT" sz="1500" b="1" dirty="0" err="1">
                <a:latin typeface="Corbel" panose="020B0503020204020204" pitchFamily="34" charset="0"/>
              </a:rPr>
              <a:t>Se</a:t>
            </a:r>
            <a:r>
              <a:rPr lang="it-IT" sz="1500" b="1" dirty="0">
                <a:latin typeface="Corbel" panose="020B0503020204020204" pitchFamily="34" charset="0"/>
              </a:rPr>
              <a:t> l’anomalia non è sanata entro i termini dell’invito a regolarizzare, l’irregolarità viene confermata stante il comportamento omissivo dell’Azienda.</a:t>
            </a:r>
            <a:endParaRPr lang="it-IT" sz="1500" dirty="0">
              <a:latin typeface="Corbel" panose="020B0503020204020204" pitchFamily="34" charset="0"/>
            </a:endParaRPr>
          </a:p>
          <a:p>
            <a:pPr algn="just"/>
            <a:r>
              <a:rPr lang="it-IT" sz="1500" dirty="0">
                <a:latin typeface="Corbel" panose="020B0503020204020204" pitchFamily="34" charset="0"/>
              </a:rPr>
              <a:t>E’ frequente riscontrare che la denuncia principale sia squadrata, anomala o provvisoria.  Esistono anche denunce con stato “non generabile”;</a:t>
            </a:r>
          </a:p>
          <a:p>
            <a:pPr algn="just"/>
            <a:r>
              <a:rPr lang="it-IT" sz="1500" dirty="0">
                <a:latin typeface="Corbel" panose="020B0503020204020204" pitchFamily="34" charset="0"/>
              </a:rPr>
              <a:t>La denuncia è ANOMALA quando le somme degli importi a debito e/o a credito ricostruiti risultano superiori ai rispettivi valori indicati negli elementi dichiarativi “</a:t>
            </a:r>
            <a:r>
              <a:rPr lang="it-IT" sz="1500" dirty="0" err="1">
                <a:latin typeface="Corbel" panose="020B0503020204020204" pitchFamily="34" charset="0"/>
              </a:rPr>
              <a:t>TotaleADebito</a:t>
            </a:r>
            <a:r>
              <a:rPr lang="it-IT" sz="1500" dirty="0">
                <a:latin typeface="Corbel" panose="020B0503020204020204" pitchFamily="34" charset="0"/>
              </a:rPr>
              <a:t>” e “</a:t>
            </a:r>
            <a:r>
              <a:rPr lang="it-IT" sz="1500" dirty="0" err="1">
                <a:latin typeface="Corbel" panose="020B0503020204020204" pitchFamily="34" charset="0"/>
              </a:rPr>
              <a:t>TotaleACredito</a:t>
            </a:r>
            <a:r>
              <a:rPr lang="it-IT" sz="1500" dirty="0">
                <a:latin typeface="Corbel" panose="020B0503020204020204" pitchFamily="34" charset="0"/>
              </a:rPr>
              <a:t>” presenti nei “dati di quadratura” della denuncia aziendale. Il saldo ricostruito è maggiore del saldo dichiarato;</a:t>
            </a:r>
          </a:p>
          <a:p>
            <a:pPr algn="just"/>
            <a:r>
              <a:rPr lang="it-IT" sz="1500" dirty="0">
                <a:latin typeface="Corbel" panose="020B0503020204020204" pitchFamily="34" charset="0"/>
              </a:rPr>
              <a:t>La denuncia è PROVVISORIA quando  le somme degli importi a debito e/o a credito ricostruiti sono inferiori ai rispettivi valori indicati negli elementi dichiarativi “</a:t>
            </a:r>
            <a:r>
              <a:rPr lang="it-IT" sz="1500" dirty="0" err="1">
                <a:latin typeface="Corbel" panose="020B0503020204020204" pitchFamily="34" charset="0"/>
              </a:rPr>
              <a:t>TotaleADebito</a:t>
            </a:r>
            <a:r>
              <a:rPr lang="it-IT" sz="1500" dirty="0">
                <a:latin typeface="Corbel" panose="020B0503020204020204" pitchFamily="34" charset="0"/>
              </a:rPr>
              <a:t>” e “</a:t>
            </a:r>
            <a:r>
              <a:rPr lang="it-IT" sz="1500" dirty="0" err="1">
                <a:latin typeface="Corbel" panose="020B0503020204020204" pitchFamily="34" charset="0"/>
              </a:rPr>
              <a:t>TotaleACredito</a:t>
            </a:r>
            <a:r>
              <a:rPr lang="it-IT" sz="1500" dirty="0">
                <a:latin typeface="Corbel" panose="020B0503020204020204" pitchFamily="34" charset="0"/>
              </a:rPr>
              <a:t>” presenti nei “dati di quadratura” della denuncia aziendale. Il saldo ricostruito è minore del saldo dichiarato.</a:t>
            </a:r>
          </a:p>
          <a:p>
            <a:pPr algn="just"/>
            <a:r>
              <a:rPr lang="it-IT" sz="1500" dirty="0">
                <a:latin typeface="Corbel" panose="020B0503020204020204" pitchFamily="34" charset="0"/>
              </a:rPr>
              <a:t>La denuncia è NON GENERABILE  quando è assente la denuncia aziendale oppure è presente solo la denuncia aziendale e sono assenti le denunce individuali. </a:t>
            </a:r>
          </a:p>
          <a:p>
            <a:pPr algn="just"/>
            <a:r>
              <a:rPr lang="it-IT" sz="1500" dirty="0">
                <a:latin typeface="Corbel" panose="020B0503020204020204" pitchFamily="34" charset="0"/>
              </a:rPr>
              <a:t>In questi casi è urgente procedere alla </a:t>
            </a:r>
            <a:r>
              <a:rPr lang="it-IT" sz="1500" dirty="0">
                <a:latin typeface="Corbel" panose="020B0503020204020204" pitchFamily="34" charset="0"/>
                <a:hlinkClick r:id="rId3" action="ppaction://hlinkfile"/>
              </a:rPr>
              <a:t>correzione </a:t>
            </a:r>
            <a:r>
              <a:rPr lang="it-IT" sz="1500" dirty="0">
                <a:latin typeface="Corbel" panose="020B0503020204020204" pitchFamily="34" charset="0"/>
              </a:rPr>
              <a:t>da VARIAZIONE DENUNCE VIRTUALI SQUADRATE. Secondo le cifre della squadratura si dovranno correggere o la denuncia aziendale o la denuncia individuale e ritrasmettere il flusso.</a:t>
            </a:r>
          </a:p>
          <a:p>
            <a:pPr algn="just"/>
            <a:r>
              <a:rPr lang="it-IT" sz="1500" dirty="0">
                <a:latin typeface="Corbel" panose="020B0503020204020204" pitchFamily="34" charset="0"/>
              </a:rPr>
              <a:t>Da notare che una denuncia squadrata non permette all’Istituto di ripartire contabilmente l’eventuale pagamento anche se regolarmente effettuato dall’Azienda.</a:t>
            </a:r>
          </a:p>
          <a:p>
            <a:pPr algn="just"/>
            <a:r>
              <a:rPr lang="it-IT" sz="1500" dirty="0">
                <a:latin typeface="Corbel" panose="020B0503020204020204" pitchFamily="34" charset="0"/>
              </a:rPr>
              <a:t>** Msg. 005207 del 06.08.2015</a:t>
            </a:r>
            <a:endParaRPr lang="it-IT" sz="1500" dirty="0">
              <a:latin typeface="Corbel" panose="020B0503020204020204" pitchFamily="34" charset="0"/>
            </a:endParaRPr>
          </a:p>
        </p:txBody>
      </p:sp>
      <p:pic>
        <p:nvPicPr>
          <p:cNvPr id="6" name="Picture 3" descr="logo"/>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75521" y="116632"/>
            <a:ext cx="2052515" cy="1269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egnaposto data 6"/>
          <p:cNvSpPr>
            <a:spLocks noGrp="1"/>
          </p:cNvSpPr>
          <p:nvPr>
            <p:ph type="dt" sz="half" idx="10"/>
          </p:nvPr>
        </p:nvSpPr>
        <p:spPr>
          <a:xfrm>
            <a:off x="6960096" y="6165305"/>
            <a:ext cx="2952328" cy="365125"/>
          </a:xfrm>
        </p:spPr>
        <p:txBody>
          <a:bodyPr/>
          <a:lstStyle/>
          <a:p>
            <a:pPr>
              <a:defRPr/>
            </a:pPr>
            <a:r>
              <a:rPr lang="it-IT" sz="1600">
                <a:solidFill>
                  <a:srgbClr val="000000"/>
                </a:solidFill>
                <a:latin typeface="Corbel" panose="020B0503020204020204" pitchFamily="34" charset="0"/>
              </a:rPr>
              <a:t>23/04/2018</a:t>
            </a:r>
            <a:endParaRPr lang="it-IT" sz="1600" dirty="0">
              <a:solidFill>
                <a:srgbClr val="000000"/>
              </a:solidFill>
              <a:latin typeface="Corbel" panose="020B0503020204020204" pitchFamily="34" charset="0"/>
            </a:endParaRPr>
          </a:p>
        </p:txBody>
      </p:sp>
      <p:sp>
        <p:nvSpPr>
          <p:cNvPr id="8" name="Segnaposto piè di pagina 7"/>
          <p:cNvSpPr>
            <a:spLocks noGrp="1"/>
          </p:cNvSpPr>
          <p:nvPr>
            <p:ph type="ftr" sz="quarter" idx="11"/>
          </p:nvPr>
        </p:nvSpPr>
        <p:spPr>
          <a:xfrm>
            <a:off x="1530896" y="6237313"/>
            <a:ext cx="5720544" cy="365125"/>
          </a:xfrm>
        </p:spPr>
        <p:txBody>
          <a:bodyPr/>
          <a:lstStyle/>
          <a:p>
            <a:pPr>
              <a:defRPr/>
            </a:pPr>
            <a:r>
              <a:rPr lang="it-IT" b="1" dirty="0">
                <a:solidFill>
                  <a:srgbClr val="000000"/>
                </a:solidFill>
                <a:latin typeface="Corbel" panose="020B0503020204020204" pitchFamily="34" charset="0"/>
              </a:rPr>
              <a:t>    </a:t>
            </a:r>
            <a:r>
              <a:rPr lang="it-IT" dirty="0">
                <a:solidFill>
                  <a:srgbClr val="000000"/>
                </a:solidFill>
                <a:latin typeface="Corbel" panose="020B0503020204020204" pitchFamily="34" charset="0"/>
              </a:rPr>
              <a:t>Direzione</a:t>
            </a:r>
            <a:r>
              <a:rPr lang="it-IT" b="1" dirty="0">
                <a:solidFill>
                  <a:srgbClr val="000000"/>
                </a:solidFill>
                <a:latin typeface="Corbel" panose="020B0503020204020204" pitchFamily="34" charset="0"/>
              </a:rPr>
              <a:t> </a:t>
            </a:r>
            <a:r>
              <a:rPr lang="it-IT" sz="1600" dirty="0">
                <a:solidFill>
                  <a:srgbClr val="000000"/>
                </a:solidFill>
                <a:latin typeface="Corbel" panose="020B0503020204020204" pitchFamily="34" charset="0"/>
              </a:rPr>
              <a:t>Provinciale</a:t>
            </a:r>
            <a:r>
              <a:rPr lang="it-IT" b="1" dirty="0">
                <a:solidFill>
                  <a:srgbClr val="000000"/>
                </a:solidFill>
                <a:latin typeface="Corbel" panose="020B0503020204020204" pitchFamily="34" charset="0"/>
              </a:rPr>
              <a:t> </a:t>
            </a:r>
            <a:r>
              <a:rPr lang="it-IT" dirty="0">
                <a:solidFill>
                  <a:srgbClr val="000000"/>
                </a:solidFill>
                <a:latin typeface="Corbel" panose="020B0503020204020204" pitchFamily="34" charset="0"/>
              </a:rPr>
              <a:t>di Firenze</a:t>
            </a:r>
            <a:endParaRPr lang="it-IT" dirty="0">
              <a:solidFill>
                <a:srgbClr val="000000"/>
              </a:solidFill>
              <a:latin typeface="Corbel" panose="020B0503020204020204" pitchFamily="34" charset="0"/>
            </a:endParaRPr>
          </a:p>
        </p:txBody>
      </p:sp>
      <p:sp>
        <p:nvSpPr>
          <p:cNvPr id="10" name="Segnaposto numero diapositiva 9"/>
          <p:cNvSpPr>
            <a:spLocks noGrp="1"/>
          </p:cNvSpPr>
          <p:nvPr>
            <p:ph type="sldNum" sz="quarter" idx="12"/>
          </p:nvPr>
        </p:nvSpPr>
        <p:spPr>
          <a:xfrm>
            <a:off x="9953652" y="214291"/>
            <a:ext cx="457200" cy="365125"/>
          </a:xfrm>
        </p:spPr>
        <p:txBody>
          <a:bodyPr/>
          <a:lstStyle/>
          <a:p>
            <a:pPr>
              <a:defRPr/>
            </a:pPr>
            <a:fld id="{234B5D6F-8819-4CD8-8777-D4C5696C86EA}" type="slidenum">
              <a:rPr lang="it-IT" smtClean="0">
                <a:solidFill>
                  <a:srgbClr val="000000"/>
                </a:solidFill>
              </a:rPr>
              <a:pPr>
                <a:defRPr/>
              </a:pPr>
              <a:t>57</a:t>
            </a:fld>
            <a:endParaRPr lang="it-IT">
              <a:solidFill>
                <a:srgbClr val="000000"/>
              </a:solidFill>
            </a:endParaRPr>
          </a:p>
        </p:txBody>
      </p:sp>
    </p:spTree>
    <p:extLst>
      <p:ext uri="{BB962C8B-B14F-4D97-AF65-F5344CB8AC3E}">
        <p14:creationId xmlns:p14="http://schemas.microsoft.com/office/powerpoint/2010/main" val="1949530925"/>
      </p:ext>
    </p:extLst>
  </p:cSld>
  <p:clrMapOvr>
    <a:masterClrMapping/>
  </p:clrMapOvr>
  <p:transition spd="slow">
    <p:random/>
    <p:sndAc>
      <p:stSnd>
        <p:snd r:embed="rId2" name="click.wav"/>
      </p:stSnd>
    </p:sndAc>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63552" y="1268760"/>
            <a:ext cx="8183880" cy="1033362"/>
          </a:xfrm>
        </p:spPr>
        <p:txBody>
          <a:bodyPr anchor="ctr">
            <a:normAutofit fontScale="90000"/>
          </a:bodyPr>
          <a:lstStyle/>
          <a:p>
            <a:pPr algn="ctr"/>
            <a:r>
              <a:rPr lang="it-IT" sz="3200" dirty="0">
                <a:latin typeface="Corbel" panose="020B0503020204020204" pitchFamily="34" charset="0"/>
              </a:rPr>
              <a:t>TIPOLOGIE DI VARIAZIONE </a:t>
            </a:r>
            <a:br>
              <a:rPr lang="it-IT" sz="3200" dirty="0">
                <a:latin typeface="Corbel" panose="020B0503020204020204" pitchFamily="34" charset="0"/>
              </a:rPr>
            </a:br>
            <a:r>
              <a:rPr lang="it-IT" sz="3200" dirty="0">
                <a:latin typeface="Corbel" panose="020B0503020204020204" pitchFamily="34" charset="0"/>
              </a:rPr>
              <a:t>  </a:t>
            </a:r>
            <a:r>
              <a:rPr lang="it-IT" sz="2900" dirty="0">
                <a:latin typeface="Corbel" panose="020B0503020204020204" pitchFamily="34" charset="0"/>
              </a:rPr>
              <a:t>2) VARIAZIONI PER CORREZIONE NOTE DI RETTIFICA</a:t>
            </a:r>
            <a:endParaRPr lang="it-IT" sz="2900" dirty="0">
              <a:latin typeface="Corbel" panose="020B0503020204020204" pitchFamily="34" charset="0"/>
            </a:endParaRPr>
          </a:p>
        </p:txBody>
      </p:sp>
      <p:sp>
        <p:nvSpPr>
          <p:cNvPr id="3" name="Segnaposto contenuto 2"/>
          <p:cNvSpPr>
            <a:spLocks noGrp="1"/>
          </p:cNvSpPr>
          <p:nvPr>
            <p:ph idx="1"/>
          </p:nvPr>
        </p:nvSpPr>
        <p:spPr>
          <a:xfrm>
            <a:off x="1847528" y="2348880"/>
            <a:ext cx="8229600" cy="3384376"/>
          </a:xfrm>
        </p:spPr>
        <p:txBody>
          <a:bodyPr>
            <a:normAutofit fontScale="77500" lnSpcReduction="20000"/>
          </a:bodyPr>
          <a:lstStyle/>
          <a:p>
            <a:pPr algn="just"/>
            <a:endParaRPr lang="it-IT" sz="1800" dirty="0">
              <a:latin typeface="Corbel" panose="020B0503020204020204" pitchFamily="34" charset="0"/>
            </a:endParaRPr>
          </a:p>
          <a:p>
            <a:pPr algn="just"/>
            <a:r>
              <a:rPr lang="it-IT" sz="1900" dirty="0">
                <a:latin typeface="Corbel" panose="020B0503020204020204" pitchFamily="34" charset="0"/>
              </a:rPr>
              <a:t>Possono essere effettuate variazioni anche per correggere i dati a seguito dell’emissione di una nota di rettifica non scaduta e che non è ancora transitata sull’archivio recupero crediti (visibile sul Portale Contributivo  Aziende e Intermediari – Note di Rettifica non in stato « definito» ). </a:t>
            </a:r>
          </a:p>
          <a:p>
            <a:pPr algn="just"/>
            <a:endParaRPr lang="it-IT" sz="1900" dirty="0">
              <a:latin typeface="Corbel" panose="020B0503020204020204" pitchFamily="34" charset="0"/>
            </a:endParaRPr>
          </a:p>
          <a:p>
            <a:pPr algn="just"/>
            <a:r>
              <a:rPr lang="it-IT" sz="1900" dirty="0">
                <a:latin typeface="Corbel" panose="020B0503020204020204" pitchFamily="34" charset="0"/>
              </a:rPr>
              <a:t>Non si tratta di una Regolarizzazione Spontanea ma di una semplice VARIAZIONE Tipo OO o VARIAZIONE DEL DM. Una volta corretti i dati che hanno generato la nota di rettifica, l’integrazione della variazione permetterà l’annullamento della nota di rettifica.</a:t>
            </a:r>
          </a:p>
          <a:p>
            <a:pPr algn="just"/>
            <a:endParaRPr lang="it-IT" sz="1900" dirty="0">
              <a:latin typeface="Corbel" panose="020B0503020204020204" pitchFamily="34" charset="0"/>
            </a:endParaRPr>
          </a:p>
          <a:p>
            <a:pPr algn="just"/>
            <a:r>
              <a:rPr lang="it-IT" sz="1900" dirty="0">
                <a:latin typeface="Corbel" panose="020B0503020204020204" pitchFamily="34" charset="0"/>
              </a:rPr>
              <a:t>Es. Lavoratore con Retribuzioni eccessive ma con contributi pagati esattamente. In questo caso basta entrare sul CF del lavoratore e diminuire le retribuzioni. La variazione verrà integrata e la nota di rettifica passerà al ricalcolo per l’azzeramento.</a:t>
            </a:r>
            <a:endParaRPr lang="it-IT" sz="1900" dirty="0">
              <a:latin typeface="Corbel" panose="020B0503020204020204" pitchFamily="34" charset="0"/>
            </a:endParaRPr>
          </a:p>
          <a:p>
            <a:pPr algn="just"/>
            <a:endParaRPr lang="it-IT" sz="1900" dirty="0">
              <a:latin typeface="Corbel" panose="020B0503020204020204" pitchFamily="34" charset="0"/>
            </a:endParaRPr>
          </a:p>
          <a:p>
            <a:pPr algn="just"/>
            <a:r>
              <a:rPr lang="it-IT" sz="1900" dirty="0">
                <a:latin typeface="Corbel" panose="020B0503020204020204" pitchFamily="34" charset="0"/>
              </a:rPr>
              <a:t>E’ fondamentale non modificare mai l’importo dei contributi perché ciò impedirebbe la corretta quadratura della denuncia. Si rammenta che in questo caso l’intervento avviene all’interno della denuncia principale.</a:t>
            </a:r>
            <a:endParaRPr lang="it-IT" sz="1900" dirty="0">
              <a:latin typeface="Corbel" panose="020B0503020204020204" pitchFamily="34" charset="0"/>
            </a:endParaRPr>
          </a:p>
        </p:txBody>
      </p:sp>
      <p:sp>
        <p:nvSpPr>
          <p:cNvPr id="4" name="Segnaposto piè di pagina 3"/>
          <p:cNvSpPr>
            <a:spLocks noGrp="1"/>
          </p:cNvSpPr>
          <p:nvPr>
            <p:ph type="ftr" sz="quarter" idx="11"/>
          </p:nvPr>
        </p:nvSpPr>
        <p:spPr>
          <a:xfrm>
            <a:off x="1524000" y="6165305"/>
            <a:ext cx="5562600" cy="365125"/>
          </a:xfrm>
        </p:spPr>
        <p:txBody>
          <a:bodyPr/>
          <a:lstStyle/>
          <a:p>
            <a:pPr>
              <a:defRPr/>
            </a:pPr>
            <a:r>
              <a:rPr lang="it-IT" sz="1600" dirty="0">
                <a:latin typeface="Corbel" panose="020B0503020204020204" pitchFamily="34" charset="0"/>
              </a:rPr>
              <a:t>    Direzione Provinciale di Firenze</a:t>
            </a:r>
            <a:endParaRPr lang="it-IT" sz="1600" dirty="0">
              <a:latin typeface="Corbel" panose="020B0503020204020204" pitchFamily="34" charset="0"/>
            </a:endParaRPr>
          </a:p>
        </p:txBody>
      </p:sp>
      <p:pic>
        <p:nvPicPr>
          <p:cNvPr id="5" name="Picture 3" descr="logo"/>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26050" y="154009"/>
            <a:ext cx="2052515" cy="1269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egnaposto data 5"/>
          <p:cNvSpPr>
            <a:spLocks noGrp="1"/>
          </p:cNvSpPr>
          <p:nvPr>
            <p:ph type="dt" sz="half" idx="10"/>
          </p:nvPr>
        </p:nvSpPr>
        <p:spPr>
          <a:xfrm>
            <a:off x="7824192" y="6165305"/>
            <a:ext cx="2286000" cy="365125"/>
          </a:xfrm>
        </p:spPr>
        <p:txBody>
          <a:bodyPr/>
          <a:lstStyle/>
          <a:p>
            <a:pPr>
              <a:defRPr/>
            </a:pPr>
            <a:r>
              <a:rPr lang="it-IT" sz="1600">
                <a:solidFill>
                  <a:srgbClr val="000000"/>
                </a:solidFill>
                <a:latin typeface="Corbel" panose="020B0503020204020204" pitchFamily="34" charset="0"/>
              </a:rPr>
              <a:t>23/04/2018</a:t>
            </a:r>
            <a:endParaRPr lang="it-IT" sz="1600" dirty="0">
              <a:solidFill>
                <a:srgbClr val="000000"/>
              </a:solidFill>
              <a:latin typeface="Corbel" panose="020B0503020204020204" pitchFamily="34" charset="0"/>
            </a:endParaRPr>
          </a:p>
        </p:txBody>
      </p:sp>
      <p:sp>
        <p:nvSpPr>
          <p:cNvPr id="8" name="Segnaposto numero diapositiva 7"/>
          <p:cNvSpPr>
            <a:spLocks noGrp="1"/>
          </p:cNvSpPr>
          <p:nvPr>
            <p:ph type="sldNum" sz="quarter" idx="12"/>
          </p:nvPr>
        </p:nvSpPr>
        <p:spPr>
          <a:xfrm>
            <a:off x="9953652" y="285729"/>
            <a:ext cx="457200" cy="365125"/>
          </a:xfrm>
        </p:spPr>
        <p:txBody>
          <a:bodyPr/>
          <a:lstStyle/>
          <a:p>
            <a:pPr>
              <a:defRPr/>
            </a:pPr>
            <a:fld id="{234B5D6F-8819-4CD8-8777-D4C5696C86EA}" type="slidenum">
              <a:rPr lang="it-IT" smtClean="0">
                <a:solidFill>
                  <a:srgbClr val="000000"/>
                </a:solidFill>
              </a:rPr>
              <a:pPr>
                <a:defRPr/>
              </a:pPr>
              <a:t>58</a:t>
            </a:fld>
            <a:endParaRPr lang="it-IT">
              <a:solidFill>
                <a:srgbClr val="000000"/>
              </a:solidFill>
            </a:endParaRPr>
          </a:p>
        </p:txBody>
      </p:sp>
    </p:spTree>
    <p:extLst>
      <p:ext uri="{BB962C8B-B14F-4D97-AF65-F5344CB8AC3E}">
        <p14:creationId xmlns:p14="http://schemas.microsoft.com/office/powerpoint/2010/main" val="432588580"/>
      </p:ext>
    </p:extLst>
  </p:cSld>
  <p:clrMapOvr>
    <a:masterClrMapping/>
  </p:clrMapOvr>
  <p:transition spd="slow">
    <p:random/>
    <p:sndAc>
      <p:stSnd>
        <p:snd r:embed="rId2" name="click.wav"/>
      </p:stSnd>
    </p:sndAc>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79576" y="764704"/>
            <a:ext cx="8183880" cy="1051560"/>
          </a:xfrm>
        </p:spPr>
        <p:txBody>
          <a:bodyPr anchor="ctr">
            <a:normAutofit/>
          </a:bodyPr>
          <a:lstStyle/>
          <a:p>
            <a:r>
              <a:rPr lang="it-IT" dirty="0" smtClean="0"/>
              <a:t>      </a:t>
            </a:r>
            <a:r>
              <a:rPr lang="it-IT" sz="3200" dirty="0">
                <a:latin typeface="Corbel" panose="020B0503020204020204" pitchFamily="34" charset="0"/>
              </a:rPr>
              <a:t>PRESUPPOSTI DELLE VARIAZIONI</a:t>
            </a:r>
            <a:endParaRPr lang="it-IT" sz="3200" dirty="0">
              <a:latin typeface="Corbel" panose="020B0503020204020204" pitchFamily="34" charset="0"/>
            </a:endParaRPr>
          </a:p>
        </p:txBody>
      </p:sp>
      <p:sp>
        <p:nvSpPr>
          <p:cNvPr id="3" name="Segnaposto contenuto 2"/>
          <p:cNvSpPr>
            <a:spLocks noGrp="1"/>
          </p:cNvSpPr>
          <p:nvPr>
            <p:ph idx="1"/>
          </p:nvPr>
        </p:nvSpPr>
        <p:spPr>
          <a:xfrm>
            <a:off x="2300536" y="1844824"/>
            <a:ext cx="7772400" cy="4104456"/>
          </a:xfrm>
        </p:spPr>
        <p:txBody>
          <a:bodyPr>
            <a:normAutofit fontScale="92500" lnSpcReduction="10000"/>
          </a:bodyPr>
          <a:lstStyle/>
          <a:p>
            <a:pPr algn="just"/>
            <a:r>
              <a:rPr lang="it-IT" sz="2000" dirty="0">
                <a:latin typeface="Corbel" panose="020B0503020204020204" pitchFamily="34" charset="0"/>
              </a:rPr>
              <a:t>Si precisa che le denunce di variazione sono sempre integralmente sostitutive ma i </a:t>
            </a:r>
            <a:r>
              <a:rPr lang="it-IT" sz="2000" b="1" dirty="0">
                <a:latin typeface="Corbel" panose="020B0503020204020204" pitchFamily="34" charset="0"/>
              </a:rPr>
              <a:t>criteri identificativi </a:t>
            </a:r>
            <a:r>
              <a:rPr lang="it-IT" sz="2000" dirty="0">
                <a:latin typeface="Corbel" panose="020B0503020204020204" pitchFamily="34" charset="0"/>
              </a:rPr>
              <a:t>della denuncia rimangono inalterati: Matricola, Periodo, Codice Fiscale, Qualifica, Tipo Contribuzione e, dal 2015, con l’entrata dei Lavoratori Sport e Spettacolo nell’</a:t>
            </a:r>
            <a:r>
              <a:rPr lang="it-IT" sz="2000" dirty="0" err="1">
                <a:latin typeface="Corbel" panose="020B0503020204020204" pitchFamily="34" charset="0"/>
              </a:rPr>
              <a:t>Uniemens</a:t>
            </a:r>
            <a:r>
              <a:rPr lang="it-IT" sz="2000" dirty="0">
                <a:latin typeface="Corbel" panose="020B0503020204020204" pitchFamily="34" charset="0"/>
              </a:rPr>
              <a:t>, anche il Tipo Lavoratore. </a:t>
            </a:r>
          </a:p>
          <a:p>
            <a:pPr algn="just"/>
            <a:r>
              <a:rPr lang="it-IT" sz="2000" dirty="0">
                <a:latin typeface="Corbel" panose="020B0503020204020204" pitchFamily="34" charset="0"/>
              </a:rPr>
              <a:t>Infatti re-inviare una denuncia individuale con qualifica diversa, trattandosi di un elemento identificativo, comporterà la formazione di una proposta VIG che  non si sovrascrive ma che creerà una duplicazione della principale. Il lavoratore avrà pertanto una doppia copertura contributiva.</a:t>
            </a:r>
          </a:p>
          <a:p>
            <a:pPr algn="just"/>
            <a:r>
              <a:rPr lang="it-IT" sz="2000" dirty="0">
                <a:latin typeface="Corbel" panose="020B0503020204020204" pitchFamily="34" charset="0"/>
              </a:rPr>
              <a:t>Per semplificare l’intervento, si consiglia in questi casi di effettuare una variazione on line sul CF del lavoratore modificando direttamente la qualifica ( o tipo contribuzione/tipo lavoratore). </a:t>
            </a:r>
          </a:p>
          <a:p>
            <a:pPr algn="just"/>
            <a:r>
              <a:rPr lang="it-IT" sz="2000" dirty="0">
                <a:latin typeface="Corbel" panose="020B0503020204020204" pitchFamily="34" charset="0"/>
              </a:rPr>
              <a:t>** Msg. 016744 del 25.08.2011 e Msg.021947 del 22.11.2011</a:t>
            </a:r>
          </a:p>
          <a:p>
            <a:endParaRPr lang="it-IT" dirty="0"/>
          </a:p>
        </p:txBody>
      </p:sp>
      <p:sp>
        <p:nvSpPr>
          <p:cNvPr id="4" name="Segnaposto piè di pagina 3"/>
          <p:cNvSpPr>
            <a:spLocks noGrp="1"/>
          </p:cNvSpPr>
          <p:nvPr>
            <p:ph type="ftr" sz="quarter" idx="11"/>
          </p:nvPr>
        </p:nvSpPr>
        <p:spPr>
          <a:xfrm>
            <a:off x="1775520" y="6237313"/>
            <a:ext cx="5562600" cy="365125"/>
          </a:xfrm>
        </p:spPr>
        <p:txBody>
          <a:bodyPr/>
          <a:lstStyle/>
          <a:p>
            <a:pPr>
              <a:defRPr/>
            </a:pPr>
            <a:r>
              <a:rPr lang="it-IT" sz="1600">
                <a:latin typeface="Corbel" panose="020B0503020204020204" pitchFamily="34" charset="0"/>
              </a:rPr>
              <a:t>    Direzione Provinciale di Firenze</a:t>
            </a:r>
            <a:endParaRPr lang="it-IT" dirty="0">
              <a:solidFill>
                <a:srgbClr val="000000"/>
              </a:solidFill>
              <a:latin typeface="Corbel" panose="020B0503020204020204" pitchFamily="34" charset="0"/>
            </a:endParaRPr>
          </a:p>
        </p:txBody>
      </p:sp>
      <p:pic>
        <p:nvPicPr>
          <p:cNvPr id="5" name="Picture 3" descr="logo"/>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75521" y="199165"/>
            <a:ext cx="2052515" cy="1269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egnaposto data 5"/>
          <p:cNvSpPr>
            <a:spLocks noGrp="1"/>
          </p:cNvSpPr>
          <p:nvPr>
            <p:ph type="dt" sz="half" idx="10"/>
          </p:nvPr>
        </p:nvSpPr>
        <p:spPr>
          <a:xfrm>
            <a:off x="7752184" y="6237313"/>
            <a:ext cx="2286000" cy="365125"/>
          </a:xfrm>
        </p:spPr>
        <p:txBody>
          <a:bodyPr/>
          <a:lstStyle/>
          <a:p>
            <a:pPr>
              <a:defRPr/>
            </a:pPr>
            <a:r>
              <a:rPr lang="it-IT" sz="1600" dirty="0">
                <a:solidFill>
                  <a:srgbClr val="000000"/>
                </a:solidFill>
                <a:latin typeface="Corbel" panose="020B0503020204020204" pitchFamily="34" charset="0"/>
              </a:rPr>
              <a:t>23/04/2018</a:t>
            </a:r>
            <a:endParaRPr lang="it-IT" sz="1600" dirty="0">
              <a:solidFill>
                <a:srgbClr val="000000"/>
              </a:solidFill>
              <a:latin typeface="Corbel" panose="020B0503020204020204" pitchFamily="34" charset="0"/>
            </a:endParaRPr>
          </a:p>
        </p:txBody>
      </p:sp>
      <p:sp>
        <p:nvSpPr>
          <p:cNvPr id="8" name="Segnaposto numero diapositiva 7"/>
          <p:cNvSpPr>
            <a:spLocks noGrp="1"/>
          </p:cNvSpPr>
          <p:nvPr>
            <p:ph type="sldNum" sz="quarter" idx="12"/>
          </p:nvPr>
        </p:nvSpPr>
        <p:spPr>
          <a:xfrm>
            <a:off x="9953652" y="285729"/>
            <a:ext cx="457200" cy="365125"/>
          </a:xfrm>
        </p:spPr>
        <p:txBody>
          <a:bodyPr/>
          <a:lstStyle/>
          <a:p>
            <a:pPr>
              <a:defRPr/>
            </a:pPr>
            <a:fld id="{234B5D6F-8819-4CD8-8777-D4C5696C86EA}" type="slidenum">
              <a:rPr lang="it-IT" smtClean="0">
                <a:solidFill>
                  <a:srgbClr val="000000"/>
                </a:solidFill>
              </a:rPr>
              <a:pPr>
                <a:defRPr/>
              </a:pPr>
              <a:t>59</a:t>
            </a:fld>
            <a:endParaRPr lang="it-IT" dirty="0">
              <a:solidFill>
                <a:srgbClr val="000000"/>
              </a:solidFill>
            </a:endParaRPr>
          </a:p>
        </p:txBody>
      </p:sp>
    </p:spTree>
    <p:extLst>
      <p:ext uri="{BB962C8B-B14F-4D97-AF65-F5344CB8AC3E}">
        <p14:creationId xmlns:p14="http://schemas.microsoft.com/office/powerpoint/2010/main" val="3426665876"/>
      </p:ext>
    </p:extLst>
  </p:cSld>
  <p:clrMapOvr>
    <a:masterClrMapping/>
  </p:clrMapOvr>
  <p:transition spd="slow">
    <p:random/>
    <p:sndAc>
      <p:stSnd>
        <p:snd r:embed="rId2" name="click.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z="2800" dirty="0" smtClean="0">
                <a:solidFill>
                  <a:srgbClr val="000000"/>
                </a:solidFill>
              </a:rPr>
              <a:t>Rapporti di lavoro incentivati e lavoratori per i quali spetta l’incentivo</a:t>
            </a:r>
            <a:endParaRPr lang="it-IT" sz="2800" dirty="0">
              <a:solidFill>
                <a:srgbClr val="000000"/>
              </a:solidFill>
            </a:endParaRPr>
          </a:p>
        </p:txBody>
      </p:sp>
      <p:sp>
        <p:nvSpPr>
          <p:cNvPr id="12" name="Rectangle 11"/>
          <p:cNvSpPr/>
          <p:nvPr/>
        </p:nvSpPr>
        <p:spPr>
          <a:xfrm>
            <a:off x="1695636" y="4819201"/>
            <a:ext cx="9795324" cy="1273624"/>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just">
              <a:spcBef>
                <a:spcPts val="600"/>
              </a:spcBef>
            </a:pPr>
            <a:r>
              <a:rPr lang="it-IT" sz="1400" u="sng" dirty="0" smtClean="0">
                <a:solidFill>
                  <a:schemeClr val="tx1"/>
                </a:solidFill>
              </a:rPr>
              <a:t>Casi di esclusione:</a:t>
            </a:r>
          </a:p>
          <a:p>
            <a:pPr marL="538163" indent="-285750" algn="just">
              <a:spcBef>
                <a:spcPts val="600"/>
              </a:spcBef>
              <a:buFont typeface="Arial" panose="020B0604020202020204" pitchFamily="34" charset="0"/>
              <a:buChar char="•"/>
            </a:pPr>
            <a:r>
              <a:rPr lang="it-IT" sz="1400" b="1" dirty="0">
                <a:solidFill>
                  <a:schemeClr val="tx1"/>
                </a:solidFill>
              </a:rPr>
              <a:t>R</a:t>
            </a:r>
            <a:r>
              <a:rPr lang="it-IT" sz="1400" b="1" dirty="0" smtClean="0">
                <a:solidFill>
                  <a:schemeClr val="tx1"/>
                </a:solidFill>
              </a:rPr>
              <a:t>apporti </a:t>
            </a:r>
            <a:r>
              <a:rPr lang="it-IT" sz="1400" b="1" dirty="0">
                <a:solidFill>
                  <a:schemeClr val="tx1"/>
                </a:solidFill>
              </a:rPr>
              <a:t>di </a:t>
            </a:r>
            <a:r>
              <a:rPr lang="it-IT" sz="1400" b="1" dirty="0" smtClean="0">
                <a:solidFill>
                  <a:schemeClr val="tx1"/>
                </a:solidFill>
              </a:rPr>
              <a:t>apprendistato;</a:t>
            </a:r>
          </a:p>
          <a:p>
            <a:pPr marL="538163" indent="-285750" algn="just">
              <a:buFont typeface="Arial" panose="020B0604020202020204" pitchFamily="34" charset="0"/>
              <a:buChar char="•"/>
            </a:pPr>
            <a:r>
              <a:rPr lang="it-IT" sz="1400" b="1" dirty="0" smtClean="0">
                <a:solidFill>
                  <a:schemeClr val="tx1"/>
                </a:solidFill>
              </a:rPr>
              <a:t>Contratti </a:t>
            </a:r>
            <a:r>
              <a:rPr lang="it-IT" sz="1400" b="1" dirty="0">
                <a:solidFill>
                  <a:schemeClr val="tx1"/>
                </a:solidFill>
              </a:rPr>
              <a:t>di lavoro </a:t>
            </a:r>
            <a:r>
              <a:rPr lang="it-IT" sz="1400" b="1" dirty="0" smtClean="0">
                <a:solidFill>
                  <a:schemeClr val="tx1"/>
                </a:solidFill>
              </a:rPr>
              <a:t>domestico</a:t>
            </a:r>
            <a:r>
              <a:rPr lang="it-IT" sz="1400" dirty="0">
                <a:solidFill>
                  <a:schemeClr val="tx1"/>
                </a:solidFill>
              </a:rPr>
              <a:t>;</a:t>
            </a:r>
            <a:endParaRPr lang="it-IT" sz="1400" dirty="0" smtClean="0">
              <a:solidFill>
                <a:schemeClr val="tx1"/>
              </a:solidFill>
            </a:endParaRPr>
          </a:p>
          <a:p>
            <a:pPr marL="538163" indent="-285750" algn="just">
              <a:buFont typeface="Arial" panose="020B0604020202020204" pitchFamily="34" charset="0"/>
              <a:buChar char="•"/>
            </a:pPr>
            <a:r>
              <a:rPr lang="it-IT" sz="1400" b="1" dirty="0">
                <a:solidFill>
                  <a:schemeClr val="tx1"/>
                </a:solidFill>
              </a:rPr>
              <a:t>Contratti di lavoro </a:t>
            </a:r>
            <a:r>
              <a:rPr lang="it-IT" sz="1400" b="1" dirty="0" smtClean="0">
                <a:solidFill>
                  <a:schemeClr val="tx1"/>
                </a:solidFill>
              </a:rPr>
              <a:t>intermittente; </a:t>
            </a:r>
            <a:r>
              <a:rPr lang="it-IT" sz="1400" dirty="0" smtClean="0">
                <a:solidFill>
                  <a:schemeClr val="tx1"/>
                </a:solidFill>
              </a:rPr>
              <a:t> </a:t>
            </a:r>
          </a:p>
          <a:p>
            <a:pPr marL="538163" indent="-285750" algn="just">
              <a:buFont typeface="Arial" panose="020B0604020202020204" pitchFamily="34" charset="0"/>
              <a:buChar char="•"/>
            </a:pPr>
            <a:r>
              <a:rPr lang="it-IT" sz="1400" b="1" dirty="0">
                <a:solidFill>
                  <a:schemeClr val="tx1"/>
                </a:solidFill>
              </a:rPr>
              <a:t>Contratti di lavoro </a:t>
            </a:r>
            <a:r>
              <a:rPr lang="it-IT" sz="1400" b="1" dirty="0" smtClean="0">
                <a:solidFill>
                  <a:schemeClr val="tx1"/>
                </a:solidFill>
              </a:rPr>
              <a:t>occasionale</a:t>
            </a:r>
            <a:r>
              <a:rPr lang="it-IT" sz="1400" dirty="0" smtClean="0">
                <a:solidFill>
                  <a:schemeClr val="tx1"/>
                </a:solidFill>
              </a:rPr>
              <a:t>.</a:t>
            </a:r>
            <a:endParaRPr lang="it-IT" sz="1400" dirty="0">
              <a:solidFill>
                <a:schemeClr val="tx1"/>
              </a:solidFill>
            </a:endParaRPr>
          </a:p>
        </p:txBody>
      </p:sp>
      <p:pic>
        <p:nvPicPr>
          <p:cNvPr id="6" name="Picture 5"/>
          <p:cNvPicPr>
            <a:picLocks noChangeAspect="1"/>
          </p:cNvPicPr>
          <p:nvPr/>
        </p:nvPicPr>
        <p:blipFill>
          <a:blip r:embed="rId3">
            <a:clrChange>
              <a:clrFrom>
                <a:srgbClr val="FFFFFF"/>
              </a:clrFrom>
              <a:clrTo>
                <a:srgbClr val="FFFFFF">
                  <a:alpha val="0"/>
                </a:srgbClr>
              </a:clrTo>
            </a:clrChange>
          </a:blip>
          <a:stretch>
            <a:fillRect/>
          </a:stretch>
        </p:blipFill>
        <p:spPr>
          <a:xfrm>
            <a:off x="1041349" y="4981761"/>
            <a:ext cx="558132" cy="558132"/>
          </a:xfrm>
          <a:prstGeom prst="rect">
            <a:avLst/>
          </a:prstGeom>
        </p:spPr>
      </p:pic>
      <p:sp>
        <p:nvSpPr>
          <p:cNvPr id="21" name="Rectangle 20"/>
          <p:cNvSpPr/>
          <p:nvPr/>
        </p:nvSpPr>
        <p:spPr>
          <a:xfrm>
            <a:off x="1371751" y="3677385"/>
            <a:ext cx="10190178" cy="772532"/>
          </a:xfrm>
          <a:prstGeom prst="rect">
            <a:avLst/>
          </a:prstGeom>
          <a:noFill/>
          <a:ln w="19050">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lIns="468000" tIns="36000" rIns="108000" bIns="36000" rtlCol="0" anchor="ctr" anchorCtr="0"/>
          <a:lstStyle/>
          <a:p>
            <a:pPr algn="just">
              <a:spcAft>
                <a:spcPts val="600"/>
              </a:spcAft>
            </a:pPr>
            <a:r>
              <a:rPr lang="it-IT" sz="1400" dirty="0">
                <a:solidFill>
                  <a:schemeClr val="tx1"/>
                </a:solidFill>
              </a:rPr>
              <a:t>Per le sole </a:t>
            </a:r>
            <a:r>
              <a:rPr lang="it-IT" sz="1400" b="1" dirty="0">
                <a:solidFill>
                  <a:schemeClr val="tx1"/>
                </a:solidFill>
              </a:rPr>
              <a:t>assunzioni effettuate nel corso dell’anno </a:t>
            </a:r>
            <a:r>
              <a:rPr lang="it-IT" sz="1400" b="1" dirty="0" smtClean="0">
                <a:solidFill>
                  <a:schemeClr val="tx1"/>
                </a:solidFill>
              </a:rPr>
              <a:t>2018</a:t>
            </a:r>
            <a:r>
              <a:rPr lang="it-IT" sz="1400" dirty="0" smtClean="0">
                <a:solidFill>
                  <a:schemeClr val="tx1"/>
                </a:solidFill>
              </a:rPr>
              <a:t>, il </a:t>
            </a:r>
            <a:r>
              <a:rPr lang="it-IT" sz="1400" dirty="0">
                <a:solidFill>
                  <a:schemeClr val="tx1"/>
                </a:solidFill>
              </a:rPr>
              <a:t>limite di età del soggetto da assumere </a:t>
            </a:r>
            <a:r>
              <a:rPr lang="it-IT" sz="1400" dirty="0" smtClean="0">
                <a:solidFill>
                  <a:schemeClr val="tx1"/>
                </a:solidFill>
              </a:rPr>
              <a:t>è innalzato </a:t>
            </a:r>
            <a:r>
              <a:rPr lang="it-IT" sz="1400" dirty="0">
                <a:solidFill>
                  <a:schemeClr val="tx1"/>
                </a:solidFill>
              </a:rPr>
              <a:t>fino ai </a:t>
            </a:r>
            <a:r>
              <a:rPr lang="it-IT" sz="1400" b="1" dirty="0" smtClean="0">
                <a:solidFill>
                  <a:schemeClr val="tx1"/>
                </a:solidFill>
              </a:rPr>
              <a:t>35 anni</a:t>
            </a:r>
            <a:r>
              <a:rPr lang="it-IT" sz="1400" dirty="0" smtClean="0">
                <a:solidFill>
                  <a:schemeClr val="tx1"/>
                </a:solidFill>
              </a:rPr>
              <a:t>.</a:t>
            </a:r>
            <a:endParaRPr lang="it-IT" sz="1200" dirty="0">
              <a:solidFill>
                <a:schemeClr val="tx1"/>
              </a:solidFill>
            </a:endParaRPr>
          </a:p>
        </p:txBody>
      </p:sp>
      <p:sp>
        <p:nvSpPr>
          <p:cNvPr id="32" name="Rectangle 31"/>
          <p:cNvSpPr/>
          <p:nvPr/>
        </p:nvSpPr>
        <p:spPr>
          <a:xfrm>
            <a:off x="1371751" y="2205123"/>
            <a:ext cx="10190178" cy="1361037"/>
          </a:xfrm>
          <a:prstGeom prst="rect">
            <a:avLst/>
          </a:prstGeom>
          <a:noFill/>
          <a:ln w="19050">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lIns="468000" tIns="36000" rIns="108000" bIns="36000" rtlCol="0" anchor="ctr" anchorCtr="0"/>
          <a:lstStyle/>
          <a:p>
            <a:pPr algn="just">
              <a:spcAft>
                <a:spcPts val="600"/>
              </a:spcAft>
            </a:pPr>
            <a:r>
              <a:rPr lang="it-IT" sz="1400" dirty="0">
                <a:solidFill>
                  <a:schemeClr val="tx1"/>
                </a:solidFill>
              </a:rPr>
              <a:t>L’esonero contributivo </a:t>
            </a:r>
            <a:r>
              <a:rPr lang="it-IT" sz="1400" dirty="0" smtClean="0">
                <a:solidFill>
                  <a:schemeClr val="tx1"/>
                </a:solidFill>
              </a:rPr>
              <a:t>spetta </a:t>
            </a:r>
            <a:r>
              <a:rPr lang="it-IT" sz="1400" dirty="0">
                <a:solidFill>
                  <a:schemeClr val="tx1"/>
                </a:solidFill>
              </a:rPr>
              <a:t>a condizione che l’assunzione, con contratto di lavoro subordinato, riguardi soggetti </a:t>
            </a:r>
            <a:r>
              <a:rPr lang="it-IT" sz="1400" b="1" dirty="0">
                <a:solidFill>
                  <a:schemeClr val="tx1"/>
                </a:solidFill>
              </a:rPr>
              <a:t>che non abbiano compiuto il </a:t>
            </a:r>
            <a:r>
              <a:rPr lang="it-IT" sz="1400" b="1" dirty="0" smtClean="0">
                <a:solidFill>
                  <a:schemeClr val="tx1"/>
                </a:solidFill>
              </a:rPr>
              <a:t>30° anno </a:t>
            </a:r>
            <a:r>
              <a:rPr lang="it-IT" sz="1400" b="1" dirty="0">
                <a:solidFill>
                  <a:schemeClr val="tx1"/>
                </a:solidFill>
              </a:rPr>
              <a:t>di età</a:t>
            </a:r>
            <a:r>
              <a:rPr lang="it-IT" sz="1400" dirty="0">
                <a:solidFill>
                  <a:schemeClr val="tx1"/>
                </a:solidFill>
              </a:rPr>
              <a:t> e </a:t>
            </a:r>
            <a:r>
              <a:rPr lang="it-IT" sz="1400" b="1" dirty="0">
                <a:solidFill>
                  <a:schemeClr val="tx1"/>
                </a:solidFill>
              </a:rPr>
              <a:t>non siano stati occupati a tempo indeterminato</a:t>
            </a:r>
            <a:r>
              <a:rPr lang="it-IT" sz="1400" dirty="0">
                <a:solidFill>
                  <a:schemeClr val="tx1"/>
                </a:solidFill>
              </a:rPr>
              <a:t> con il medesimo o con altro datore di lavoro nel corso dell’intera vita </a:t>
            </a:r>
            <a:r>
              <a:rPr lang="it-IT" sz="1400" dirty="0" smtClean="0">
                <a:solidFill>
                  <a:schemeClr val="tx1"/>
                </a:solidFill>
              </a:rPr>
              <a:t>lavorativa.</a:t>
            </a:r>
          </a:p>
          <a:p>
            <a:pPr algn="just">
              <a:spcAft>
                <a:spcPts val="600"/>
              </a:spcAft>
            </a:pPr>
            <a:r>
              <a:rPr lang="it-IT" sz="1400" dirty="0" smtClean="0">
                <a:solidFill>
                  <a:schemeClr val="tx1"/>
                </a:solidFill>
              </a:rPr>
              <a:t>L’esonero spetta nel caso in cui il precedente rapporto a tempo indeterminato sia stato per </a:t>
            </a:r>
            <a:r>
              <a:rPr lang="it-IT" sz="1400" b="1" dirty="0" smtClean="0">
                <a:solidFill>
                  <a:schemeClr val="tx1"/>
                </a:solidFill>
              </a:rPr>
              <a:t>apprendistato</a:t>
            </a:r>
            <a:r>
              <a:rPr lang="it-IT" sz="1400" dirty="0" smtClean="0">
                <a:solidFill>
                  <a:schemeClr val="tx1"/>
                </a:solidFill>
              </a:rPr>
              <a:t>, </a:t>
            </a:r>
            <a:r>
              <a:rPr lang="it-IT" sz="1400" b="1" dirty="0" smtClean="0">
                <a:solidFill>
                  <a:schemeClr val="tx1"/>
                </a:solidFill>
              </a:rPr>
              <a:t>rapporto di lavoro intermittente</a:t>
            </a:r>
            <a:r>
              <a:rPr lang="it-IT" sz="1400" dirty="0" smtClean="0">
                <a:solidFill>
                  <a:schemeClr val="tx1"/>
                </a:solidFill>
              </a:rPr>
              <a:t>, </a:t>
            </a:r>
            <a:r>
              <a:rPr lang="it-IT" sz="1400" b="1" dirty="0" smtClean="0">
                <a:solidFill>
                  <a:schemeClr val="tx1"/>
                </a:solidFill>
              </a:rPr>
              <a:t>rapporto di lavoro domestico</a:t>
            </a:r>
            <a:endParaRPr lang="it-IT" sz="1400" b="1" dirty="0">
              <a:solidFill>
                <a:schemeClr val="tx1"/>
              </a:solidFill>
            </a:endParaRPr>
          </a:p>
        </p:txBody>
      </p:sp>
      <p:grpSp>
        <p:nvGrpSpPr>
          <p:cNvPr id="5" name="Group 4"/>
          <p:cNvGrpSpPr/>
          <p:nvPr/>
        </p:nvGrpSpPr>
        <p:grpSpPr>
          <a:xfrm>
            <a:off x="907637" y="2510803"/>
            <a:ext cx="828000" cy="857909"/>
            <a:chOff x="714597" y="2602243"/>
            <a:chExt cx="828000" cy="857909"/>
          </a:xfrm>
        </p:grpSpPr>
        <p:sp>
          <p:nvSpPr>
            <p:cNvPr id="37" name="Oval 36"/>
            <p:cNvSpPr/>
            <p:nvPr/>
          </p:nvSpPr>
          <p:spPr>
            <a:xfrm>
              <a:off x="714597" y="2602243"/>
              <a:ext cx="828000" cy="828000"/>
            </a:xfrm>
            <a:prstGeom prst="ellipse">
              <a:avLst/>
            </a:prstGeom>
            <a:solidFill>
              <a:srgbClr val="4F81BD"/>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sp>
          <p:nvSpPr>
            <p:cNvPr id="29" name="Rectangle 28"/>
            <p:cNvSpPr/>
            <p:nvPr/>
          </p:nvSpPr>
          <p:spPr>
            <a:xfrm>
              <a:off x="728031" y="2936932"/>
              <a:ext cx="798689" cy="523220"/>
            </a:xfrm>
            <a:prstGeom prst="rect">
              <a:avLst/>
            </a:prstGeom>
          </p:spPr>
          <p:txBody>
            <a:bodyPr wrap="square">
              <a:spAutoFit/>
            </a:bodyPr>
            <a:lstStyle/>
            <a:p>
              <a:pPr algn="ctr"/>
              <a:r>
                <a:rPr lang="it-IT" sz="1400" dirty="0" smtClean="0">
                  <a:solidFill>
                    <a:schemeClr val="tx2"/>
                  </a:solidFill>
                </a:rPr>
                <a:t>Under </a:t>
              </a:r>
              <a:r>
                <a:rPr lang="it-IT" sz="1400" b="1" dirty="0" smtClean="0">
                  <a:solidFill>
                    <a:schemeClr val="tx2"/>
                  </a:solidFill>
                </a:rPr>
                <a:t>30</a:t>
              </a:r>
              <a:endParaRPr lang="it-IT" sz="1400" b="1" dirty="0">
                <a:solidFill>
                  <a:schemeClr val="tx2"/>
                </a:solidFill>
              </a:endParaRPr>
            </a:p>
          </p:txBody>
        </p:sp>
        <p:grpSp>
          <p:nvGrpSpPr>
            <p:cNvPr id="38" name="Group 37"/>
            <p:cNvGrpSpPr>
              <a:grpSpLocks noChangeAspect="1"/>
            </p:cNvGrpSpPr>
            <p:nvPr/>
          </p:nvGrpSpPr>
          <p:grpSpPr>
            <a:xfrm>
              <a:off x="959189" y="2689180"/>
              <a:ext cx="336373" cy="317238"/>
              <a:chOff x="8624888" y="6148388"/>
              <a:chExt cx="1060450" cy="1000125"/>
            </a:xfrm>
            <a:solidFill>
              <a:schemeClr val="tx2"/>
            </a:solidFill>
          </p:grpSpPr>
          <p:sp>
            <p:nvSpPr>
              <p:cNvPr id="39" name="Freeform 101"/>
              <p:cNvSpPr>
                <a:spLocks/>
              </p:cNvSpPr>
              <p:nvPr/>
            </p:nvSpPr>
            <p:spPr bwMode="auto">
              <a:xfrm>
                <a:off x="8929688" y="6148388"/>
                <a:ext cx="450850" cy="593725"/>
              </a:xfrm>
              <a:custGeom>
                <a:avLst/>
                <a:gdLst>
                  <a:gd name="T0" fmla="*/ 280 w 284"/>
                  <a:gd name="T1" fmla="*/ 186 h 374"/>
                  <a:gd name="T2" fmla="*/ 280 w 284"/>
                  <a:gd name="T3" fmla="*/ 186 h 374"/>
                  <a:gd name="T4" fmla="*/ 284 w 284"/>
                  <a:gd name="T5" fmla="*/ 156 h 374"/>
                  <a:gd name="T6" fmla="*/ 284 w 284"/>
                  <a:gd name="T7" fmla="*/ 128 h 374"/>
                  <a:gd name="T8" fmla="*/ 282 w 284"/>
                  <a:gd name="T9" fmla="*/ 114 h 374"/>
                  <a:gd name="T10" fmla="*/ 280 w 284"/>
                  <a:gd name="T11" fmla="*/ 100 h 374"/>
                  <a:gd name="T12" fmla="*/ 276 w 284"/>
                  <a:gd name="T13" fmla="*/ 88 h 374"/>
                  <a:gd name="T14" fmla="*/ 272 w 284"/>
                  <a:gd name="T15" fmla="*/ 76 h 374"/>
                  <a:gd name="T16" fmla="*/ 272 w 284"/>
                  <a:gd name="T17" fmla="*/ 76 h 374"/>
                  <a:gd name="T18" fmla="*/ 260 w 284"/>
                  <a:gd name="T19" fmla="*/ 60 h 374"/>
                  <a:gd name="T20" fmla="*/ 246 w 284"/>
                  <a:gd name="T21" fmla="*/ 44 h 374"/>
                  <a:gd name="T22" fmla="*/ 232 w 284"/>
                  <a:gd name="T23" fmla="*/ 32 h 374"/>
                  <a:gd name="T24" fmla="*/ 216 w 284"/>
                  <a:gd name="T25" fmla="*/ 20 h 374"/>
                  <a:gd name="T26" fmla="*/ 198 w 284"/>
                  <a:gd name="T27" fmla="*/ 12 h 374"/>
                  <a:gd name="T28" fmla="*/ 180 w 284"/>
                  <a:gd name="T29" fmla="*/ 6 h 374"/>
                  <a:gd name="T30" fmla="*/ 162 w 284"/>
                  <a:gd name="T31" fmla="*/ 2 h 374"/>
                  <a:gd name="T32" fmla="*/ 142 w 284"/>
                  <a:gd name="T33" fmla="*/ 0 h 374"/>
                  <a:gd name="T34" fmla="*/ 142 w 284"/>
                  <a:gd name="T35" fmla="*/ 0 h 374"/>
                  <a:gd name="T36" fmla="*/ 122 w 284"/>
                  <a:gd name="T37" fmla="*/ 2 h 374"/>
                  <a:gd name="T38" fmla="*/ 104 w 284"/>
                  <a:gd name="T39" fmla="*/ 4 h 374"/>
                  <a:gd name="T40" fmla="*/ 84 w 284"/>
                  <a:gd name="T41" fmla="*/ 12 h 374"/>
                  <a:gd name="T42" fmla="*/ 66 w 284"/>
                  <a:gd name="T43" fmla="*/ 20 h 374"/>
                  <a:gd name="T44" fmla="*/ 50 w 284"/>
                  <a:gd name="T45" fmla="*/ 30 h 374"/>
                  <a:gd name="T46" fmla="*/ 34 w 284"/>
                  <a:gd name="T47" fmla="*/ 44 h 374"/>
                  <a:gd name="T48" fmla="*/ 20 w 284"/>
                  <a:gd name="T49" fmla="*/ 60 h 374"/>
                  <a:gd name="T50" fmla="*/ 10 w 284"/>
                  <a:gd name="T51" fmla="*/ 76 h 374"/>
                  <a:gd name="T52" fmla="*/ 10 w 284"/>
                  <a:gd name="T53" fmla="*/ 76 h 374"/>
                  <a:gd name="T54" fmla="*/ 4 w 284"/>
                  <a:gd name="T55" fmla="*/ 88 h 374"/>
                  <a:gd name="T56" fmla="*/ 2 w 284"/>
                  <a:gd name="T57" fmla="*/ 102 h 374"/>
                  <a:gd name="T58" fmla="*/ 0 w 284"/>
                  <a:gd name="T59" fmla="*/ 114 h 374"/>
                  <a:gd name="T60" fmla="*/ 0 w 284"/>
                  <a:gd name="T61" fmla="*/ 128 h 374"/>
                  <a:gd name="T62" fmla="*/ 2 w 284"/>
                  <a:gd name="T63" fmla="*/ 158 h 374"/>
                  <a:gd name="T64" fmla="*/ 4 w 284"/>
                  <a:gd name="T65" fmla="*/ 186 h 374"/>
                  <a:gd name="T66" fmla="*/ 4 w 284"/>
                  <a:gd name="T67" fmla="*/ 186 h 374"/>
                  <a:gd name="T68" fmla="*/ 8 w 284"/>
                  <a:gd name="T69" fmla="*/ 224 h 374"/>
                  <a:gd name="T70" fmla="*/ 18 w 284"/>
                  <a:gd name="T71" fmla="*/ 260 h 374"/>
                  <a:gd name="T72" fmla="*/ 30 w 284"/>
                  <a:gd name="T73" fmla="*/ 290 h 374"/>
                  <a:gd name="T74" fmla="*/ 36 w 284"/>
                  <a:gd name="T75" fmla="*/ 306 h 374"/>
                  <a:gd name="T76" fmla="*/ 44 w 284"/>
                  <a:gd name="T77" fmla="*/ 318 h 374"/>
                  <a:gd name="T78" fmla="*/ 54 w 284"/>
                  <a:gd name="T79" fmla="*/ 330 h 374"/>
                  <a:gd name="T80" fmla="*/ 64 w 284"/>
                  <a:gd name="T81" fmla="*/ 342 h 374"/>
                  <a:gd name="T82" fmla="*/ 74 w 284"/>
                  <a:gd name="T83" fmla="*/ 350 h 374"/>
                  <a:gd name="T84" fmla="*/ 86 w 284"/>
                  <a:gd name="T85" fmla="*/ 358 h 374"/>
                  <a:gd name="T86" fmla="*/ 98 w 284"/>
                  <a:gd name="T87" fmla="*/ 366 h 374"/>
                  <a:gd name="T88" fmla="*/ 112 w 284"/>
                  <a:gd name="T89" fmla="*/ 370 h 374"/>
                  <a:gd name="T90" fmla="*/ 126 w 284"/>
                  <a:gd name="T91" fmla="*/ 372 h 374"/>
                  <a:gd name="T92" fmla="*/ 142 w 284"/>
                  <a:gd name="T93" fmla="*/ 374 h 374"/>
                  <a:gd name="T94" fmla="*/ 142 w 284"/>
                  <a:gd name="T95" fmla="*/ 374 h 374"/>
                  <a:gd name="T96" fmla="*/ 158 w 284"/>
                  <a:gd name="T97" fmla="*/ 372 h 374"/>
                  <a:gd name="T98" fmla="*/ 172 w 284"/>
                  <a:gd name="T99" fmla="*/ 370 h 374"/>
                  <a:gd name="T100" fmla="*/ 186 w 284"/>
                  <a:gd name="T101" fmla="*/ 366 h 374"/>
                  <a:gd name="T102" fmla="*/ 198 w 284"/>
                  <a:gd name="T103" fmla="*/ 358 h 374"/>
                  <a:gd name="T104" fmla="*/ 210 w 284"/>
                  <a:gd name="T105" fmla="*/ 352 h 374"/>
                  <a:gd name="T106" fmla="*/ 220 w 284"/>
                  <a:gd name="T107" fmla="*/ 342 h 374"/>
                  <a:gd name="T108" fmla="*/ 230 w 284"/>
                  <a:gd name="T109" fmla="*/ 330 h 374"/>
                  <a:gd name="T110" fmla="*/ 240 w 284"/>
                  <a:gd name="T111" fmla="*/ 318 h 374"/>
                  <a:gd name="T112" fmla="*/ 248 w 284"/>
                  <a:gd name="T113" fmla="*/ 306 h 374"/>
                  <a:gd name="T114" fmla="*/ 256 w 284"/>
                  <a:gd name="T115" fmla="*/ 290 h 374"/>
                  <a:gd name="T116" fmla="*/ 268 w 284"/>
                  <a:gd name="T117" fmla="*/ 260 h 374"/>
                  <a:gd name="T118" fmla="*/ 276 w 284"/>
                  <a:gd name="T119" fmla="*/ 224 h 374"/>
                  <a:gd name="T120" fmla="*/ 280 w 284"/>
                  <a:gd name="T121" fmla="*/ 186 h 374"/>
                  <a:gd name="T122" fmla="*/ 280 w 284"/>
                  <a:gd name="T123" fmla="*/ 186 h 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4" h="374">
                    <a:moveTo>
                      <a:pt x="280" y="186"/>
                    </a:moveTo>
                    <a:lnTo>
                      <a:pt x="280" y="186"/>
                    </a:lnTo>
                    <a:lnTo>
                      <a:pt x="284" y="156"/>
                    </a:lnTo>
                    <a:lnTo>
                      <a:pt x="284" y="128"/>
                    </a:lnTo>
                    <a:lnTo>
                      <a:pt x="282" y="114"/>
                    </a:lnTo>
                    <a:lnTo>
                      <a:pt x="280" y="100"/>
                    </a:lnTo>
                    <a:lnTo>
                      <a:pt x="276" y="88"/>
                    </a:lnTo>
                    <a:lnTo>
                      <a:pt x="272" y="76"/>
                    </a:lnTo>
                    <a:lnTo>
                      <a:pt x="272" y="76"/>
                    </a:lnTo>
                    <a:lnTo>
                      <a:pt x="260" y="60"/>
                    </a:lnTo>
                    <a:lnTo>
                      <a:pt x="246" y="44"/>
                    </a:lnTo>
                    <a:lnTo>
                      <a:pt x="232" y="32"/>
                    </a:lnTo>
                    <a:lnTo>
                      <a:pt x="216" y="20"/>
                    </a:lnTo>
                    <a:lnTo>
                      <a:pt x="198" y="12"/>
                    </a:lnTo>
                    <a:lnTo>
                      <a:pt x="180" y="6"/>
                    </a:lnTo>
                    <a:lnTo>
                      <a:pt x="162" y="2"/>
                    </a:lnTo>
                    <a:lnTo>
                      <a:pt x="142" y="0"/>
                    </a:lnTo>
                    <a:lnTo>
                      <a:pt x="142" y="0"/>
                    </a:lnTo>
                    <a:lnTo>
                      <a:pt x="122" y="2"/>
                    </a:lnTo>
                    <a:lnTo>
                      <a:pt x="104" y="4"/>
                    </a:lnTo>
                    <a:lnTo>
                      <a:pt x="84" y="12"/>
                    </a:lnTo>
                    <a:lnTo>
                      <a:pt x="66" y="20"/>
                    </a:lnTo>
                    <a:lnTo>
                      <a:pt x="50" y="30"/>
                    </a:lnTo>
                    <a:lnTo>
                      <a:pt x="34" y="44"/>
                    </a:lnTo>
                    <a:lnTo>
                      <a:pt x="20" y="60"/>
                    </a:lnTo>
                    <a:lnTo>
                      <a:pt x="10" y="76"/>
                    </a:lnTo>
                    <a:lnTo>
                      <a:pt x="10" y="76"/>
                    </a:lnTo>
                    <a:lnTo>
                      <a:pt x="4" y="88"/>
                    </a:lnTo>
                    <a:lnTo>
                      <a:pt x="2" y="102"/>
                    </a:lnTo>
                    <a:lnTo>
                      <a:pt x="0" y="114"/>
                    </a:lnTo>
                    <a:lnTo>
                      <a:pt x="0" y="128"/>
                    </a:lnTo>
                    <a:lnTo>
                      <a:pt x="2" y="158"/>
                    </a:lnTo>
                    <a:lnTo>
                      <a:pt x="4" y="186"/>
                    </a:lnTo>
                    <a:lnTo>
                      <a:pt x="4" y="186"/>
                    </a:lnTo>
                    <a:lnTo>
                      <a:pt x="8" y="224"/>
                    </a:lnTo>
                    <a:lnTo>
                      <a:pt x="18" y="260"/>
                    </a:lnTo>
                    <a:lnTo>
                      <a:pt x="30" y="290"/>
                    </a:lnTo>
                    <a:lnTo>
                      <a:pt x="36" y="306"/>
                    </a:lnTo>
                    <a:lnTo>
                      <a:pt x="44" y="318"/>
                    </a:lnTo>
                    <a:lnTo>
                      <a:pt x="54" y="330"/>
                    </a:lnTo>
                    <a:lnTo>
                      <a:pt x="64" y="342"/>
                    </a:lnTo>
                    <a:lnTo>
                      <a:pt x="74" y="350"/>
                    </a:lnTo>
                    <a:lnTo>
                      <a:pt x="86" y="358"/>
                    </a:lnTo>
                    <a:lnTo>
                      <a:pt x="98" y="366"/>
                    </a:lnTo>
                    <a:lnTo>
                      <a:pt x="112" y="370"/>
                    </a:lnTo>
                    <a:lnTo>
                      <a:pt x="126" y="372"/>
                    </a:lnTo>
                    <a:lnTo>
                      <a:pt x="142" y="374"/>
                    </a:lnTo>
                    <a:lnTo>
                      <a:pt x="142" y="374"/>
                    </a:lnTo>
                    <a:lnTo>
                      <a:pt x="158" y="372"/>
                    </a:lnTo>
                    <a:lnTo>
                      <a:pt x="172" y="370"/>
                    </a:lnTo>
                    <a:lnTo>
                      <a:pt x="186" y="366"/>
                    </a:lnTo>
                    <a:lnTo>
                      <a:pt x="198" y="358"/>
                    </a:lnTo>
                    <a:lnTo>
                      <a:pt x="210" y="352"/>
                    </a:lnTo>
                    <a:lnTo>
                      <a:pt x="220" y="342"/>
                    </a:lnTo>
                    <a:lnTo>
                      <a:pt x="230" y="330"/>
                    </a:lnTo>
                    <a:lnTo>
                      <a:pt x="240" y="318"/>
                    </a:lnTo>
                    <a:lnTo>
                      <a:pt x="248" y="306"/>
                    </a:lnTo>
                    <a:lnTo>
                      <a:pt x="256" y="290"/>
                    </a:lnTo>
                    <a:lnTo>
                      <a:pt x="268" y="260"/>
                    </a:lnTo>
                    <a:lnTo>
                      <a:pt x="276" y="224"/>
                    </a:lnTo>
                    <a:lnTo>
                      <a:pt x="280" y="186"/>
                    </a:lnTo>
                    <a:lnTo>
                      <a:pt x="280" y="186"/>
                    </a:lnTo>
                    <a:close/>
                  </a:path>
                </a:pathLst>
              </a:custGeom>
              <a:grpFill/>
              <a:ln>
                <a:noFill/>
              </a:ln>
            </p:spPr>
            <p:txBody>
              <a:bodyPr vert="horz" wrap="square" lIns="78191" tIns="39095" rIns="78191" bIns="39095" numCol="1" anchor="t" anchorCtr="0" compatLnSpc="1">
                <a:prstTxWarp prst="textNoShape">
                  <a:avLst/>
                </a:prstTxWarp>
              </a:bodyPr>
              <a:lstStyle/>
              <a:p>
                <a:pPr algn="ctr" fontAlgn="base">
                  <a:spcBef>
                    <a:spcPct val="0"/>
                  </a:spcBef>
                  <a:spcAft>
                    <a:spcPct val="0"/>
                  </a:spcAft>
                </a:pPr>
                <a:endParaRPr lang="en-IE" sz="1368">
                  <a:solidFill>
                    <a:srgbClr val="646464"/>
                  </a:solidFill>
                </a:endParaRPr>
              </a:p>
            </p:txBody>
          </p:sp>
          <p:sp>
            <p:nvSpPr>
              <p:cNvPr id="40" name="Freeform 102"/>
              <p:cNvSpPr>
                <a:spLocks noEditPoints="1"/>
              </p:cNvSpPr>
              <p:nvPr/>
            </p:nvSpPr>
            <p:spPr bwMode="auto">
              <a:xfrm>
                <a:off x="8624888" y="6729413"/>
                <a:ext cx="1060450" cy="419100"/>
              </a:xfrm>
              <a:custGeom>
                <a:avLst/>
                <a:gdLst>
                  <a:gd name="T0" fmla="*/ 308 w 668"/>
                  <a:gd name="T1" fmla="*/ 166 h 264"/>
                  <a:gd name="T2" fmla="*/ 356 w 668"/>
                  <a:gd name="T3" fmla="*/ 166 h 264"/>
                  <a:gd name="T4" fmla="*/ 388 w 668"/>
                  <a:gd name="T5" fmla="*/ 264 h 264"/>
                  <a:gd name="T6" fmla="*/ 668 w 668"/>
                  <a:gd name="T7" fmla="*/ 264 h 264"/>
                  <a:gd name="T8" fmla="*/ 666 w 668"/>
                  <a:gd name="T9" fmla="*/ 132 h 264"/>
                  <a:gd name="T10" fmla="*/ 666 w 668"/>
                  <a:gd name="T11" fmla="*/ 132 h 264"/>
                  <a:gd name="T12" fmla="*/ 664 w 668"/>
                  <a:gd name="T13" fmla="*/ 126 h 264"/>
                  <a:gd name="T14" fmla="*/ 662 w 668"/>
                  <a:gd name="T15" fmla="*/ 120 h 264"/>
                  <a:gd name="T16" fmla="*/ 654 w 668"/>
                  <a:gd name="T17" fmla="*/ 116 h 264"/>
                  <a:gd name="T18" fmla="*/ 654 w 668"/>
                  <a:gd name="T19" fmla="*/ 116 h 264"/>
                  <a:gd name="T20" fmla="*/ 612 w 668"/>
                  <a:gd name="T21" fmla="*/ 102 h 264"/>
                  <a:gd name="T22" fmla="*/ 584 w 668"/>
                  <a:gd name="T23" fmla="*/ 90 h 264"/>
                  <a:gd name="T24" fmla="*/ 554 w 668"/>
                  <a:gd name="T25" fmla="*/ 76 h 264"/>
                  <a:gd name="T26" fmla="*/ 522 w 668"/>
                  <a:gd name="T27" fmla="*/ 58 h 264"/>
                  <a:gd name="T28" fmla="*/ 492 w 668"/>
                  <a:gd name="T29" fmla="*/ 40 h 264"/>
                  <a:gd name="T30" fmla="*/ 464 w 668"/>
                  <a:gd name="T31" fmla="*/ 22 h 264"/>
                  <a:gd name="T32" fmla="*/ 440 w 668"/>
                  <a:gd name="T33" fmla="*/ 0 h 264"/>
                  <a:gd name="T34" fmla="*/ 440 w 668"/>
                  <a:gd name="T35" fmla="*/ 0 h 264"/>
                  <a:gd name="T36" fmla="*/ 428 w 668"/>
                  <a:gd name="T37" fmla="*/ 10 h 264"/>
                  <a:gd name="T38" fmla="*/ 416 w 668"/>
                  <a:gd name="T39" fmla="*/ 20 h 264"/>
                  <a:gd name="T40" fmla="*/ 404 w 668"/>
                  <a:gd name="T41" fmla="*/ 26 h 264"/>
                  <a:gd name="T42" fmla="*/ 392 w 668"/>
                  <a:gd name="T43" fmla="*/ 32 h 264"/>
                  <a:gd name="T44" fmla="*/ 378 w 668"/>
                  <a:gd name="T45" fmla="*/ 38 h 264"/>
                  <a:gd name="T46" fmla="*/ 364 w 668"/>
                  <a:gd name="T47" fmla="*/ 42 h 264"/>
                  <a:gd name="T48" fmla="*/ 348 w 668"/>
                  <a:gd name="T49" fmla="*/ 44 h 264"/>
                  <a:gd name="T50" fmla="*/ 334 w 668"/>
                  <a:gd name="T51" fmla="*/ 44 h 264"/>
                  <a:gd name="T52" fmla="*/ 334 w 668"/>
                  <a:gd name="T53" fmla="*/ 44 h 264"/>
                  <a:gd name="T54" fmla="*/ 320 w 668"/>
                  <a:gd name="T55" fmla="*/ 44 h 264"/>
                  <a:gd name="T56" fmla="*/ 304 w 668"/>
                  <a:gd name="T57" fmla="*/ 42 h 264"/>
                  <a:gd name="T58" fmla="*/ 290 w 668"/>
                  <a:gd name="T59" fmla="*/ 38 h 264"/>
                  <a:gd name="T60" fmla="*/ 278 w 668"/>
                  <a:gd name="T61" fmla="*/ 32 h 264"/>
                  <a:gd name="T62" fmla="*/ 264 w 668"/>
                  <a:gd name="T63" fmla="*/ 26 h 264"/>
                  <a:gd name="T64" fmla="*/ 252 w 668"/>
                  <a:gd name="T65" fmla="*/ 20 h 264"/>
                  <a:gd name="T66" fmla="*/ 240 w 668"/>
                  <a:gd name="T67" fmla="*/ 10 h 264"/>
                  <a:gd name="T68" fmla="*/ 228 w 668"/>
                  <a:gd name="T69" fmla="*/ 0 h 264"/>
                  <a:gd name="T70" fmla="*/ 228 w 668"/>
                  <a:gd name="T71" fmla="*/ 0 h 264"/>
                  <a:gd name="T72" fmla="*/ 220 w 668"/>
                  <a:gd name="T73" fmla="*/ 10 h 264"/>
                  <a:gd name="T74" fmla="*/ 208 w 668"/>
                  <a:gd name="T75" fmla="*/ 20 h 264"/>
                  <a:gd name="T76" fmla="*/ 184 w 668"/>
                  <a:gd name="T77" fmla="*/ 38 h 264"/>
                  <a:gd name="T78" fmla="*/ 154 w 668"/>
                  <a:gd name="T79" fmla="*/ 54 h 264"/>
                  <a:gd name="T80" fmla="*/ 122 w 668"/>
                  <a:gd name="T81" fmla="*/ 70 h 264"/>
                  <a:gd name="T82" fmla="*/ 88 w 668"/>
                  <a:gd name="T83" fmla="*/ 86 h 264"/>
                  <a:gd name="T84" fmla="*/ 58 w 668"/>
                  <a:gd name="T85" fmla="*/ 98 h 264"/>
                  <a:gd name="T86" fmla="*/ 12 w 668"/>
                  <a:gd name="T87" fmla="*/ 114 h 264"/>
                  <a:gd name="T88" fmla="*/ 12 w 668"/>
                  <a:gd name="T89" fmla="*/ 114 h 264"/>
                  <a:gd name="T90" fmla="*/ 6 w 668"/>
                  <a:gd name="T91" fmla="*/ 118 h 264"/>
                  <a:gd name="T92" fmla="*/ 2 w 668"/>
                  <a:gd name="T93" fmla="*/ 124 h 264"/>
                  <a:gd name="T94" fmla="*/ 0 w 668"/>
                  <a:gd name="T95" fmla="*/ 130 h 264"/>
                  <a:gd name="T96" fmla="*/ 0 w 668"/>
                  <a:gd name="T97" fmla="*/ 264 h 264"/>
                  <a:gd name="T98" fmla="*/ 278 w 668"/>
                  <a:gd name="T99" fmla="*/ 264 h 264"/>
                  <a:gd name="T100" fmla="*/ 308 w 668"/>
                  <a:gd name="T101" fmla="*/ 166 h 264"/>
                  <a:gd name="T102" fmla="*/ 330 w 668"/>
                  <a:gd name="T103" fmla="*/ 100 h 264"/>
                  <a:gd name="T104" fmla="*/ 334 w 668"/>
                  <a:gd name="T105" fmla="*/ 100 h 264"/>
                  <a:gd name="T106" fmla="*/ 374 w 668"/>
                  <a:gd name="T107" fmla="*/ 100 h 264"/>
                  <a:gd name="T108" fmla="*/ 356 w 668"/>
                  <a:gd name="T109" fmla="*/ 150 h 264"/>
                  <a:gd name="T110" fmla="*/ 334 w 668"/>
                  <a:gd name="T111" fmla="*/ 150 h 264"/>
                  <a:gd name="T112" fmla="*/ 330 w 668"/>
                  <a:gd name="T113" fmla="*/ 150 h 264"/>
                  <a:gd name="T114" fmla="*/ 308 w 668"/>
                  <a:gd name="T115" fmla="*/ 150 h 264"/>
                  <a:gd name="T116" fmla="*/ 290 w 668"/>
                  <a:gd name="T117" fmla="*/ 100 h 264"/>
                  <a:gd name="T118" fmla="*/ 330 w 668"/>
                  <a:gd name="T119" fmla="*/ 100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68" h="264">
                    <a:moveTo>
                      <a:pt x="308" y="166"/>
                    </a:moveTo>
                    <a:lnTo>
                      <a:pt x="356" y="166"/>
                    </a:lnTo>
                    <a:lnTo>
                      <a:pt x="388" y="264"/>
                    </a:lnTo>
                    <a:lnTo>
                      <a:pt x="668" y="264"/>
                    </a:lnTo>
                    <a:lnTo>
                      <a:pt x="666" y="132"/>
                    </a:lnTo>
                    <a:lnTo>
                      <a:pt x="666" y="132"/>
                    </a:lnTo>
                    <a:lnTo>
                      <a:pt x="664" y="126"/>
                    </a:lnTo>
                    <a:lnTo>
                      <a:pt x="662" y="120"/>
                    </a:lnTo>
                    <a:lnTo>
                      <a:pt x="654" y="116"/>
                    </a:lnTo>
                    <a:lnTo>
                      <a:pt x="654" y="116"/>
                    </a:lnTo>
                    <a:lnTo>
                      <a:pt x="612" y="102"/>
                    </a:lnTo>
                    <a:lnTo>
                      <a:pt x="584" y="90"/>
                    </a:lnTo>
                    <a:lnTo>
                      <a:pt x="554" y="76"/>
                    </a:lnTo>
                    <a:lnTo>
                      <a:pt x="522" y="58"/>
                    </a:lnTo>
                    <a:lnTo>
                      <a:pt x="492" y="40"/>
                    </a:lnTo>
                    <a:lnTo>
                      <a:pt x="464" y="22"/>
                    </a:lnTo>
                    <a:lnTo>
                      <a:pt x="440" y="0"/>
                    </a:lnTo>
                    <a:lnTo>
                      <a:pt x="440" y="0"/>
                    </a:lnTo>
                    <a:lnTo>
                      <a:pt x="428" y="10"/>
                    </a:lnTo>
                    <a:lnTo>
                      <a:pt x="416" y="20"/>
                    </a:lnTo>
                    <a:lnTo>
                      <a:pt x="404" y="26"/>
                    </a:lnTo>
                    <a:lnTo>
                      <a:pt x="392" y="32"/>
                    </a:lnTo>
                    <a:lnTo>
                      <a:pt x="378" y="38"/>
                    </a:lnTo>
                    <a:lnTo>
                      <a:pt x="364" y="42"/>
                    </a:lnTo>
                    <a:lnTo>
                      <a:pt x="348" y="44"/>
                    </a:lnTo>
                    <a:lnTo>
                      <a:pt x="334" y="44"/>
                    </a:lnTo>
                    <a:lnTo>
                      <a:pt x="334" y="44"/>
                    </a:lnTo>
                    <a:lnTo>
                      <a:pt x="320" y="44"/>
                    </a:lnTo>
                    <a:lnTo>
                      <a:pt x="304" y="42"/>
                    </a:lnTo>
                    <a:lnTo>
                      <a:pt x="290" y="38"/>
                    </a:lnTo>
                    <a:lnTo>
                      <a:pt x="278" y="32"/>
                    </a:lnTo>
                    <a:lnTo>
                      <a:pt x="264" y="26"/>
                    </a:lnTo>
                    <a:lnTo>
                      <a:pt x="252" y="20"/>
                    </a:lnTo>
                    <a:lnTo>
                      <a:pt x="240" y="10"/>
                    </a:lnTo>
                    <a:lnTo>
                      <a:pt x="228" y="0"/>
                    </a:lnTo>
                    <a:lnTo>
                      <a:pt x="228" y="0"/>
                    </a:lnTo>
                    <a:lnTo>
                      <a:pt x="220" y="10"/>
                    </a:lnTo>
                    <a:lnTo>
                      <a:pt x="208" y="20"/>
                    </a:lnTo>
                    <a:lnTo>
                      <a:pt x="184" y="38"/>
                    </a:lnTo>
                    <a:lnTo>
                      <a:pt x="154" y="54"/>
                    </a:lnTo>
                    <a:lnTo>
                      <a:pt x="122" y="70"/>
                    </a:lnTo>
                    <a:lnTo>
                      <a:pt x="88" y="86"/>
                    </a:lnTo>
                    <a:lnTo>
                      <a:pt x="58" y="98"/>
                    </a:lnTo>
                    <a:lnTo>
                      <a:pt x="12" y="114"/>
                    </a:lnTo>
                    <a:lnTo>
                      <a:pt x="12" y="114"/>
                    </a:lnTo>
                    <a:lnTo>
                      <a:pt x="6" y="118"/>
                    </a:lnTo>
                    <a:lnTo>
                      <a:pt x="2" y="124"/>
                    </a:lnTo>
                    <a:lnTo>
                      <a:pt x="0" y="130"/>
                    </a:lnTo>
                    <a:lnTo>
                      <a:pt x="0" y="264"/>
                    </a:lnTo>
                    <a:lnTo>
                      <a:pt x="278" y="264"/>
                    </a:lnTo>
                    <a:lnTo>
                      <a:pt x="308" y="166"/>
                    </a:lnTo>
                    <a:close/>
                    <a:moveTo>
                      <a:pt x="330" y="100"/>
                    </a:moveTo>
                    <a:lnTo>
                      <a:pt x="334" y="100"/>
                    </a:lnTo>
                    <a:lnTo>
                      <a:pt x="374" y="100"/>
                    </a:lnTo>
                    <a:lnTo>
                      <a:pt x="356" y="150"/>
                    </a:lnTo>
                    <a:lnTo>
                      <a:pt x="334" y="150"/>
                    </a:lnTo>
                    <a:lnTo>
                      <a:pt x="330" y="150"/>
                    </a:lnTo>
                    <a:lnTo>
                      <a:pt x="308" y="150"/>
                    </a:lnTo>
                    <a:lnTo>
                      <a:pt x="290" y="100"/>
                    </a:lnTo>
                    <a:lnTo>
                      <a:pt x="330" y="100"/>
                    </a:lnTo>
                    <a:close/>
                  </a:path>
                </a:pathLst>
              </a:custGeom>
              <a:grpFill/>
              <a:ln>
                <a:noFill/>
              </a:ln>
            </p:spPr>
            <p:txBody>
              <a:bodyPr vert="horz" wrap="square" lIns="78191" tIns="39095" rIns="78191" bIns="39095" numCol="1" anchor="t" anchorCtr="0" compatLnSpc="1">
                <a:prstTxWarp prst="textNoShape">
                  <a:avLst/>
                </a:prstTxWarp>
              </a:bodyPr>
              <a:lstStyle/>
              <a:p>
                <a:pPr algn="ctr" fontAlgn="base">
                  <a:spcBef>
                    <a:spcPct val="0"/>
                  </a:spcBef>
                  <a:spcAft>
                    <a:spcPct val="0"/>
                  </a:spcAft>
                </a:pPr>
                <a:endParaRPr lang="en-IE" sz="1368">
                  <a:solidFill>
                    <a:srgbClr val="646464"/>
                  </a:solidFill>
                </a:endParaRPr>
              </a:p>
            </p:txBody>
          </p:sp>
        </p:grpSp>
      </p:grpSp>
      <p:pic>
        <p:nvPicPr>
          <p:cNvPr id="11" name="Picture 10"/>
          <p:cNvPicPr>
            <a:picLocks noChangeAspect="1"/>
          </p:cNvPicPr>
          <p:nvPr/>
        </p:nvPicPr>
        <p:blipFill>
          <a:blip r:embed="rId4">
            <a:clrChange>
              <a:clrFrom>
                <a:srgbClr val="FFFFFF"/>
              </a:clrFrom>
              <a:clrTo>
                <a:srgbClr val="FFFFFF">
                  <a:alpha val="0"/>
                </a:srgbClr>
              </a:clrTo>
            </a:clrChange>
          </a:blip>
          <a:stretch>
            <a:fillRect/>
          </a:stretch>
        </p:blipFill>
        <p:spPr>
          <a:xfrm>
            <a:off x="1001716" y="1432197"/>
            <a:ext cx="615812" cy="772926"/>
          </a:xfrm>
          <a:prstGeom prst="rect">
            <a:avLst/>
          </a:prstGeom>
        </p:spPr>
      </p:pic>
      <p:sp>
        <p:nvSpPr>
          <p:cNvPr id="10" name="Rectangle 9"/>
          <p:cNvSpPr/>
          <p:nvPr/>
        </p:nvSpPr>
        <p:spPr>
          <a:xfrm>
            <a:off x="1905702" y="1557051"/>
            <a:ext cx="9777210" cy="523220"/>
          </a:xfrm>
          <a:prstGeom prst="rect">
            <a:avLst/>
          </a:prstGeom>
        </p:spPr>
        <p:txBody>
          <a:bodyPr wrap="square" anchor="ctr">
            <a:spAutoFit/>
          </a:bodyPr>
          <a:lstStyle/>
          <a:p>
            <a:r>
              <a:rPr lang="it-IT" sz="1400" dirty="0">
                <a:latin typeface="Verdana" panose="020B0604030504040204" pitchFamily="34" charset="0"/>
              </a:rPr>
              <a:t>L’esonero contributivo </a:t>
            </a:r>
            <a:r>
              <a:rPr lang="it-IT" sz="1400" dirty="0" smtClean="0">
                <a:latin typeface="Verdana" panose="020B0604030504040204" pitchFamily="34" charset="0"/>
              </a:rPr>
              <a:t>riguarda </a:t>
            </a:r>
            <a:r>
              <a:rPr lang="it-IT" sz="1400" dirty="0">
                <a:latin typeface="Verdana" panose="020B0604030504040204" pitchFamily="34" charset="0"/>
              </a:rPr>
              <a:t>tutti i </a:t>
            </a:r>
            <a:r>
              <a:rPr lang="it-IT" sz="1400" b="1" dirty="0">
                <a:latin typeface="Verdana" panose="020B0604030504040204" pitchFamily="34" charset="0"/>
              </a:rPr>
              <a:t>rapporti di lavoro a tempo </a:t>
            </a:r>
            <a:r>
              <a:rPr lang="it-IT" sz="1400" b="1" dirty="0" smtClean="0">
                <a:latin typeface="Verdana" panose="020B0604030504040204" pitchFamily="34" charset="0"/>
              </a:rPr>
              <a:t>indeterminato</a:t>
            </a:r>
            <a:r>
              <a:rPr lang="it-IT" sz="1400" dirty="0" smtClean="0">
                <a:latin typeface="Verdana" panose="020B0604030504040204" pitchFamily="34" charset="0"/>
              </a:rPr>
              <a:t>,</a:t>
            </a:r>
            <a:r>
              <a:rPr lang="it-IT" sz="1400" b="1" dirty="0" smtClean="0">
                <a:latin typeface="Verdana" panose="020B0604030504040204" pitchFamily="34" charset="0"/>
              </a:rPr>
              <a:t> </a:t>
            </a:r>
            <a:r>
              <a:rPr lang="it-IT" sz="1400" dirty="0" smtClean="0">
                <a:latin typeface="Verdana" panose="020B0604030504040204" pitchFamily="34" charset="0"/>
              </a:rPr>
              <a:t>sia </a:t>
            </a:r>
            <a:r>
              <a:rPr lang="it-IT" sz="1400" dirty="0">
                <a:latin typeface="Verdana" panose="020B0604030504040204" pitchFamily="34" charset="0"/>
              </a:rPr>
              <a:t>nuove assunzioni </a:t>
            </a:r>
            <a:r>
              <a:rPr lang="it-IT" sz="1400" dirty="0" smtClean="0">
                <a:latin typeface="Verdana" panose="020B0604030504040204" pitchFamily="34" charset="0"/>
              </a:rPr>
              <a:t>che trasformazioni </a:t>
            </a:r>
            <a:r>
              <a:rPr lang="it-IT" sz="1400" dirty="0">
                <a:latin typeface="Verdana" panose="020B0604030504040204" pitchFamily="34" charset="0"/>
              </a:rPr>
              <a:t>di precedenti rapporti a </a:t>
            </a:r>
            <a:r>
              <a:rPr lang="it-IT" sz="1400" dirty="0" smtClean="0">
                <a:latin typeface="Verdana" panose="020B0604030504040204" pitchFamily="34" charset="0"/>
              </a:rPr>
              <a:t>termine, anche in somministrazione.</a:t>
            </a:r>
            <a:endParaRPr lang="it-IT" sz="1400" dirty="0"/>
          </a:p>
        </p:txBody>
      </p:sp>
      <p:sp>
        <p:nvSpPr>
          <p:cNvPr id="22" name="Rectangle 21"/>
          <p:cNvSpPr/>
          <p:nvPr/>
        </p:nvSpPr>
        <p:spPr>
          <a:xfrm>
            <a:off x="10297801" y="603683"/>
            <a:ext cx="1261222" cy="355107"/>
          </a:xfrm>
          <a:prstGeom prst="rect">
            <a:avLst/>
          </a:prstGeom>
        </p:spPr>
        <p:txBody>
          <a:bodyPr/>
          <a:lstStyle/>
          <a:p>
            <a:pPr algn="ctr" defTabSz="914239">
              <a:lnSpc>
                <a:spcPct val="85000"/>
              </a:lnSpc>
              <a:spcBef>
                <a:spcPct val="0"/>
              </a:spcBef>
            </a:pPr>
            <a:r>
              <a:rPr lang="it-IT" sz="2400" b="1" i="1" dirty="0">
                <a:solidFill>
                  <a:srgbClr val="000000"/>
                </a:solidFill>
                <a:latin typeface="Verdana" panose="020B0604030504040204" pitchFamily="34" charset="0"/>
                <a:ea typeface="Verdana" panose="020B0604030504040204" pitchFamily="34" charset="0"/>
                <a:cs typeface="Verdana" panose="020B0604030504040204" pitchFamily="34" charset="0"/>
              </a:rPr>
              <a:t>(</a:t>
            </a:r>
            <a:r>
              <a:rPr lang="it-IT" sz="2400" b="1" i="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1/3)</a:t>
            </a:r>
            <a:endParaRPr lang="it-IT" sz="2400" b="1" i="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grpSp>
        <p:nvGrpSpPr>
          <p:cNvPr id="4" name="Group 3"/>
          <p:cNvGrpSpPr/>
          <p:nvPr/>
        </p:nvGrpSpPr>
        <p:grpSpPr>
          <a:xfrm>
            <a:off x="907637" y="3667823"/>
            <a:ext cx="828000" cy="857909"/>
            <a:chOff x="764711" y="3992943"/>
            <a:chExt cx="828000" cy="857909"/>
          </a:xfrm>
        </p:grpSpPr>
        <p:sp>
          <p:nvSpPr>
            <p:cNvPr id="25" name="Oval 24"/>
            <p:cNvSpPr/>
            <p:nvPr/>
          </p:nvSpPr>
          <p:spPr>
            <a:xfrm>
              <a:off x="764711" y="3992943"/>
              <a:ext cx="828000" cy="828000"/>
            </a:xfrm>
            <a:prstGeom prst="ellipse">
              <a:avLst/>
            </a:prstGeom>
            <a:solidFill>
              <a:srgbClr val="4F81BD"/>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sp>
          <p:nvSpPr>
            <p:cNvPr id="27" name="Rectangle 26"/>
            <p:cNvSpPr/>
            <p:nvPr/>
          </p:nvSpPr>
          <p:spPr>
            <a:xfrm>
              <a:off x="778145" y="4327632"/>
              <a:ext cx="798689" cy="523220"/>
            </a:xfrm>
            <a:prstGeom prst="rect">
              <a:avLst/>
            </a:prstGeom>
          </p:spPr>
          <p:txBody>
            <a:bodyPr wrap="square">
              <a:spAutoFit/>
            </a:bodyPr>
            <a:lstStyle/>
            <a:p>
              <a:pPr algn="ctr"/>
              <a:r>
                <a:rPr lang="it-IT" sz="1400" dirty="0" smtClean="0">
                  <a:solidFill>
                    <a:schemeClr val="tx2"/>
                  </a:solidFill>
                </a:rPr>
                <a:t>Under </a:t>
              </a:r>
              <a:r>
                <a:rPr lang="it-IT" sz="1400" b="1" dirty="0" smtClean="0">
                  <a:solidFill>
                    <a:schemeClr val="tx2"/>
                  </a:solidFill>
                </a:rPr>
                <a:t>35</a:t>
              </a:r>
              <a:endParaRPr lang="it-IT" sz="1400" b="1" dirty="0">
                <a:solidFill>
                  <a:schemeClr val="tx2"/>
                </a:solidFill>
              </a:endParaRPr>
            </a:p>
          </p:txBody>
        </p:sp>
        <p:grpSp>
          <p:nvGrpSpPr>
            <p:cNvPr id="28" name="Group 27"/>
            <p:cNvGrpSpPr>
              <a:grpSpLocks noChangeAspect="1"/>
            </p:cNvGrpSpPr>
            <p:nvPr/>
          </p:nvGrpSpPr>
          <p:grpSpPr>
            <a:xfrm>
              <a:off x="1009303" y="4079880"/>
              <a:ext cx="336373" cy="317238"/>
              <a:chOff x="8624888" y="6148388"/>
              <a:chExt cx="1060450" cy="1000125"/>
            </a:xfrm>
            <a:solidFill>
              <a:schemeClr val="tx2"/>
            </a:solidFill>
          </p:grpSpPr>
          <p:sp>
            <p:nvSpPr>
              <p:cNvPr id="31" name="Freeform 101"/>
              <p:cNvSpPr>
                <a:spLocks/>
              </p:cNvSpPr>
              <p:nvPr/>
            </p:nvSpPr>
            <p:spPr bwMode="auto">
              <a:xfrm>
                <a:off x="8929688" y="6148388"/>
                <a:ext cx="450850" cy="593725"/>
              </a:xfrm>
              <a:custGeom>
                <a:avLst/>
                <a:gdLst>
                  <a:gd name="T0" fmla="*/ 280 w 284"/>
                  <a:gd name="T1" fmla="*/ 186 h 374"/>
                  <a:gd name="T2" fmla="*/ 280 w 284"/>
                  <a:gd name="T3" fmla="*/ 186 h 374"/>
                  <a:gd name="T4" fmla="*/ 284 w 284"/>
                  <a:gd name="T5" fmla="*/ 156 h 374"/>
                  <a:gd name="T6" fmla="*/ 284 w 284"/>
                  <a:gd name="T7" fmla="*/ 128 h 374"/>
                  <a:gd name="T8" fmla="*/ 282 w 284"/>
                  <a:gd name="T9" fmla="*/ 114 h 374"/>
                  <a:gd name="T10" fmla="*/ 280 w 284"/>
                  <a:gd name="T11" fmla="*/ 100 h 374"/>
                  <a:gd name="T12" fmla="*/ 276 w 284"/>
                  <a:gd name="T13" fmla="*/ 88 h 374"/>
                  <a:gd name="T14" fmla="*/ 272 w 284"/>
                  <a:gd name="T15" fmla="*/ 76 h 374"/>
                  <a:gd name="T16" fmla="*/ 272 w 284"/>
                  <a:gd name="T17" fmla="*/ 76 h 374"/>
                  <a:gd name="T18" fmla="*/ 260 w 284"/>
                  <a:gd name="T19" fmla="*/ 60 h 374"/>
                  <a:gd name="T20" fmla="*/ 246 w 284"/>
                  <a:gd name="T21" fmla="*/ 44 h 374"/>
                  <a:gd name="T22" fmla="*/ 232 w 284"/>
                  <a:gd name="T23" fmla="*/ 32 h 374"/>
                  <a:gd name="T24" fmla="*/ 216 w 284"/>
                  <a:gd name="T25" fmla="*/ 20 h 374"/>
                  <a:gd name="T26" fmla="*/ 198 w 284"/>
                  <a:gd name="T27" fmla="*/ 12 h 374"/>
                  <a:gd name="T28" fmla="*/ 180 w 284"/>
                  <a:gd name="T29" fmla="*/ 6 h 374"/>
                  <a:gd name="T30" fmla="*/ 162 w 284"/>
                  <a:gd name="T31" fmla="*/ 2 h 374"/>
                  <a:gd name="T32" fmla="*/ 142 w 284"/>
                  <a:gd name="T33" fmla="*/ 0 h 374"/>
                  <a:gd name="T34" fmla="*/ 142 w 284"/>
                  <a:gd name="T35" fmla="*/ 0 h 374"/>
                  <a:gd name="T36" fmla="*/ 122 w 284"/>
                  <a:gd name="T37" fmla="*/ 2 h 374"/>
                  <a:gd name="T38" fmla="*/ 104 w 284"/>
                  <a:gd name="T39" fmla="*/ 4 h 374"/>
                  <a:gd name="T40" fmla="*/ 84 w 284"/>
                  <a:gd name="T41" fmla="*/ 12 h 374"/>
                  <a:gd name="T42" fmla="*/ 66 w 284"/>
                  <a:gd name="T43" fmla="*/ 20 h 374"/>
                  <a:gd name="T44" fmla="*/ 50 w 284"/>
                  <a:gd name="T45" fmla="*/ 30 h 374"/>
                  <a:gd name="T46" fmla="*/ 34 w 284"/>
                  <a:gd name="T47" fmla="*/ 44 h 374"/>
                  <a:gd name="T48" fmla="*/ 20 w 284"/>
                  <a:gd name="T49" fmla="*/ 60 h 374"/>
                  <a:gd name="T50" fmla="*/ 10 w 284"/>
                  <a:gd name="T51" fmla="*/ 76 h 374"/>
                  <a:gd name="T52" fmla="*/ 10 w 284"/>
                  <a:gd name="T53" fmla="*/ 76 h 374"/>
                  <a:gd name="T54" fmla="*/ 4 w 284"/>
                  <a:gd name="T55" fmla="*/ 88 h 374"/>
                  <a:gd name="T56" fmla="*/ 2 w 284"/>
                  <a:gd name="T57" fmla="*/ 102 h 374"/>
                  <a:gd name="T58" fmla="*/ 0 w 284"/>
                  <a:gd name="T59" fmla="*/ 114 h 374"/>
                  <a:gd name="T60" fmla="*/ 0 w 284"/>
                  <a:gd name="T61" fmla="*/ 128 h 374"/>
                  <a:gd name="T62" fmla="*/ 2 w 284"/>
                  <a:gd name="T63" fmla="*/ 158 h 374"/>
                  <a:gd name="T64" fmla="*/ 4 w 284"/>
                  <a:gd name="T65" fmla="*/ 186 h 374"/>
                  <a:gd name="T66" fmla="*/ 4 w 284"/>
                  <a:gd name="T67" fmla="*/ 186 h 374"/>
                  <a:gd name="T68" fmla="*/ 8 w 284"/>
                  <a:gd name="T69" fmla="*/ 224 h 374"/>
                  <a:gd name="T70" fmla="*/ 18 w 284"/>
                  <a:gd name="T71" fmla="*/ 260 h 374"/>
                  <a:gd name="T72" fmla="*/ 30 w 284"/>
                  <a:gd name="T73" fmla="*/ 290 h 374"/>
                  <a:gd name="T74" fmla="*/ 36 w 284"/>
                  <a:gd name="T75" fmla="*/ 306 h 374"/>
                  <a:gd name="T76" fmla="*/ 44 w 284"/>
                  <a:gd name="T77" fmla="*/ 318 h 374"/>
                  <a:gd name="T78" fmla="*/ 54 w 284"/>
                  <a:gd name="T79" fmla="*/ 330 h 374"/>
                  <a:gd name="T80" fmla="*/ 64 w 284"/>
                  <a:gd name="T81" fmla="*/ 342 h 374"/>
                  <a:gd name="T82" fmla="*/ 74 w 284"/>
                  <a:gd name="T83" fmla="*/ 350 h 374"/>
                  <a:gd name="T84" fmla="*/ 86 w 284"/>
                  <a:gd name="T85" fmla="*/ 358 h 374"/>
                  <a:gd name="T86" fmla="*/ 98 w 284"/>
                  <a:gd name="T87" fmla="*/ 366 h 374"/>
                  <a:gd name="T88" fmla="*/ 112 w 284"/>
                  <a:gd name="T89" fmla="*/ 370 h 374"/>
                  <a:gd name="T90" fmla="*/ 126 w 284"/>
                  <a:gd name="T91" fmla="*/ 372 h 374"/>
                  <a:gd name="T92" fmla="*/ 142 w 284"/>
                  <a:gd name="T93" fmla="*/ 374 h 374"/>
                  <a:gd name="T94" fmla="*/ 142 w 284"/>
                  <a:gd name="T95" fmla="*/ 374 h 374"/>
                  <a:gd name="T96" fmla="*/ 158 w 284"/>
                  <a:gd name="T97" fmla="*/ 372 h 374"/>
                  <a:gd name="T98" fmla="*/ 172 w 284"/>
                  <a:gd name="T99" fmla="*/ 370 h 374"/>
                  <a:gd name="T100" fmla="*/ 186 w 284"/>
                  <a:gd name="T101" fmla="*/ 366 h 374"/>
                  <a:gd name="T102" fmla="*/ 198 w 284"/>
                  <a:gd name="T103" fmla="*/ 358 h 374"/>
                  <a:gd name="T104" fmla="*/ 210 w 284"/>
                  <a:gd name="T105" fmla="*/ 352 h 374"/>
                  <a:gd name="T106" fmla="*/ 220 w 284"/>
                  <a:gd name="T107" fmla="*/ 342 h 374"/>
                  <a:gd name="T108" fmla="*/ 230 w 284"/>
                  <a:gd name="T109" fmla="*/ 330 h 374"/>
                  <a:gd name="T110" fmla="*/ 240 w 284"/>
                  <a:gd name="T111" fmla="*/ 318 h 374"/>
                  <a:gd name="T112" fmla="*/ 248 w 284"/>
                  <a:gd name="T113" fmla="*/ 306 h 374"/>
                  <a:gd name="T114" fmla="*/ 256 w 284"/>
                  <a:gd name="T115" fmla="*/ 290 h 374"/>
                  <a:gd name="T116" fmla="*/ 268 w 284"/>
                  <a:gd name="T117" fmla="*/ 260 h 374"/>
                  <a:gd name="T118" fmla="*/ 276 w 284"/>
                  <a:gd name="T119" fmla="*/ 224 h 374"/>
                  <a:gd name="T120" fmla="*/ 280 w 284"/>
                  <a:gd name="T121" fmla="*/ 186 h 374"/>
                  <a:gd name="T122" fmla="*/ 280 w 284"/>
                  <a:gd name="T123" fmla="*/ 186 h 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4" h="374">
                    <a:moveTo>
                      <a:pt x="280" y="186"/>
                    </a:moveTo>
                    <a:lnTo>
                      <a:pt x="280" y="186"/>
                    </a:lnTo>
                    <a:lnTo>
                      <a:pt x="284" y="156"/>
                    </a:lnTo>
                    <a:lnTo>
                      <a:pt x="284" y="128"/>
                    </a:lnTo>
                    <a:lnTo>
                      <a:pt x="282" y="114"/>
                    </a:lnTo>
                    <a:lnTo>
                      <a:pt x="280" y="100"/>
                    </a:lnTo>
                    <a:lnTo>
                      <a:pt x="276" y="88"/>
                    </a:lnTo>
                    <a:lnTo>
                      <a:pt x="272" y="76"/>
                    </a:lnTo>
                    <a:lnTo>
                      <a:pt x="272" y="76"/>
                    </a:lnTo>
                    <a:lnTo>
                      <a:pt x="260" y="60"/>
                    </a:lnTo>
                    <a:lnTo>
                      <a:pt x="246" y="44"/>
                    </a:lnTo>
                    <a:lnTo>
                      <a:pt x="232" y="32"/>
                    </a:lnTo>
                    <a:lnTo>
                      <a:pt x="216" y="20"/>
                    </a:lnTo>
                    <a:lnTo>
                      <a:pt x="198" y="12"/>
                    </a:lnTo>
                    <a:lnTo>
                      <a:pt x="180" y="6"/>
                    </a:lnTo>
                    <a:lnTo>
                      <a:pt x="162" y="2"/>
                    </a:lnTo>
                    <a:lnTo>
                      <a:pt x="142" y="0"/>
                    </a:lnTo>
                    <a:lnTo>
                      <a:pt x="142" y="0"/>
                    </a:lnTo>
                    <a:lnTo>
                      <a:pt x="122" y="2"/>
                    </a:lnTo>
                    <a:lnTo>
                      <a:pt x="104" y="4"/>
                    </a:lnTo>
                    <a:lnTo>
                      <a:pt x="84" y="12"/>
                    </a:lnTo>
                    <a:lnTo>
                      <a:pt x="66" y="20"/>
                    </a:lnTo>
                    <a:lnTo>
                      <a:pt x="50" y="30"/>
                    </a:lnTo>
                    <a:lnTo>
                      <a:pt x="34" y="44"/>
                    </a:lnTo>
                    <a:lnTo>
                      <a:pt x="20" y="60"/>
                    </a:lnTo>
                    <a:lnTo>
                      <a:pt x="10" y="76"/>
                    </a:lnTo>
                    <a:lnTo>
                      <a:pt x="10" y="76"/>
                    </a:lnTo>
                    <a:lnTo>
                      <a:pt x="4" y="88"/>
                    </a:lnTo>
                    <a:lnTo>
                      <a:pt x="2" y="102"/>
                    </a:lnTo>
                    <a:lnTo>
                      <a:pt x="0" y="114"/>
                    </a:lnTo>
                    <a:lnTo>
                      <a:pt x="0" y="128"/>
                    </a:lnTo>
                    <a:lnTo>
                      <a:pt x="2" y="158"/>
                    </a:lnTo>
                    <a:lnTo>
                      <a:pt x="4" y="186"/>
                    </a:lnTo>
                    <a:lnTo>
                      <a:pt x="4" y="186"/>
                    </a:lnTo>
                    <a:lnTo>
                      <a:pt x="8" y="224"/>
                    </a:lnTo>
                    <a:lnTo>
                      <a:pt x="18" y="260"/>
                    </a:lnTo>
                    <a:lnTo>
                      <a:pt x="30" y="290"/>
                    </a:lnTo>
                    <a:lnTo>
                      <a:pt x="36" y="306"/>
                    </a:lnTo>
                    <a:lnTo>
                      <a:pt x="44" y="318"/>
                    </a:lnTo>
                    <a:lnTo>
                      <a:pt x="54" y="330"/>
                    </a:lnTo>
                    <a:lnTo>
                      <a:pt x="64" y="342"/>
                    </a:lnTo>
                    <a:lnTo>
                      <a:pt x="74" y="350"/>
                    </a:lnTo>
                    <a:lnTo>
                      <a:pt x="86" y="358"/>
                    </a:lnTo>
                    <a:lnTo>
                      <a:pt x="98" y="366"/>
                    </a:lnTo>
                    <a:lnTo>
                      <a:pt x="112" y="370"/>
                    </a:lnTo>
                    <a:lnTo>
                      <a:pt x="126" y="372"/>
                    </a:lnTo>
                    <a:lnTo>
                      <a:pt x="142" y="374"/>
                    </a:lnTo>
                    <a:lnTo>
                      <a:pt x="142" y="374"/>
                    </a:lnTo>
                    <a:lnTo>
                      <a:pt x="158" y="372"/>
                    </a:lnTo>
                    <a:lnTo>
                      <a:pt x="172" y="370"/>
                    </a:lnTo>
                    <a:lnTo>
                      <a:pt x="186" y="366"/>
                    </a:lnTo>
                    <a:lnTo>
                      <a:pt x="198" y="358"/>
                    </a:lnTo>
                    <a:lnTo>
                      <a:pt x="210" y="352"/>
                    </a:lnTo>
                    <a:lnTo>
                      <a:pt x="220" y="342"/>
                    </a:lnTo>
                    <a:lnTo>
                      <a:pt x="230" y="330"/>
                    </a:lnTo>
                    <a:lnTo>
                      <a:pt x="240" y="318"/>
                    </a:lnTo>
                    <a:lnTo>
                      <a:pt x="248" y="306"/>
                    </a:lnTo>
                    <a:lnTo>
                      <a:pt x="256" y="290"/>
                    </a:lnTo>
                    <a:lnTo>
                      <a:pt x="268" y="260"/>
                    </a:lnTo>
                    <a:lnTo>
                      <a:pt x="276" y="224"/>
                    </a:lnTo>
                    <a:lnTo>
                      <a:pt x="280" y="186"/>
                    </a:lnTo>
                    <a:lnTo>
                      <a:pt x="280" y="186"/>
                    </a:lnTo>
                    <a:close/>
                  </a:path>
                </a:pathLst>
              </a:custGeom>
              <a:grpFill/>
              <a:ln>
                <a:noFill/>
              </a:ln>
            </p:spPr>
            <p:txBody>
              <a:bodyPr vert="horz" wrap="square" lIns="78191" tIns="39095" rIns="78191" bIns="39095" numCol="1" anchor="t" anchorCtr="0" compatLnSpc="1">
                <a:prstTxWarp prst="textNoShape">
                  <a:avLst/>
                </a:prstTxWarp>
              </a:bodyPr>
              <a:lstStyle/>
              <a:p>
                <a:pPr algn="ctr" fontAlgn="base">
                  <a:spcBef>
                    <a:spcPct val="0"/>
                  </a:spcBef>
                  <a:spcAft>
                    <a:spcPct val="0"/>
                  </a:spcAft>
                </a:pPr>
                <a:endParaRPr lang="en-IE" sz="1368">
                  <a:solidFill>
                    <a:srgbClr val="646464"/>
                  </a:solidFill>
                </a:endParaRPr>
              </a:p>
            </p:txBody>
          </p:sp>
          <p:sp>
            <p:nvSpPr>
              <p:cNvPr id="33" name="Freeform 102"/>
              <p:cNvSpPr>
                <a:spLocks noEditPoints="1"/>
              </p:cNvSpPr>
              <p:nvPr/>
            </p:nvSpPr>
            <p:spPr bwMode="auto">
              <a:xfrm>
                <a:off x="8624888" y="6729413"/>
                <a:ext cx="1060450" cy="419100"/>
              </a:xfrm>
              <a:custGeom>
                <a:avLst/>
                <a:gdLst>
                  <a:gd name="T0" fmla="*/ 308 w 668"/>
                  <a:gd name="T1" fmla="*/ 166 h 264"/>
                  <a:gd name="T2" fmla="*/ 356 w 668"/>
                  <a:gd name="T3" fmla="*/ 166 h 264"/>
                  <a:gd name="T4" fmla="*/ 388 w 668"/>
                  <a:gd name="T5" fmla="*/ 264 h 264"/>
                  <a:gd name="T6" fmla="*/ 668 w 668"/>
                  <a:gd name="T7" fmla="*/ 264 h 264"/>
                  <a:gd name="T8" fmla="*/ 666 w 668"/>
                  <a:gd name="T9" fmla="*/ 132 h 264"/>
                  <a:gd name="T10" fmla="*/ 666 w 668"/>
                  <a:gd name="T11" fmla="*/ 132 h 264"/>
                  <a:gd name="T12" fmla="*/ 664 w 668"/>
                  <a:gd name="T13" fmla="*/ 126 h 264"/>
                  <a:gd name="T14" fmla="*/ 662 w 668"/>
                  <a:gd name="T15" fmla="*/ 120 h 264"/>
                  <a:gd name="T16" fmla="*/ 654 w 668"/>
                  <a:gd name="T17" fmla="*/ 116 h 264"/>
                  <a:gd name="T18" fmla="*/ 654 w 668"/>
                  <a:gd name="T19" fmla="*/ 116 h 264"/>
                  <a:gd name="T20" fmla="*/ 612 w 668"/>
                  <a:gd name="T21" fmla="*/ 102 h 264"/>
                  <a:gd name="T22" fmla="*/ 584 w 668"/>
                  <a:gd name="T23" fmla="*/ 90 h 264"/>
                  <a:gd name="T24" fmla="*/ 554 w 668"/>
                  <a:gd name="T25" fmla="*/ 76 h 264"/>
                  <a:gd name="T26" fmla="*/ 522 w 668"/>
                  <a:gd name="T27" fmla="*/ 58 h 264"/>
                  <a:gd name="T28" fmla="*/ 492 w 668"/>
                  <a:gd name="T29" fmla="*/ 40 h 264"/>
                  <a:gd name="T30" fmla="*/ 464 w 668"/>
                  <a:gd name="T31" fmla="*/ 22 h 264"/>
                  <a:gd name="T32" fmla="*/ 440 w 668"/>
                  <a:gd name="T33" fmla="*/ 0 h 264"/>
                  <a:gd name="T34" fmla="*/ 440 w 668"/>
                  <a:gd name="T35" fmla="*/ 0 h 264"/>
                  <a:gd name="T36" fmla="*/ 428 w 668"/>
                  <a:gd name="T37" fmla="*/ 10 h 264"/>
                  <a:gd name="T38" fmla="*/ 416 w 668"/>
                  <a:gd name="T39" fmla="*/ 20 h 264"/>
                  <a:gd name="T40" fmla="*/ 404 w 668"/>
                  <a:gd name="T41" fmla="*/ 26 h 264"/>
                  <a:gd name="T42" fmla="*/ 392 w 668"/>
                  <a:gd name="T43" fmla="*/ 32 h 264"/>
                  <a:gd name="T44" fmla="*/ 378 w 668"/>
                  <a:gd name="T45" fmla="*/ 38 h 264"/>
                  <a:gd name="T46" fmla="*/ 364 w 668"/>
                  <a:gd name="T47" fmla="*/ 42 h 264"/>
                  <a:gd name="T48" fmla="*/ 348 w 668"/>
                  <a:gd name="T49" fmla="*/ 44 h 264"/>
                  <a:gd name="T50" fmla="*/ 334 w 668"/>
                  <a:gd name="T51" fmla="*/ 44 h 264"/>
                  <a:gd name="T52" fmla="*/ 334 w 668"/>
                  <a:gd name="T53" fmla="*/ 44 h 264"/>
                  <a:gd name="T54" fmla="*/ 320 w 668"/>
                  <a:gd name="T55" fmla="*/ 44 h 264"/>
                  <a:gd name="T56" fmla="*/ 304 w 668"/>
                  <a:gd name="T57" fmla="*/ 42 h 264"/>
                  <a:gd name="T58" fmla="*/ 290 w 668"/>
                  <a:gd name="T59" fmla="*/ 38 h 264"/>
                  <a:gd name="T60" fmla="*/ 278 w 668"/>
                  <a:gd name="T61" fmla="*/ 32 h 264"/>
                  <a:gd name="T62" fmla="*/ 264 w 668"/>
                  <a:gd name="T63" fmla="*/ 26 h 264"/>
                  <a:gd name="T64" fmla="*/ 252 w 668"/>
                  <a:gd name="T65" fmla="*/ 20 h 264"/>
                  <a:gd name="T66" fmla="*/ 240 w 668"/>
                  <a:gd name="T67" fmla="*/ 10 h 264"/>
                  <a:gd name="T68" fmla="*/ 228 w 668"/>
                  <a:gd name="T69" fmla="*/ 0 h 264"/>
                  <a:gd name="T70" fmla="*/ 228 w 668"/>
                  <a:gd name="T71" fmla="*/ 0 h 264"/>
                  <a:gd name="T72" fmla="*/ 220 w 668"/>
                  <a:gd name="T73" fmla="*/ 10 h 264"/>
                  <a:gd name="T74" fmla="*/ 208 w 668"/>
                  <a:gd name="T75" fmla="*/ 20 h 264"/>
                  <a:gd name="T76" fmla="*/ 184 w 668"/>
                  <a:gd name="T77" fmla="*/ 38 h 264"/>
                  <a:gd name="T78" fmla="*/ 154 w 668"/>
                  <a:gd name="T79" fmla="*/ 54 h 264"/>
                  <a:gd name="T80" fmla="*/ 122 w 668"/>
                  <a:gd name="T81" fmla="*/ 70 h 264"/>
                  <a:gd name="T82" fmla="*/ 88 w 668"/>
                  <a:gd name="T83" fmla="*/ 86 h 264"/>
                  <a:gd name="T84" fmla="*/ 58 w 668"/>
                  <a:gd name="T85" fmla="*/ 98 h 264"/>
                  <a:gd name="T86" fmla="*/ 12 w 668"/>
                  <a:gd name="T87" fmla="*/ 114 h 264"/>
                  <a:gd name="T88" fmla="*/ 12 w 668"/>
                  <a:gd name="T89" fmla="*/ 114 h 264"/>
                  <a:gd name="T90" fmla="*/ 6 w 668"/>
                  <a:gd name="T91" fmla="*/ 118 h 264"/>
                  <a:gd name="T92" fmla="*/ 2 w 668"/>
                  <a:gd name="T93" fmla="*/ 124 h 264"/>
                  <a:gd name="T94" fmla="*/ 0 w 668"/>
                  <a:gd name="T95" fmla="*/ 130 h 264"/>
                  <a:gd name="T96" fmla="*/ 0 w 668"/>
                  <a:gd name="T97" fmla="*/ 264 h 264"/>
                  <a:gd name="T98" fmla="*/ 278 w 668"/>
                  <a:gd name="T99" fmla="*/ 264 h 264"/>
                  <a:gd name="T100" fmla="*/ 308 w 668"/>
                  <a:gd name="T101" fmla="*/ 166 h 264"/>
                  <a:gd name="T102" fmla="*/ 330 w 668"/>
                  <a:gd name="T103" fmla="*/ 100 h 264"/>
                  <a:gd name="T104" fmla="*/ 334 w 668"/>
                  <a:gd name="T105" fmla="*/ 100 h 264"/>
                  <a:gd name="T106" fmla="*/ 374 w 668"/>
                  <a:gd name="T107" fmla="*/ 100 h 264"/>
                  <a:gd name="T108" fmla="*/ 356 w 668"/>
                  <a:gd name="T109" fmla="*/ 150 h 264"/>
                  <a:gd name="T110" fmla="*/ 334 w 668"/>
                  <a:gd name="T111" fmla="*/ 150 h 264"/>
                  <a:gd name="T112" fmla="*/ 330 w 668"/>
                  <a:gd name="T113" fmla="*/ 150 h 264"/>
                  <a:gd name="T114" fmla="*/ 308 w 668"/>
                  <a:gd name="T115" fmla="*/ 150 h 264"/>
                  <a:gd name="T116" fmla="*/ 290 w 668"/>
                  <a:gd name="T117" fmla="*/ 100 h 264"/>
                  <a:gd name="T118" fmla="*/ 330 w 668"/>
                  <a:gd name="T119" fmla="*/ 100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68" h="264">
                    <a:moveTo>
                      <a:pt x="308" y="166"/>
                    </a:moveTo>
                    <a:lnTo>
                      <a:pt x="356" y="166"/>
                    </a:lnTo>
                    <a:lnTo>
                      <a:pt x="388" y="264"/>
                    </a:lnTo>
                    <a:lnTo>
                      <a:pt x="668" y="264"/>
                    </a:lnTo>
                    <a:lnTo>
                      <a:pt x="666" y="132"/>
                    </a:lnTo>
                    <a:lnTo>
                      <a:pt x="666" y="132"/>
                    </a:lnTo>
                    <a:lnTo>
                      <a:pt x="664" y="126"/>
                    </a:lnTo>
                    <a:lnTo>
                      <a:pt x="662" y="120"/>
                    </a:lnTo>
                    <a:lnTo>
                      <a:pt x="654" y="116"/>
                    </a:lnTo>
                    <a:lnTo>
                      <a:pt x="654" y="116"/>
                    </a:lnTo>
                    <a:lnTo>
                      <a:pt x="612" y="102"/>
                    </a:lnTo>
                    <a:lnTo>
                      <a:pt x="584" y="90"/>
                    </a:lnTo>
                    <a:lnTo>
                      <a:pt x="554" y="76"/>
                    </a:lnTo>
                    <a:lnTo>
                      <a:pt x="522" y="58"/>
                    </a:lnTo>
                    <a:lnTo>
                      <a:pt x="492" y="40"/>
                    </a:lnTo>
                    <a:lnTo>
                      <a:pt x="464" y="22"/>
                    </a:lnTo>
                    <a:lnTo>
                      <a:pt x="440" y="0"/>
                    </a:lnTo>
                    <a:lnTo>
                      <a:pt x="440" y="0"/>
                    </a:lnTo>
                    <a:lnTo>
                      <a:pt x="428" y="10"/>
                    </a:lnTo>
                    <a:lnTo>
                      <a:pt x="416" y="20"/>
                    </a:lnTo>
                    <a:lnTo>
                      <a:pt x="404" y="26"/>
                    </a:lnTo>
                    <a:lnTo>
                      <a:pt x="392" y="32"/>
                    </a:lnTo>
                    <a:lnTo>
                      <a:pt x="378" y="38"/>
                    </a:lnTo>
                    <a:lnTo>
                      <a:pt x="364" y="42"/>
                    </a:lnTo>
                    <a:lnTo>
                      <a:pt x="348" y="44"/>
                    </a:lnTo>
                    <a:lnTo>
                      <a:pt x="334" y="44"/>
                    </a:lnTo>
                    <a:lnTo>
                      <a:pt x="334" y="44"/>
                    </a:lnTo>
                    <a:lnTo>
                      <a:pt x="320" y="44"/>
                    </a:lnTo>
                    <a:lnTo>
                      <a:pt x="304" y="42"/>
                    </a:lnTo>
                    <a:lnTo>
                      <a:pt x="290" y="38"/>
                    </a:lnTo>
                    <a:lnTo>
                      <a:pt x="278" y="32"/>
                    </a:lnTo>
                    <a:lnTo>
                      <a:pt x="264" y="26"/>
                    </a:lnTo>
                    <a:lnTo>
                      <a:pt x="252" y="20"/>
                    </a:lnTo>
                    <a:lnTo>
                      <a:pt x="240" y="10"/>
                    </a:lnTo>
                    <a:lnTo>
                      <a:pt x="228" y="0"/>
                    </a:lnTo>
                    <a:lnTo>
                      <a:pt x="228" y="0"/>
                    </a:lnTo>
                    <a:lnTo>
                      <a:pt x="220" y="10"/>
                    </a:lnTo>
                    <a:lnTo>
                      <a:pt x="208" y="20"/>
                    </a:lnTo>
                    <a:lnTo>
                      <a:pt x="184" y="38"/>
                    </a:lnTo>
                    <a:lnTo>
                      <a:pt x="154" y="54"/>
                    </a:lnTo>
                    <a:lnTo>
                      <a:pt x="122" y="70"/>
                    </a:lnTo>
                    <a:lnTo>
                      <a:pt x="88" y="86"/>
                    </a:lnTo>
                    <a:lnTo>
                      <a:pt x="58" y="98"/>
                    </a:lnTo>
                    <a:lnTo>
                      <a:pt x="12" y="114"/>
                    </a:lnTo>
                    <a:lnTo>
                      <a:pt x="12" y="114"/>
                    </a:lnTo>
                    <a:lnTo>
                      <a:pt x="6" y="118"/>
                    </a:lnTo>
                    <a:lnTo>
                      <a:pt x="2" y="124"/>
                    </a:lnTo>
                    <a:lnTo>
                      <a:pt x="0" y="130"/>
                    </a:lnTo>
                    <a:lnTo>
                      <a:pt x="0" y="264"/>
                    </a:lnTo>
                    <a:lnTo>
                      <a:pt x="278" y="264"/>
                    </a:lnTo>
                    <a:lnTo>
                      <a:pt x="308" y="166"/>
                    </a:lnTo>
                    <a:close/>
                    <a:moveTo>
                      <a:pt x="330" y="100"/>
                    </a:moveTo>
                    <a:lnTo>
                      <a:pt x="334" y="100"/>
                    </a:lnTo>
                    <a:lnTo>
                      <a:pt x="374" y="100"/>
                    </a:lnTo>
                    <a:lnTo>
                      <a:pt x="356" y="150"/>
                    </a:lnTo>
                    <a:lnTo>
                      <a:pt x="334" y="150"/>
                    </a:lnTo>
                    <a:lnTo>
                      <a:pt x="330" y="150"/>
                    </a:lnTo>
                    <a:lnTo>
                      <a:pt x="308" y="150"/>
                    </a:lnTo>
                    <a:lnTo>
                      <a:pt x="290" y="100"/>
                    </a:lnTo>
                    <a:lnTo>
                      <a:pt x="330" y="100"/>
                    </a:lnTo>
                    <a:close/>
                  </a:path>
                </a:pathLst>
              </a:custGeom>
              <a:grpFill/>
              <a:ln>
                <a:noFill/>
              </a:ln>
            </p:spPr>
            <p:txBody>
              <a:bodyPr vert="horz" wrap="square" lIns="78191" tIns="39095" rIns="78191" bIns="39095" numCol="1" anchor="t" anchorCtr="0" compatLnSpc="1">
                <a:prstTxWarp prst="textNoShape">
                  <a:avLst/>
                </a:prstTxWarp>
              </a:bodyPr>
              <a:lstStyle/>
              <a:p>
                <a:pPr algn="ctr" fontAlgn="base">
                  <a:spcBef>
                    <a:spcPct val="0"/>
                  </a:spcBef>
                  <a:spcAft>
                    <a:spcPct val="0"/>
                  </a:spcAft>
                </a:pPr>
                <a:endParaRPr lang="en-IE" sz="1368">
                  <a:solidFill>
                    <a:srgbClr val="646464"/>
                  </a:solidFill>
                </a:endParaRPr>
              </a:p>
            </p:txBody>
          </p:sp>
        </p:grpSp>
      </p:grpSp>
    </p:spTree>
    <p:extLst>
      <p:ext uri="{BB962C8B-B14F-4D97-AF65-F5344CB8AC3E}">
        <p14:creationId xmlns:p14="http://schemas.microsoft.com/office/powerpoint/2010/main" val="93523350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84120" y="751594"/>
            <a:ext cx="8183880" cy="1051560"/>
          </a:xfrm>
        </p:spPr>
        <p:txBody>
          <a:bodyPr anchor="ctr"/>
          <a:lstStyle/>
          <a:p>
            <a:r>
              <a:rPr lang="it-IT" sz="3200" dirty="0"/>
              <a:t>    </a:t>
            </a:r>
            <a:r>
              <a:rPr lang="it-IT" sz="3200" dirty="0">
                <a:latin typeface="Corbel" panose="020B0503020204020204" pitchFamily="34" charset="0"/>
              </a:rPr>
              <a:t>PRECISAZIONI SULLE VARIAZIONI</a:t>
            </a:r>
            <a:endParaRPr lang="it-IT" sz="3200" dirty="0">
              <a:latin typeface="Corbel" panose="020B0503020204020204" pitchFamily="34" charset="0"/>
            </a:endParaRPr>
          </a:p>
        </p:txBody>
      </p:sp>
      <p:sp>
        <p:nvSpPr>
          <p:cNvPr id="3" name="Segnaposto contenuto 2"/>
          <p:cNvSpPr>
            <a:spLocks noGrp="1"/>
          </p:cNvSpPr>
          <p:nvPr>
            <p:ph idx="1"/>
          </p:nvPr>
        </p:nvSpPr>
        <p:spPr>
          <a:xfrm>
            <a:off x="2135560" y="1556792"/>
            <a:ext cx="7772400" cy="3240360"/>
          </a:xfrm>
        </p:spPr>
        <p:txBody>
          <a:bodyPr>
            <a:noAutofit/>
          </a:bodyPr>
          <a:lstStyle/>
          <a:p>
            <a:pPr algn="just"/>
            <a:r>
              <a:rPr lang="it-IT" sz="2000" b="1" dirty="0">
                <a:latin typeface="Corbel" panose="020B0503020204020204" pitchFamily="34" charset="0"/>
              </a:rPr>
              <a:t>La  generazione di un proposta VIG è determinata soltanto dalle variazioni contributive </a:t>
            </a:r>
            <a:r>
              <a:rPr lang="it-IT" sz="2000" b="1" u="sng" dirty="0">
                <a:latin typeface="Corbel" panose="020B0503020204020204" pitchFamily="34" charset="0"/>
              </a:rPr>
              <a:t>influenti</a:t>
            </a:r>
            <a:r>
              <a:rPr lang="it-IT" sz="2000" b="1" dirty="0">
                <a:latin typeface="Corbel" panose="020B0503020204020204" pitchFamily="34" charset="0"/>
              </a:rPr>
              <a:t> </a:t>
            </a:r>
            <a:r>
              <a:rPr lang="it-IT" sz="2000" b="1" dirty="0">
                <a:latin typeface="Corbel" panose="020B0503020204020204" pitchFamily="34" charset="0"/>
              </a:rPr>
              <a:t>relative a </a:t>
            </a:r>
            <a:r>
              <a:rPr lang="it-IT" sz="2000" b="1" dirty="0">
                <a:latin typeface="Corbel" panose="020B0503020204020204" pitchFamily="34" charset="0"/>
              </a:rPr>
              <a:t>denunce definite </a:t>
            </a:r>
          </a:p>
          <a:p>
            <a:pPr algn="just"/>
            <a:r>
              <a:rPr lang="it-IT" sz="2000" dirty="0">
                <a:latin typeface="Corbel" panose="020B0503020204020204" pitchFamily="34" charset="0"/>
              </a:rPr>
              <a:t>( consolidate </a:t>
            </a:r>
            <a:r>
              <a:rPr lang="it-IT" sz="2000" dirty="0">
                <a:latin typeface="Corbel" panose="020B0503020204020204" pitchFamily="34" charset="0"/>
              </a:rPr>
              <a:t>e </a:t>
            </a:r>
            <a:r>
              <a:rPr lang="it-IT" sz="2000" dirty="0">
                <a:latin typeface="Corbel" panose="020B0503020204020204" pitchFamily="34" charset="0"/>
              </a:rPr>
              <a:t>ripartite ) </a:t>
            </a:r>
            <a:r>
              <a:rPr lang="it-IT" sz="2000" dirty="0">
                <a:latin typeface="Corbel" panose="020B0503020204020204" pitchFamily="34" charset="0"/>
              </a:rPr>
              <a:t>senza nota di rettifica o con nota di rettifica definita, ovvero da denunce individuali riferite a lavoratori </a:t>
            </a:r>
            <a:r>
              <a:rPr lang="it-IT" sz="2000" dirty="0">
                <a:latin typeface="Corbel" panose="020B0503020204020204" pitchFamily="34" charset="0"/>
              </a:rPr>
              <a:t>non </a:t>
            </a:r>
            <a:r>
              <a:rPr lang="it-IT" sz="2000" dirty="0">
                <a:latin typeface="Corbel" panose="020B0503020204020204" pitchFamily="34" charset="0"/>
              </a:rPr>
              <a:t>presenti nella denuncia originaria e da variazioni </a:t>
            </a:r>
            <a:r>
              <a:rPr lang="it-IT" sz="2000" dirty="0">
                <a:latin typeface="Corbel" panose="020B0503020204020204" pitchFamily="34" charset="0"/>
              </a:rPr>
              <a:t> per </a:t>
            </a:r>
            <a:r>
              <a:rPr lang="it-IT" sz="2000" dirty="0">
                <a:latin typeface="Corbel" panose="020B0503020204020204" pitchFamily="34" charset="0"/>
              </a:rPr>
              <a:t>i quali si sia </a:t>
            </a:r>
            <a:r>
              <a:rPr lang="it-IT" sz="2000" dirty="0">
                <a:latin typeface="Corbel" panose="020B0503020204020204" pitchFamily="34" charset="0"/>
              </a:rPr>
              <a:t> </a:t>
            </a:r>
            <a:r>
              <a:rPr lang="it-IT" sz="2000" dirty="0">
                <a:latin typeface="Corbel" panose="020B0503020204020204" pitchFamily="34" charset="0"/>
              </a:rPr>
              <a:t>prodotto un </a:t>
            </a:r>
            <a:r>
              <a:rPr lang="it-IT" sz="2000" dirty="0">
                <a:latin typeface="Corbel" panose="020B0503020204020204" pitchFamily="34" charset="0"/>
              </a:rPr>
              <a:t>VIG</a:t>
            </a:r>
            <a:r>
              <a:rPr lang="it-IT" sz="2000" dirty="0">
                <a:latin typeface="Corbel" panose="020B0503020204020204" pitchFamily="34" charset="0"/>
              </a:rPr>
              <a:t> </a:t>
            </a:r>
            <a:r>
              <a:rPr lang="it-IT" sz="2000" dirty="0">
                <a:latin typeface="Corbel" panose="020B0503020204020204" pitchFamily="34" charset="0"/>
              </a:rPr>
              <a:t>già confermato dalla Sede.</a:t>
            </a:r>
            <a:endParaRPr lang="it-IT" sz="2000" dirty="0">
              <a:latin typeface="Corbel" panose="020B0503020204020204" pitchFamily="34" charset="0"/>
            </a:endParaRPr>
          </a:p>
          <a:p>
            <a:pPr algn="just"/>
            <a:endParaRPr lang="it-IT" sz="2000" dirty="0">
              <a:latin typeface="Corbel" panose="020B0503020204020204" pitchFamily="34" charset="0"/>
            </a:endParaRPr>
          </a:p>
          <a:p>
            <a:pPr algn="just"/>
            <a:r>
              <a:rPr lang="it-IT" sz="2000" dirty="0">
                <a:latin typeface="Corbel" panose="020B0503020204020204" pitchFamily="34" charset="0"/>
              </a:rPr>
              <a:t>Nel </a:t>
            </a:r>
            <a:r>
              <a:rPr lang="it-IT" sz="2000" dirty="0">
                <a:latin typeface="Corbel" panose="020B0503020204020204" pitchFamily="34" charset="0"/>
              </a:rPr>
              <a:t>caso si tratti di </a:t>
            </a:r>
            <a:r>
              <a:rPr lang="it-IT" sz="2000" dirty="0">
                <a:latin typeface="Corbel" panose="020B0503020204020204" pitchFamily="34" charset="0"/>
              </a:rPr>
              <a:t>denuncia principale respinta, </a:t>
            </a:r>
            <a:r>
              <a:rPr lang="it-IT" sz="2000" dirty="0">
                <a:latin typeface="Corbel" panose="020B0503020204020204" pitchFamily="34" charset="0"/>
              </a:rPr>
              <a:t>non </a:t>
            </a:r>
            <a:r>
              <a:rPr lang="it-IT" sz="2000" dirty="0">
                <a:latin typeface="Corbel" panose="020B0503020204020204" pitchFamily="34" charset="0"/>
              </a:rPr>
              <a:t>consolidata </a:t>
            </a:r>
            <a:r>
              <a:rPr lang="it-IT" sz="2000" dirty="0">
                <a:latin typeface="Corbel" panose="020B0503020204020204" pitchFamily="34" charset="0"/>
              </a:rPr>
              <a:t>o con nota di rettifica non definita, </a:t>
            </a:r>
            <a:r>
              <a:rPr lang="it-IT" sz="2000" b="1" dirty="0">
                <a:latin typeface="Corbel" panose="020B0503020204020204" pitchFamily="34" charset="0"/>
              </a:rPr>
              <a:t>la variazione rimane sotto l’opzione variazione </a:t>
            </a:r>
            <a:r>
              <a:rPr lang="it-IT" sz="2000" b="1" dirty="0">
                <a:latin typeface="Corbel" panose="020B0503020204020204" pitchFamily="34" charset="0"/>
              </a:rPr>
              <a:t>( </a:t>
            </a:r>
            <a:r>
              <a:rPr lang="it-IT" sz="2000" dirty="0">
                <a:latin typeface="Corbel" panose="020B0503020204020204" pitchFamily="34" charset="0"/>
              </a:rPr>
              <a:t>non visibile agli intermediari</a:t>
            </a:r>
            <a:r>
              <a:rPr lang="it-IT" sz="2000" b="1" dirty="0">
                <a:latin typeface="Corbel" panose="020B0503020204020204" pitchFamily="34" charset="0"/>
              </a:rPr>
              <a:t>) fino </a:t>
            </a:r>
            <a:r>
              <a:rPr lang="it-IT" sz="2000" b="1" dirty="0">
                <a:latin typeface="Corbel" panose="020B0503020204020204" pitchFamily="34" charset="0"/>
              </a:rPr>
              <a:t>a quando </a:t>
            </a:r>
            <a:r>
              <a:rPr lang="it-IT" sz="2000" b="1" dirty="0">
                <a:latin typeface="Corbel" panose="020B0503020204020204" pitchFamily="34" charset="0"/>
              </a:rPr>
              <a:t>la denuncia o </a:t>
            </a:r>
            <a:r>
              <a:rPr lang="it-IT" sz="2000" b="1" dirty="0">
                <a:latin typeface="Corbel" panose="020B0503020204020204" pitchFamily="34" charset="0"/>
              </a:rPr>
              <a:t>la rettifica non saranno </a:t>
            </a:r>
            <a:r>
              <a:rPr lang="it-IT" sz="2000" b="1" dirty="0">
                <a:latin typeface="Corbel" panose="020B0503020204020204" pitchFamily="34" charset="0"/>
              </a:rPr>
              <a:t>definite</a:t>
            </a:r>
            <a:r>
              <a:rPr lang="it-IT" sz="2000" dirty="0">
                <a:latin typeface="Corbel" panose="020B0503020204020204" pitchFamily="34" charset="0"/>
              </a:rPr>
              <a:t> </a:t>
            </a:r>
            <a:r>
              <a:rPr lang="it-IT" sz="2000" dirty="0">
                <a:latin typeface="Corbel" panose="020B0503020204020204" pitchFamily="34" charset="0"/>
              </a:rPr>
              <a:t>(transitando automaticamente a Proposte VIG</a:t>
            </a:r>
            <a:r>
              <a:rPr lang="it-IT" sz="2000" dirty="0">
                <a:latin typeface="Corbel" panose="020B0503020204020204" pitchFamily="34" charset="0"/>
              </a:rPr>
              <a:t>).</a:t>
            </a:r>
          </a:p>
          <a:p>
            <a:pPr>
              <a:buNone/>
            </a:pPr>
            <a:endParaRPr lang="it-IT" sz="2000" dirty="0">
              <a:latin typeface="Corbel" panose="020B0503020204020204" pitchFamily="34" charset="0"/>
            </a:endParaRPr>
          </a:p>
        </p:txBody>
      </p:sp>
      <p:sp>
        <p:nvSpPr>
          <p:cNvPr id="4" name="Segnaposto piè di pagina 3"/>
          <p:cNvSpPr>
            <a:spLocks noGrp="1"/>
          </p:cNvSpPr>
          <p:nvPr>
            <p:ph type="ftr" sz="quarter" idx="11"/>
          </p:nvPr>
        </p:nvSpPr>
        <p:spPr>
          <a:xfrm>
            <a:off x="1735020" y="6237313"/>
            <a:ext cx="3345160" cy="356617"/>
          </a:xfrm>
        </p:spPr>
        <p:txBody>
          <a:bodyPr/>
          <a:lstStyle/>
          <a:p>
            <a:pPr>
              <a:defRPr/>
            </a:pPr>
            <a:r>
              <a:rPr lang="it-IT" sz="1600">
                <a:latin typeface="Corbel" panose="020B0503020204020204" pitchFamily="34" charset="0"/>
              </a:rPr>
              <a:t>    Direzione Provinciale di Firenze</a:t>
            </a:r>
            <a:endParaRPr lang="it-IT" sz="1600" dirty="0">
              <a:solidFill>
                <a:srgbClr val="000000"/>
              </a:solidFill>
              <a:latin typeface="Corbel" panose="020B0503020204020204" pitchFamily="34" charset="0"/>
            </a:endParaRPr>
          </a:p>
        </p:txBody>
      </p:sp>
      <p:sp>
        <p:nvSpPr>
          <p:cNvPr id="5" name="Segnaposto data 4"/>
          <p:cNvSpPr>
            <a:spLocks noGrp="1"/>
          </p:cNvSpPr>
          <p:nvPr>
            <p:ph type="dt" sz="half" idx="10"/>
          </p:nvPr>
        </p:nvSpPr>
        <p:spPr>
          <a:xfrm>
            <a:off x="7752184" y="6237313"/>
            <a:ext cx="2286000" cy="365125"/>
          </a:xfrm>
        </p:spPr>
        <p:txBody>
          <a:bodyPr/>
          <a:lstStyle/>
          <a:p>
            <a:pPr>
              <a:defRPr/>
            </a:pPr>
            <a:r>
              <a:rPr lang="it-IT" sz="1600">
                <a:solidFill>
                  <a:srgbClr val="000000"/>
                </a:solidFill>
                <a:latin typeface="Corbel" panose="020B0503020204020204" pitchFamily="34" charset="0"/>
              </a:rPr>
              <a:t>23/04/2018</a:t>
            </a:r>
            <a:endParaRPr lang="it-IT" sz="1600" dirty="0">
              <a:solidFill>
                <a:srgbClr val="000000"/>
              </a:solidFill>
              <a:latin typeface="Corbel" panose="020B0503020204020204" pitchFamily="34" charset="0"/>
            </a:endParaRPr>
          </a:p>
        </p:txBody>
      </p:sp>
      <p:pic>
        <p:nvPicPr>
          <p:cNvPr id="6" name="Picture 3" descr="logo"/>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35021" y="188640"/>
            <a:ext cx="2052515" cy="1269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egnaposto numero diapositiva 7"/>
          <p:cNvSpPr>
            <a:spLocks noGrp="1"/>
          </p:cNvSpPr>
          <p:nvPr>
            <p:ph type="sldNum" sz="quarter" idx="12"/>
          </p:nvPr>
        </p:nvSpPr>
        <p:spPr>
          <a:xfrm>
            <a:off x="9953652" y="285729"/>
            <a:ext cx="457200" cy="365125"/>
          </a:xfrm>
        </p:spPr>
        <p:txBody>
          <a:bodyPr/>
          <a:lstStyle/>
          <a:p>
            <a:pPr>
              <a:defRPr/>
            </a:pPr>
            <a:fld id="{234B5D6F-8819-4CD8-8777-D4C5696C86EA}" type="slidenum">
              <a:rPr lang="it-IT" smtClean="0">
                <a:solidFill>
                  <a:srgbClr val="000000"/>
                </a:solidFill>
              </a:rPr>
              <a:pPr>
                <a:defRPr/>
              </a:pPr>
              <a:t>60</a:t>
            </a:fld>
            <a:endParaRPr lang="it-IT" dirty="0">
              <a:solidFill>
                <a:srgbClr val="000000"/>
              </a:solidFill>
            </a:endParaRPr>
          </a:p>
        </p:txBody>
      </p:sp>
    </p:spTree>
    <p:extLst>
      <p:ext uri="{BB962C8B-B14F-4D97-AF65-F5344CB8AC3E}">
        <p14:creationId xmlns:p14="http://schemas.microsoft.com/office/powerpoint/2010/main" val="1460940643"/>
      </p:ext>
    </p:extLst>
  </p:cSld>
  <p:clrMapOvr>
    <a:masterClrMapping/>
  </p:clrMapOvr>
  <p:transition spd="slow">
    <p:random/>
    <p:sndAc>
      <p:stSnd>
        <p:snd r:embed="rId2" name="click.wav"/>
      </p:stSnd>
    </p:sndAc>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07568" y="893403"/>
            <a:ext cx="7920880" cy="1038746"/>
          </a:xfrm>
        </p:spPr>
        <p:txBody>
          <a:bodyPr anchor="ctr">
            <a:noAutofit/>
          </a:bodyPr>
          <a:lstStyle/>
          <a:p>
            <a:r>
              <a:rPr lang="it-IT" sz="2800" dirty="0">
                <a:solidFill>
                  <a:schemeClr val="tx2"/>
                </a:solidFill>
              </a:rPr>
              <a:t>      </a:t>
            </a:r>
            <a:r>
              <a:rPr lang="it-IT" sz="2800" dirty="0">
                <a:solidFill>
                  <a:schemeClr val="accent1"/>
                </a:solidFill>
                <a:latin typeface="+mn-lt"/>
              </a:rPr>
              <a:t>TIPOLOGIE </a:t>
            </a:r>
            <a:r>
              <a:rPr lang="it-IT" sz="2800" dirty="0" err="1">
                <a:solidFill>
                  <a:schemeClr val="accent1"/>
                </a:solidFill>
                <a:latin typeface="+mn-lt"/>
              </a:rPr>
              <a:t>DI</a:t>
            </a:r>
            <a:r>
              <a:rPr lang="it-IT" sz="2800" dirty="0">
                <a:solidFill>
                  <a:schemeClr val="accent1"/>
                </a:solidFill>
                <a:latin typeface="+mn-lt"/>
              </a:rPr>
              <a:t> VARIAZIONE</a:t>
            </a:r>
            <a:br>
              <a:rPr lang="it-IT" sz="2800" dirty="0">
                <a:solidFill>
                  <a:schemeClr val="accent1"/>
                </a:solidFill>
                <a:latin typeface="+mn-lt"/>
              </a:rPr>
            </a:br>
            <a:r>
              <a:rPr lang="it-IT" sz="2800" dirty="0">
                <a:solidFill>
                  <a:schemeClr val="accent1"/>
                </a:solidFill>
                <a:latin typeface="+mn-lt"/>
              </a:rPr>
              <a:t>             3) Regolarizzazioni</a:t>
            </a:r>
            <a:endParaRPr lang="it-IT" sz="2800" dirty="0">
              <a:solidFill>
                <a:schemeClr val="accent1"/>
              </a:solidFill>
              <a:latin typeface="+mn-lt"/>
            </a:endParaRPr>
          </a:p>
        </p:txBody>
      </p:sp>
      <p:sp>
        <p:nvSpPr>
          <p:cNvPr id="3" name="Segnaposto contenuto 2"/>
          <p:cNvSpPr>
            <a:spLocks noGrp="1"/>
          </p:cNvSpPr>
          <p:nvPr>
            <p:ph idx="1"/>
          </p:nvPr>
        </p:nvSpPr>
        <p:spPr>
          <a:xfrm>
            <a:off x="2309786" y="2071678"/>
            <a:ext cx="7572428" cy="4350314"/>
          </a:xfrm>
          <a:noFill/>
        </p:spPr>
        <p:txBody>
          <a:bodyPr>
            <a:normAutofit fontScale="25000" lnSpcReduction="20000"/>
          </a:bodyPr>
          <a:lstStyle/>
          <a:p>
            <a:pPr marL="0" indent="0" algn="just">
              <a:buNone/>
            </a:pPr>
            <a:endParaRPr lang="it-IT" sz="4200" u="sng" dirty="0">
              <a:latin typeface="Corbel" panose="020B0503020204020204" pitchFamily="34" charset="0"/>
            </a:endParaRPr>
          </a:p>
          <a:p>
            <a:pPr marL="742950" indent="-742950" algn="just">
              <a:buNone/>
            </a:pPr>
            <a:r>
              <a:rPr lang="it-IT" sz="6400" u="sng" dirty="0">
                <a:latin typeface="Corbel" panose="020B0503020204020204" pitchFamily="34" charset="0"/>
              </a:rPr>
              <a:t>Regolarizzazione </a:t>
            </a:r>
            <a:r>
              <a:rPr lang="it-IT" sz="6400" u="sng" dirty="0">
                <a:latin typeface="Corbel" panose="020B0503020204020204" pitchFamily="34" charset="0"/>
              </a:rPr>
              <a:t>Spontanea </a:t>
            </a:r>
            <a:r>
              <a:rPr lang="it-IT" sz="6400" dirty="0">
                <a:latin typeface="Corbel" panose="020B0503020204020204" pitchFamily="34" charset="0"/>
              </a:rPr>
              <a:t> -  RS</a:t>
            </a:r>
          </a:p>
          <a:p>
            <a:pPr marL="742950" indent="-742950" algn="just">
              <a:buFont typeface="+mj-lt"/>
              <a:buAutoNum type="arabicPeriod"/>
            </a:pPr>
            <a:endParaRPr lang="it-IT" sz="6400" dirty="0">
              <a:latin typeface="Corbel" panose="020B0503020204020204" pitchFamily="34" charset="0"/>
            </a:endParaRPr>
          </a:p>
          <a:p>
            <a:pPr marL="0" indent="0" algn="just">
              <a:buNone/>
            </a:pPr>
            <a:r>
              <a:rPr lang="it-IT" sz="6400" u="sng" dirty="0">
                <a:latin typeface="Corbel" panose="020B0503020204020204" pitchFamily="34" charset="0"/>
              </a:rPr>
              <a:t>Regolarizzazione </a:t>
            </a:r>
            <a:r>
              <a:rPr lang="it-IT" sz="6400" u="sng" dirty="0">
                <a:latin typeface="Corbel" panose="020B0503020204020204" pitchFamily="34" charset="0"/>
              </a:rPr>
              <a:t>per Conciliazione </a:t>
            </a:r>
            <a:r>
              <a:rPr lang="it-IT" sz="6400" u="sng" dirty="0">
                <a:latin typeface="Corbel" panose="020B0503020204020204" pitchFamily="34" charset="0"/>
              </a:rPr>
              <a:t>Monocratica  </a:t>
            </a:r>
            <a:r>
              <a:rPr lang="it-IT" sz="6400" dirty="0">
                <a:latin typeface="Corbel" panose="020B0503020204020204" pitchFamily="34" charset="0"/>
              </a:rPr>
              <a:t>-  </a:t>
            </a:r>
            <a:r>
              <a:rPr lang="it-IT" sz="6400" dirty="0" err="1">
                <a:latin typeface="Corbel" panose="020B0503020204020204" pitchFamily="34" charset="0"/>
              </a:rPr>
              <a:t>CM</a:t>
            </a:r>
            <a:endParaRPr lang="it-IT" sz="6400" dirty="0">
              <a:latin typeface="Corbel" panose="020B0503020204020204" pitchFamily="34" charset="0"/>
            </a:endParaRPr>
          </a:p>
          <a:p>
            <a:pPr algn="just">
              <a:buNone/>
            </a:pPr>
            <a:endParaRPr lang="it-IT" sz="6400" dirty="0">
              <a:latin typeface="Corbel" panose="020B0503020204020204" pitchFamily="34" charset="0"/>
            </a:endParaRPr>
          </a:p>
          <a:p>
            <a:pPr marL="0" indent="0" algn="just">
              <a:buNone/>
            </a:pPr>
            <a:r>
              <a:rPr lang="it-IT" sz="6400" u="sng" dirty="0">
                <a:latin typeface="Corbel" panose="020B0503020204020204" pitchFamily="34" charset="0"/>
              </a:rPr>
              <a:t>Regolarizzazione </a:t>
            </a:r>
            <a:r>
              <a:rPr lang="it-IT" sz="6400" u="sng" dirty="0">
                <a:latin typeface="Corbel" panose="020B0503020204020204" pitchFamily="34" charset="0"/>
              </a:rPr>
              <a:t>a seguito </a:t>
            </a:r>
            <a:r>
              <a:rPr lang="it-IT" sz="6400" u="sng" dirty="0">
                <a:latin typeface="Corbel" panose="020B0503020204020204" pitchFamily="34" charset="0"/>
              </a:rPr>
              <a:t>di Sentenza per </a:t>
            </a:r>
            <a:r>
              <a:rPr lang="it-IT" sz="6400" u="sng" dirty="0">
                <a:latin typeface="Corbel" panose="020B0503020204020204" pitchFamily="34" charset="0"/>
              </a:rPr>
              <a:t>differenze </a:t>
            </a:r>
            <a:r>
              <a:rPr lang="it-IT" sz="6400" dirty="0">
                <a:latin typeface="Corbel" panose="020B0503020204020204" pitchFamily="34" charset="0"/>
              </a:rPr>
              <a:t>retributive -  SS</a:t>
            </a:r>
            <a:endParaRPr lang="it-IT" sz="6400" dirty="0">
              <a:latin typeface="Corbel" panose="020B0503020204020204" pitchFamily="34" charset="0"/>
            </a:endParaRPr>
          </a:p>
          <a:p>
            <a:pPr marL="0" indent="0" algn="just">
              <a:buNone/>
            </a:pPr>
            <a:endParaRPr lang="it-IT" sz="6400" u="sng" dirty="0">
              <a:latin typeface="Corbel" panose="020B0503020204020204" pitchFamily="34" charset="0"/>
            </a:endParaRPr>
          </a:p>
          <a:p>
            <a:pPr marL="0" indent="0" algn="just">
              <a:buNone/>
            </a:pPr>
            <a:r>
              <a:rPr lang="it-IT" sz="6400" u="sng" dirty="0">
                <a:latin typeface="Corbel" panose="020B0503020204020204" pitchFamily="34" charset="0"/>
              </a:rPr>
              <a:t>Regolarizzazione a seguito di Sentenza per lavoro nero</a:t>
            </a:r>
            <a:r>
              <a:rPr lang="it-IT" sz="6400" dirty="0">
                <a:latin typeface="Corbel" panose="020B0503020204020204" pitchFamily="34" charset="0"/>
              </a:rPr>
              <a:t> –  SN</a:t>
            </a:r>
          </a:p>
          <a:p>
            <a:pPr marL="0" indent="0" algn="just">
              <a:buNone/>
            </a:pPr>
            <a:endParaRPr lang="it-IT" sz="6400" dirty="0">
              <a:latin typeface="Corbel" panose="020B0503020204020204" pitchFamily="34" charset="0"/>
            </a:endParaRPr>
          </a:p>
          <a:p>
            <a:pPr marL="0" indent="0" algn="just">
              <a:buNone/>
            </a:pPr>
            <a:r>
              <a:rPr lang="it-IT" sz="6400" u="sng" dirty="0">
                <a:latin typeface="Corbel" panose="020B0503020204020204" pitchFamily="34" charset="0"/>
              </a:rPr>
              <a:t>Regolarizzazione a seguito di Verbale altri Enti differenze retributive</a:t>
            </a:r>
            <a:r>
              <a:rPr lang="it-IT" sz="6400" dirty="0">
                <a:latin typeface="Corbel" panose="020B0503020204020204" pitchFamily="34" charset="0"/>
              </a:rPr>
              <a:t> -  VE</a:t>
            </a:r>
            <a:endParaRPr lang="it-IT" sz="6400" u="sng" dirty="0">
              <a:latin typeface="Corbel" panose="020B0503020204020204" pitchFamily="34" charset="0"/>
            </a:endParaRPr>
          </a:p>
          <a:p>
            <a:pPr marL="0" indent="0" algn="just">
              <a:buNone/>
            </a:pPr>
            <a:endParaRPr lang="it-IT" sz="6400" u="sng" dirty="0">
              <a:latin typeface="Corbel" panose="020B0503020204020204" pitchFamily="34" charset="0"/>
            </a:endParaRPr>
          </a:p>
          <a:p>
            <a:pPr marL="0" indent="0" algn="just">
              <a:buNone/>
            </a:pPr>
            <a:r>
              <a:rPr lang="it-IT" sz="6400" u="sng" dirty="0">
                <a:latin typeface="Corbel" panose="020B0503020204020204" pitchFamily="34" charset="0"/>
              </a:rPr>
              <a:t>Regolarizzazione </a:t>
            </a:r>
            <a:r>
              <a:rPr lang="it-IT" sz="6400" u="sng" dirty="0">
                <a:latin typeface="Corbel" panose="020B0503020204020204" pitchFamily="34" charset="0"/>
              </a:rPr>
              <a:t>a seguito </a:t>
            </a:r>
            <a:r>
              <a:rPr lang="it-IT" sz="6400" u="sng" dirty="0">
                <a:latin typeface="Corbel" panose="020B0503020204020204" pitchFamily="34" charset="0"/>
              </a:rPr>
              <a:t>di Verbale altri </a:t>
            </a:r>
            <a:r>
              <a:rPr lang="it-IT" sz="6400" u="sng" dirty="0">
                <a:latin typeface="Corbel" panose="020B0503020204020204" pitchFamily="34" charset="0"/>
              </a:rPr>
              <a:t>E</a:t>
            </a:r>
            <a:r>
              <a:rPr lang="it-IT" sz="6400" u="sng" dirty="0">
                <a:latin typeface="Corbel" panose="020B0503020204020204" pitchFamily="34" charset="0"/>
              </a:rPr>
              <a:t>nti </a:t>
            </a:r>
            <a:r>
              <a:rPr lang="it-IT" sz="6400" u="sng" dirty="0">
                <a:latin typeface="Corbel" panose="020B0503020204020204" pitchFamily="34" charset="0"/>
              </a:rPr>
              <a:t>lavoro </a:t>
            </a:r>
            <a:r>
              <a:rPr lang="it-IT" sz="6400" u="sng" dirty="0">
                <a:latin typeface="Corbel" panose="020B0503020204020204" pitchFamily="34" charset="0"/>
              </a:rPr>
              <a:t>nero</a:t>
            </a:r>
            <a:r>
              <a:rPr lang="it-IT" sz="6400" dirty="0">
                <a:latin typeface="Corbel" panose="020B0503020204020204" pitchFamily="34" charset="0"/>
              </a:rPr>
              <a:t> –  VN </a:t>
            </a:r>
            <a:endParaRPr lang="it-IT" sz="6400" u="sng" dirty="0">
              <a:latin typeface="Corbel" panose="020B0503020204020204" pitchFamily="34" charset="0"/>
            </a:endParaRPr>
          </a:p>
          <a:p>
            <a:pPr marL="0" indent="0" algn="just">
              <a:buNone/>
            </a:pPr>
            <a:endParaRPr lang="it-IT" sz="6400" u="sng" dirty="0">
              <a:latin typeface="Corbel" panose="020B0503020204020204" pitchFamily="34" charset="0"/>
            </a:endParaRPr>
          </a:p>
          <a:p>
            <a:pPr marL="0" indent="0" algn="just">
              <a:buNone/>
            </a:pPr>
            <a:r>
              <a:rPr lang="it-IT" sz="6400" u="sng" dirty="0">
                <a:latin typeface="Corbel" panose="020B0503020204020204" pitchFamily="34" charset="0"/>
              </a:rPr>
              <a:t>Regolarizzazione per recupero della contribuzione virtuale in edilizia «PEGASO</a:t>
            </a:r>
            <a:r>
              <a:rPr lang="it-IT" sz="6400" dirty="0">
                <a:latin typeface="Corbel" panose="020B0503020204020204" pitchFamily="34" charset="0"/>
              </a:rPr>
              <a:t>» - PE.</a:t>
            </a:r>
          </a:p>
          <a:p>
            <a:pPr marL="0" indent="0" algn="just">
              <a:buNone/>
            </a:pPr>
            <a:endParaRPr lang="it-IT" sz="4000" u="sng" dirty="0"/>
          </a:p>
          <a:p>
            <a:pPr marL="0" indent="0" algn="just">
              <a:buNone/>
            </a:pPr>
            <a:r>
              <a:rPr lang="it-IT" sz="5600" u="sng" dirty="0">
                <a:solidFill>
                  <a:srgbClr val="7030A0"/>
                </a:solidFill>
                <a:hlinkClick r:id="rId3" action="ppaction://hlinkfile"/>
              </a:rPr>
              <a:t>MANUALE OPERATIVO</a:t>
            </a:r>
            <a:r>
              <a:rPr lang="it-IT" sz="5600" u="sng" dirty="0">
                <a:solidFill>
                  <a:srgbClr val="7030A0"/>
                </a:solidFill>
              </a:rPr>
              <a:t> </a:t>
            </a:r>
            <a:r>
              <a:rPr lang="it-IT" sz="5600" u="sng" dirty="0">
                <a:solidFill>
                  <a:srgbClr val="7030A0"/>
                </a:solidFill>
                <a:latin typeface="Corbel" panose="020B0503020204020204" pitchFamily="34" charset="0"/>
              </a:rPr>
              <a:t>( www.inps.it</a:t>
            </a:r>
            <a:r>
              <a:rPr lang="it-IT" sz="5600" dirty="0">
                <a:latin typeface="Corbel" panose="020B0503020204020204" pitchFamily="34" charset="0"/>
              </a:rPr>
              <a:t>- </a:t>
            </a:r>
            <a:r>
              <a:rPr lang="it-IT" sz="5600" dirty="0">
                <a:latin typeface="Corbel" panose="020B0503020204020204" pitchFamily="34" charset="0"/>
              </a:rPr>
              <a:t>AZIENDE E DATORI DI LAVORO – PRESTAZIONI E SERVIZI – TRASMISSIONE UNIEMENS – DOMANDA </a:t>
            </a:r>
            <a:r>
              <a:rPr lang="it-IT" sz="5600" dirty="0">
                <a:latin typeface="Corbel" panose="020B0503020204020204" pitchFamily="34" charset="0"/>
              </a:rPr>
              <a:t>cliccando su </a:t>
            </a:r>
            <a:r>
              <a:rPr lang="it-IT" sz="5600" dirty="0">
                <a:latin typeface="Corbel" panose="020B0503020204020204" pitchFamily="34" charset="0"/>
              </a:rPr>
              <a:t>+ </a:t>
            </a:r>
            <a:r>
              <a:rPr lang="it-IT" sz="5600" dirty="0">
                <a:latin typeface="Corbel" panose="020B0503020204020204" pitchFamily="34" charset="0"/>
              </a:rPr>
              <a:t>si trova Allegato Tecnico, Documento Tecnico e il Manuale di variazione)</a:t>
            </a:r>
            <a:endParaRPr lang="it-IT" sz="5600" u="sng" dirty="0">
              <a:solidFill>
                <a:srgbClr val="7030A0"/>
              </a:solidFill>
              <a:latin typeface="Corbel" panose="020B0503020204020204" pitchFamily="34" charset="0"/>
            </a:endParaRPr>
          </a:p>
          <a:p>
            <a:pPr marL="0" indent="0">
              <a:buNone/>
            </a:pPr>
            <a:r>
              <a:rPr lang="it-IT" sz="5600" dirty="0">
                <a:latin typeface="Corbel" panose="020B0503020204020204" pitchFamily="34" charset="0"/>
              </a:rPr>
              <a:t>.</a:t>
            </a:r>
          </a:p>
        </p:txBody>
      </p:sp>
      <p:sp>
        <p:nvSpPr>
          <p:cNvPr id="8" name="Segnaposto piè di pagina 7"/>
          <p:cNvSpPr>
            <a:spLocks noGrp="1"/>
          </p:cNvSpPr>
          <p:nvPr>
            <p:ph type="ftr" sz="quarter" idx="11"/>
          </p:nvPr>
        </p:nvSpPr>
        <p:spPr>
          <a:xfrm>
            <a:off x="1631504" y="6237312"/>
            <a:ext cx="3600400" cy="352308"/>
          </a:xfrm>
        </p:spPr>
        <p:txBody>
          <a:bodyPr/>
          <a:lstStyle/>
          <a:p>
            <a:pPr>
              <a:defRPr/>
            </a:pPr>
            <a:r>
              <a:rPr lang="it-IT" sz="1600">
                <a:latin typeface="Corbel" panose="020B0503020204020204" pitchFamily="34" charset="0"/>
              </a:rPr>
              <a:t>    Direzione Provinciale di Firenze</a:t>
            </a:r>
            <a:endParaRPr lang="it-IT" dirty="0">
              <a:solidFill>
                <a:srgbClr val="000000"/>
              </a:solidFill>
              <a:latin typeface="Corbel" panose="020B0503020204020204" pitchFamily="34" charset="0"/>
            </a:endParaRPr>
          </a:p>
        </p:txBody>
      </p:sp>
      <p:sp>
        <p:nvSpPr>
          <p:cNvPr id="4" name="Segnaposto data 3"/>
          <p:cNvSpPr>
            <a:spLocks noGrp="1"/>
          </p:cNvSpPr>
          <p:nvPr>
            <p:ph type="dt" sz="half" idx="10"/>
          </p:nvPr>
        </p:nvSpPr>
        <p:spPr>
          <a:xfrm>
            <a:off x="7680176" y="6237313"/>
            <a:ext cx="2286000" cy="365125"/>
          </a:xfrm>
        </p:spPr>
        <p:txBody>
          <a:bodyPr/>
          <a:lstStyle/>
          <a:p>
            <a:pPr>
              <a:defRPr/>
            </a:pPr>
            <a:r>
              <a:rPr lang="it-IT" sz="1600">
                <a:solidFill>
                  <a:srgbClr val="000000"/>
                </a:solidFill>
                <a:latin typeface="Corbel" panose="020B0503020204020204" pitchFamily="34" charset="0"/>
              </a:rPr>
              <a:t>23/04/2018</a:t>
            </a:r>
            <a:endParaRPr lang="it-IT" sz="1600" dirty="0">
              <a:solidFill>
                <a:srgbClr val="000000"/>
              </a:solidFill>
              <a:latin typeface="Corbel" panose="020B0503020204020204" pitchFamily="34" charset="0"/>
            </a:endParaRPr>
          </a:p>
        </p:txBody>
      </p:sp>
      <p:pic>
        <p:nvPicPr>
          <p:cNvPr id="6" name="Picture 3" descr="logo"/>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80168" y="212065"/>
            <a:ext cx="2052515" cy="1269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egnaposto numero diapositiva 8"/>
          <p:cNvSpPr>
            <a:spLocks noGrp="1"/>
          </p:cNvSpPr>
          <p:nvPr>
            <p:ph type="sldNum" sz="quarter" idx="12"/>
          </p:nvPr>
        </p:nvSpPr>
        <p:spPr>
          <a:xfrm>
            <a:off x="9953652" y="285729"/>
            <a:ext cx="457200" cy="365125"/>
          </a:xfrm>
        </p:spPr>
        <p:txBody>
          <a:bodyPr/>
          <a:lstStyle/>
          <a:p>
            <a:pPr>
              <a:defRPr/>
            </a:pPr>
            <a:fld id="{234B5D6F-8819-4CD8-8777-D4C5696C86EA}" type="slidenum">
              <a:rPr lang="it-IT" smtClean="0">
                <a:solidFill>
                  <a:srgbClr val="000000"/>
                </a:solidFill>
              </a:rPr>
              <a:pPr>
                <a:defRPr/>
              </a:pPr>
              <a:t>61</a:t>
            </a:fld>
            <a:endParaRPr lang="it-IT" dirty="0">
              <a:solidFill>
                <a:srgbClr val="000000"/>
              </a:solidFill>
            </a:endParaRPr>
          </a:p>
        </p:txBody>
      </p:sp>
    </p:spTree>
    <p:extLst>
      <p:ext uri="{BB962C8B-B14F-4D97-AF65-F5344CB8AC3E}">
        <p14:creationId xmlns:p14="http://schemas.microsoft.com/office/powerpoint/2010/main" val="1744346132"/>
      </p:ext>
    </p:extLst>
  </p:cSld>
  <p:clrMapOvr>
    <a:masterClrMapping/>
  </p:clrMapOvr>
  <p:transition spd="slow">
    <p:random/>
    <p:sndAc>
      <p:stSnd>
        <p:snd r:embed="rId2" name="click.wav"/>
      </p:stSnd>
    </p:sndAc>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351584" y="692696"/>
            <a:ext cx="8183880" cy="1051560"/>
          </a:xfrm>
        </p:spPr>
        <p:txBody>
          <a:bodyPr>
            <a:normAutofit fontScale="90000"/>
          </a:bodyPr>
          <a:lstStyle/>
          <a:p>
            <a:pPr algn="just"/>
            <a:r>
              <a:rPr lang="it-IT" dirty="0" smtClean="0"/>
              <a:t>  </a:t>
            </a:r>
            <a:r>
              <a:rPr lang="it-IT" sz="4000" dirty="0">
                <a:latin typeface="Corbel" panose="020B0503020204020204" pitchFamily="34" charset="0"/>
              </a:rPr>
              <a:t>REGOLARIZZAZIONE SPONTANEA</a:t>
            </a:r>
            <a:endParaRPr lang="it-IT" sz="4000" dirty="0">
              <a:latin typeface="Corbel" panose="020B0503020204020204" pitchFamily="34" charset="0"/>
            </a:endParaRPr>
          </a:p>
        </p:txBody>
      </p:sp>
      <p:sp>
        <p:nvSpPr>
          <p:cNvPr id="5" name="Segnaposto contenuto 4"/>
          <p:cNvSpPr>
            <a:spLocks noGrp="1"/>
          </p:cNvSpPr>
          <p:nvPr>
            <p:ph idx="1"/>
          </p:nvPr>
        </p:nvSpPr>
        <p:spPr>
          <a:xfrm>
            <a:off x="1981200" y="1628800"/>
            <a:ext cx="8229600" cy="4248473"/>
          </a:xfrm>
        </p:spPr>
        <p:txBody>
          <a:bodyPr>
            <a:normAutofit lnSpcReduction="10000"/>
          </a:bodyPr>
          <a:lstStyle/>
          <a:p>
            <a:endParaRPr lang="it-IT" sz="1400" b="1" dirty="0"/>
          </a:p>
          <a:p>
            <a:pPr algn="just"/>
            <a:r>
              <a:rPr lang="it-IT" sz="1600" b="1" dirty="0">
                <a:latin typeface="Corbel" panose="020B0503020204020204" pitchFamily="34" charset="0"/>
              </a:rPr>
              <a:t>QUANDO E’ OPPORTUNO EFFETTUARE UNA REGOLARIZZAZIONE SPONTANEA:</a:t>
            </a:r>
          </a:p>
          <a:p>
            <a:pPr algn="just"/>
            <a:endParaRPr lang="it-IT" sz="1600" dirty="0">
              <a:latin typeface="Corbel" panose="020B0503020204020204" pitchFamily="34" charset="0"/>
            </a:endParaRPr>
          </a:p>
          <a:p>
            <a:pPr algn="just">
              <a:buFont typeface="+mj-lt"/>
              <a:buAutoNum type="arabicPeriod"/>
            </a:pPr>
            <a:r>
              <a:rPr lang="it-IT" sz="1600" dirty="0">
                <a:latin typeface="Corbel" panose="020B0503020204020204" pitchFamily="34" charset="0"/>
              </a:rPr>
              <a:t>Se la denuncia principale riporta un lavoratore con qualifica errata</a:t>
            </a:r>
            <a:r>
              <a:rPr lang="it-IT" sz="1600" b="1" dirty="0">
                <a:latin typeface="Corbel" panose="020B0503020204020204" pitchFamily="34" charset="0"/>
              </a:rPr>
              <a:t>. </a:t>
            </a:r>
            <a:r>
              <a:rPr lang="it-IT" sz="1600" dirty="0">
                <a:latin typeface="Corbel" panose="020B0503020204020204" pitchFamily="34" charset="0"/>
              </a:rPr>
              <a:t>Es. mancato recupero lavoratore agevolato codificato con TC 00 con applicazione aliquota intera – occorre re-inviare la denuncia individuale di variazione con il TC esatto. In questo caso si creerà una proposta VIG a credito azienda. </a:t>
            </a:r>
          </a:p>
          <a:p>
            <a:pPr algn="just">
              <a:buFont typeface="+mj-lt"/>
              <a:buAutoNum type="arabicPeriod"/>
            </a:pPr>
            <a:endParaRPr lang="it-IT" sz="1600" dirty="0">
              <a:latin typeface="Corbel" panose="020B0503020204020204" pitchFamily="34" charset="0"/>
            </a:endParaRPr>
          </a:p>
          <a:p>
            <a:pPr algn="just">
              <a:buFont typeface="+mj-lt"/>
              <a:buAutoNum type="arabicPeriod"/>
            </a:pPr>
            <a:r>
              <a:rPr lang="it-IT" sz="1600" dirty="0">
                <a:latin typeface="Corbel" panose="020B0503020204020204" pitchFamily="34" charset="0"/>
              </a:rPr>
              <a:t>Se la denuncia principale riporta retribuzioni errate sul lavoratore: </a:t>
            </a:r>
            <a:r>
              <a:rPr lang="it-IT" sz="1600" dirty="0" err="1">
                <a:latin typeface="Corbel" panose="020B0503020204020204" pitchFamily="34" charset="0"/>
              </a:rPr>
              <a:t>é</a:t>
            </a:r>
            <a:r>
              <a:rPr lang="it-IT" sz="1600" dirty="0">
                <a:latin typeface="Corbel" panose="020B0503020204020204" pitchFamily="34" charset="0"/>
              </a:rPr>
              <a:t> necessario modificare l’importo delle retribuzioni o in diminuzione o in aumento. Si creerà una proposta VIG a credito o a debito.</a:t>
            </a:r>
          </a:p>
          <a:p>
            <a:pPr algn="just">
              <a:buFont typeface="+mj-lt"/>
              <a:buAutoNum type="arabicPeriod"/>
            </a:pPr>
            <a:endParaRPr lang="it-IT" sz="1600" dirty="0">
              <a:latin typeface="Corbel" panose="020B0503020204020204" pitchFamily="34" charset="0"/>
            </a:endParaRPr>
          </a:p>
          <a:p>
            <a:pPr algn="just">
              <a:buFont typeface="+mj-lt"/>
              <a:buAutoNum type="arabicPeriod"/>
            </a:pPr>
            <a:r>
              <a:rPr lang="it-IT" sz="1600" dirty="0">
                <a:latin typeface="Corbel" panose="020B0503020204020204" pitchFamily="34" charset="0"/>
              </a:rPr>
              <a:t>Per annullare note di rettifica per agevolazione non riconosciuta per mancanza di richiesta del codice di autorizzazione e che ormai sono al Recupero Crediti perché scadute: in questo caso, dopo la conferma da parte della Sede dell’inserimento del codice, la variazione deve essere re-inviata senza modificare i dati. La proposta VIG che si creerà sarà a credito e riconoscerà le agevolazioni.  Servirà a definire il debito della nota di rettifica.</a:t>
            </a:r>
          </a:p>
          <a:p>
            <a:pPr>
              <a:buFont typeface="+mj-lt"/>
              <a:buAutoNum type="arabicPeriod"/>
            </a:pPr>
            <a:endParaRPr lang="it-IT" sz="1600" dirty="0">
              <a:latin typeface="Corbel" panose="020B0503020204020204" pitchFamily="34" charset="0"/>
            </a:endParaRPr>
          </a:p>
          <a:p>
            <a:pPr>
              <a:buFont typeface="+mj-lt"/>
              <a:buAutoNum type="arabicPeriod"/>
            </a:pPr>
            <a:endParaRPr lang="it-IT" sz="1400" dirty="0"/>
          </a:p>
          <a:p>
            <a:endParaRPr lang="it-IT" sz="1400" dirty="0"/>
          </a:p>
          <a:p>
            <a:endParaRPr lang="it-IT" sz="1400" dirty="0"/>
          </a:p>
        </p:txBody>
      </p:sp>
      <p:sp>
        <p:nvSpPr>
          <p:cNvPr id="8" name="Segnaposto piè di pagina 7"/>
          <p:cNvSpPr>
            <a:spLocks noGrp="1"/>
          </p:cNvSpPr>
          <p:nvPr>
            <p:ph type="ftr" sz="quarter" idx="11"/>
          </p:nvPr>
        </p:nvSpPr>
        <p:spPr>
          <a:xfrm>
            <a:off x="1703512" y="6165305"/>
            <a:ext cx="4031308" cy="424855"/>
          </a:xfrm>
        </p:spPr>
        <p:txBody>
          <a:bodyPr/>
          <a:lstStyle/>
          <a:p>
            <a:pPr>
              <a:defRPr/>
            </a:pPr>
            <a:r>
              <a:rPr lang="it-IT" sz="1600">
                <a:latin typeface="Corbel" panose="020B0503020204020204" pitchFamily="34" charset="0"/>
              </a:rPr>
              <a:t>    Direzione Provinciale di Firenze</a:t>
            </a:r>
            <a:endParaRPr lang="it-IT" dirty="0">
              <a:solidFill>
                <a:srgbClr val="000000"/>
              </a:solidFill>
              <a:latin typeface="Corbel" panose="020B0503020204020204" pitchFamily="34" charset="0"/>
            </a:endParaRPr>
          </a:p>
        </p:txBody>
      </p:sp>
      <p:sp>
        <p:nvSpPr>
          <p:cNvPr id="2" name="Segnaposto data 1"/>
          <p:cNvSpPr>
            <a:spLocks noGrp="1"/>
          </p:cNvSpPr>
          <p:nvPr>
            <p:ph type="dt" sz="half" idx="10"/>
          </p:nvPr>
        </p:nvSpPr>
        <p:spPr>
          <a:xfrm>
            <a:off x="7968208" y="6237313"/>
            <a:ext cx="2286000" cy="365125"/>
          </a:xfrm>
        </p:spPr>
        <p:txBody>
          <a:bodyPr/>
          <a:lstStyle/>
          <a:p>
            <a:pPr>
              <a:defRPr/>
            </a:pPr>
            <a:r>
              <a:rPr lang="it-IT" sz="1600">
                <a:solidFill>
                  <a:srgbClr val="000000"/>
                </a:solidFill>
                <a:latin typeface="Corbel" panose="020B0503020204020204" pitchFamily="34" charset="0"/>
              </a:rPr>
              <a:t>23/04/2018</a:t>
            </a:r>
            <a:endParaRPr lang="it-IT" sz="1600" dirty="0">
              <a:solidFill>
                <a:srgbClr val="000000"/>
              </a:solidFill>
              <a:latin typeface="Corbel" panose="020B0503020204020204" pitchFamily="34" charset="0"/>
            </a:endParaRPr>
          </a:p>
        </p:txBody>
      </p:sp>
      <p:pic>
        <p:nvPicPr>
          <p:cNvPr id="7" name="Picture 3" descr="logo"/>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47529" y="155630"/>
            <a:ext cx="2052515" cy="1269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egnaposto numero diapositiva 9"/>
          <p:cNvSpPr>
            <a:spLocks noGrp="1"/>
          </p:cNvSpPr>
          <p:nvPr>
            <p:ph type="sldNum" sz="quarter" idx="12"/>
          </p:nvPr>
        </p:nvSpPr>
        <p:spPr>
          <a:xfrm>
            <a:off x="9953652" y="285729"/>
            <a:ext cx="457200" cy="365125"/>
          </a:xfrm>
        </p:spPr>
        <p:txBody>
          <a:bodyPr/>
          <a:lstStyle/>
          <a:p>
            <a:pPr>
              <a:defRPr/>
            </a:pPr>
            <a:fld id="{234B5D6F-8819-4CD8-8777-D4C5696C86EA}" type="slidenum">
              <a:rPr lang="it-IT" smtClean="0">
                <a:solidFill>
                  <a:srgbClr val="000000"/>
                </a:solidFill>
              </a:rPr>
              <a:pPr>
                <a:defRPr/>
              </a:pPr>
              <a:t>62</a:t>
            </a:fld>
            <a:endParaRPr lang="it-IT" dirty="0">
              <a:solidFill>
                <a:srgbClr val="000000"/>
              </a:solidFill>
            </a:endParaRPr>
          </a:p>
        </p:txBody>
      </p:sp>
    </p:spTree>
    <p:extLst>
      <p:ext uri="{BB962C8B-B14F-4D97-AF65-F5344CB8AC3E}">
        <p14:creationId xmlns:p14="http://schemas.microsoft.com/office/powerpoint/2010/main" val="2041099386"/>
      </p:ext>
    </p:extLst>
  </p:cSld>
  <p:clrMapOvr>
    <a:masterClrMapping/>
  </p:clrMapOvr>
  <p:transition spd="slow">
    <p:random/>
    <p:sndAc>
      <p:stSnd>
        <p:snd r:embed="rId2" name="click.wav"/>
      </p:stSnd>
    </p:sndAc>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51584" y="959148"/>
            <a:ext cx="7772400" cy="1428452"/>
          </a:xfrm>
        </p:spPr>
        <p:txBody>
          <a:bodyPr anchor="ctr">
            <a:normAutofit fontScale="90000"/>
          </a:bodyPr>
          <a:lstStyle/>
          <a:p>
            <a:r>
              <a:rPr lang="it-IT" sz="2800" dirty="0">
                <a:latin typeface="+mn-lt"/>
              </a:rPr>
              <a:t/>
            </a:r>
            <a:br>
              <a:rPr lang="it-IT" sz="2800" dirty="0">
                <a:latin typeface="+mn-lt"/>
              </a:rPr>
            </a:br>
            <a:r>
              <a:rPr lang="it-IT" sz="2800" dirty="0">
                <a:latin typeface="+mn-lt"/>
              </a:rPr>
              <a:t>  REGOLARIZZAZIONE SPONTANEA PER     </a:t>
            </a:r>
            <a:br>
              <a:rPr lang="it-IT" sz="2800" dirty="0">
                <a:latin typeface="+mn-lt"/>
              </a:rPr>
            </a:br>
            <a:r>
              <a:rPr lang="it-IT" sz="2800" dirty="0">
                <a:latin typeface="+mn-lt"/>
              </a:rPr>
              <a:t> </a:t>
            </a:r>
            <a:r>
              <a:rPr lang="it-IT" sz="2800" dirty="0">
                <a:latin typeface="+mn-lt"/>
              </a:rPr>
              <a:t>  NOTE DI RETTIFICA ADDEBITO Art.1 </a:t>
            </a:r>
            <a:r>
              <a:rPr lang="it-IT" dirty="0" smtClean="0">
                <a:latin typeface="+mn-lt"/>
              </a:rPr>
              <a:t/>
            </a:r>
            <a:br>
              <a:rPr lang="it-IT" dirty="0" smtClean="0">
                <a:latin typeface="+mn-lt"/>
              </a:rPr>
            </a:br>
            <a:endParaRPr lang="it-IT" dirty="0">
              <a:latin typeface="+mn-lt"/>
            </a:endParaRPr>
          </a:p>
        </p:txBody>
      </p:sp>
      <p:sp>
        <p:nvSpPr>
          <p:cNvPr id="3" name="Segnaposto contenuto 2"/>
          <p:cNvSpPr>
            <a:spLocks noGrp="1"/>
          </p:cNvSpPr>
          <p:nvPr>
            <p:ph idx="1"/>
          </p:nvPr>
        </p:nvSpPr>
        <p:spPr>
          <a:xfrm>
            <a:off x="2207568" y="2276872"/>
            <a:ext cx="7772400" cy="3240360"/>
          </a:xfrm>
        </p:spPr>
        <p:txBody>
          <a:bodyPr>
            <a:normAutofit fontScale="92500" lnSpcReduction="10000"/>
          </a:bodyPr>
          <a:lstStyle/>
          <a:p>
            <a:pPr marL="68580" indent="0" algn="just">
              <a:buNone/>
            </a:pPr>
            <a:endParaRPr lang="it-IT" dirty="0">
              <a:latin typeface="Corbel" panose="020B0503020204020204" pitchFamily="34" charset="0"/>
            </a:endParaRPr>
          </a:p>
          <a:p>
            <a:pPr marL="68580" indent="0" algn="just">
              <a:buNone/>
            </a:pPr>
            <a:r>
              <a:rPr lang="it-IT" sz="2000" dirty="0">
                <a:latin typeface="Corbel" panose="020B0503020204020204" pitchFamily="34" charset="0"/>
              </a:rPr>
              <a:t>Il presupposto è la presenza di </a:t>
            </a:r>
            <a:r>
              <a:rPr lang="it-IT" sz="2000" dirty="0">
                <a:latin typeface="Corbel" panose="020B0503020204020204" pitchFamily="34" charset="0"/>
              </a:rPr>
              <a:t>note di </a:t>
            </a:r>
            <a:r>
              <a:rPr lang="it-IT" sz="2000" dirty="0">
                <a:latin typeface="Corbel" panose="020B0503020204020204" pitchFamily="34" charset="0"/>
              </a:rPr>
              <a:t>rettifica emesse </a:t>
            </a:r>
            <a:r>
              <a:rPr lang="it-IT" sz="2000" dirty="0">
                <a:latin typeface="Corbel" panose="020B0503020204020204" pitchFamily="34" charset="0"/>
              </a:rPr>
              <a:t>per </a:t>
            </a:r>
            <a:r>
              <a:rPr lang="it-IT" sz="2000" dirty="0">
                <a:latin typeface="Corbel" panose="020B0503020204020204" pitchFamily="34" charset="0"/>
              </a:rPr>
              <a:t>mancato riconoscimento dell’agevolazione contributiva in presenza di irregolarità sul periodo oggetto della nota di rettifica (semaforo rosso) e ormai confermate  al Recupero Crediti perché scadute.</a:t>
            </a:r>
          </a:p>
          <a:p>
            <a:pPr marL="68580" indent="0" algn="just">
              <a:buNone/>
            </a:pPr>
            <a:r>
              <a:rPr lang="it-IT" sz="2000" dirty="0">
                <a:latin typeface="Corbel" panose="020B0503020204020204" pitchFamily="34" charset="0"/>
              </a:rPr>
              <a:t>Nel caso in cui le verifiche effettuate accertino la regolarità della posizione aziendale (sul codice fiscale) e la Sede abbia provveduto al ripristino della regolarità ossia all’accensione dei semafori verdi, la </a:t>
            </a:r>
            <a:r>
              <a:rPr lang="it-IT" sz="2000" dirty="0">
                <a:latin typeface="Corbel" panose="020B0503020204020204" pitchFamily="34" charset="0"/>
              </a:rPr>
              <a:t>variazione deve essere </a:t>
            </a:r>
            <a:r>
              <a:rPr lang="it-IT" sz="2000" dirty="0">
                <a:latin typeface="Corbel" panose="020B0503020204020204" pitchFamily="34" charset="0"/>
              </a:rPr>
              <a:t>re-inviata per i lavoratori agevolati </a:t>
            </a:r>
            <a:r>
              <a:rPr lang="it-IT" sz="2000" dirty="0">
                <a:latin typeface="Corbel" panose="020B0503020204020204" pitchFamily="34" charset="0"/>
              </a:rPr>
              <a:t>senza modificare i dati. La proposta VIG </a:t>
            </a:r>
            <a:r>
              <a:rPr lang="it-IT" sz="2000" dirty="0">
                <a:latin typeface="Corbel" panose="020B0503020204020204" pitchFamily="34" charset="0"/>
              </a:rPr>
              <a:t>a credito che si </a:t>
            </a:r>
            <a:r>
              <a:rPr lang="it-IT" sz="2000" dirty="0">
                <a:latin typeface="Corbel" panose="020B0503020204020204" pitchFamily="34" charset="0"/>
              </a:rPr>
              <a:t>creerà </a:t>
            </a:r>
            <a:r>
              <a:rPr lang="it-IT" sz="2000" dirty="0">
                <a:latin typeface="Corbel" panose="020B0503020204020204" pitchFamily="34" charset="0"/>
              </a:rPr>
              <a:t>riconoscerà  </a:t>
            </a:r>
            <a:r>
              <a:rPr lang="it-IT" sz="2000" dirty="0">
                <a:latin typeface="Corbel" panose="020B0503020204020204" pitchFamily="34" charset="0"/>
              </a:rPr>
              <a:t>le agevolazioni e servirà a definire il debito della nota di </a:t>
            </a:r>
            <a:r>
              <a:rPr lang="it-IT" sz="2000" dirty="0">
                <a:latin typeface="Corbel" panose="020B0503020204020204" pitchFamily="34" charset="0"/>
              </a:rPr>
              <a:t>rettifica.</a:t>
            </a:r>
            <a:endParaRPr lang="it-IT" sz="2000" dirty="0">
              <a:latin typeface="Corbel" panose="020B0503020204020204" pitchFamily="34" charset="0"/>
            </a:endParaRPr>
          </a:p>
        </p:txBody>
      </p:sp>
      <p:sp>
        <p:nvSpPr>
          <p:cNvPr id="4" name="Segnaposto piè di pagina 3"/>
          <p:cNvSpPr>
            <a:spLocks noGrp="1"/>
          </p:cNvSpPr>
          <p:nvPr>
            <p:ph type="ftr" sz="quarter" idx="11"/>
          </p:nvPr>
        </p:nvSpPr>
        <p:spPr>
          <a:xfrm>
            <a:off x="1775520" y="6237313"/>
            <a:ext cx="5562600" cy="365125"/>
          </a:xfrm>
        </p:spPr>
        <p:txBody>
          <a:bodyPr/>
          <a:lstStyle/>
          <a:p>
            <a:pPr>
              <a:defRPr/>
            </a:pPr>
            <a:r>
              <a:rPr lang="it-IT" sz="1600">
                <a:latin typeface="Corbel" panose="020B0503020204020204" pitchFamily="34" charset="0"/>
              </a:rPr>
              <a:t>    Direzione Provinciale di Firenze</a:t>
            </a:r>
            <a:endParaRPr lang="it-IT" sz="1600" dirty="0">
              <a:latin typeface="Corbel" panose="020B0503020204020204" pitchFamily="34" charset="0"/>
            </a:endParaRPr>
          </a:p>
        </p:txBody>
      </p:sp>
      <p:sp>
        <p:nvSpPr>
          <p:cNvPr id="5" name="Segnaposto data 4"/>
          <p:cNvSpPr>
            <a:spLocks noGrp="1"/>
          </p:cNvSpPr>
          <p:nvPr>
            <p:ph type="dt" sz="half" idx="10"/>
          </p:nvPr>
        </p:nvSpPr>
        <p:spPr>
          <a:xfrm>
            <a:off x="7968208" y="6237313"/>
            <a:ext cx="2286000" cy="365125"/>
          </a:xfrm>
        </p:spPr>
        <p:txBody>
          <a:bodyPr/>
          <a:lstStyle/>
          <a:p>
            <a:pPr>
              <a:defRPr/>
            </a:pPr>
            <a:r>
              <a:rPr lang="it-IT" sz="1600">
                <a:solidFill>
                  <a:srgbClr val="000000"/>
                </a:solidFill>
                <a:latin typeface="Corbel" panose="020B0503020204020204" pitchFamily="34" charset="0"/>
              </a:rPr>
              <a:t>23/04/2018</a:t>
            </a:r>
            <a:endParaRPr lang="it-IT" sz="1600" dirty="0">
              <a:solidFill>
                <a:srgbClr val="000000"/>
              </a:solidFill>
              <a:latin typeface="Corbel" panose="020B0503020204020204" pitchFamily="34" charset="0"/>
            </a:endParaRPr>
          </a:p>
        </p:txBody>
      </p:sp>
      <p:pic>
        <p:nvPicPr>
          <p:cNvPr id="7" name="Picture 3" descr="logo"/>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75521" y="171285"/>
            <a:ext cx="2052515" cy="1269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egnaposto numero diapositiva 8"/>
          <p:cNvSpPr>
            <a:spLocks noGrp="1"/>
          </p:cNvSpPr>
          <p:nvPr>
            <p:ph type="sldNum" sz="quarter" idx="12"/>
          </p:nvPr>
        </p:nvSpPr>
        <p:spPr>
          <a:xfrm>
            <a:off x="9953652" y="357167"/>
            <a:ext cx="457200" cy="365125"/>
          </a:xfrm>
        </p:spPr>
        <p:txBody>
          <a:bodyPr/>
          <a:lstStyle/>
          <a:p>
            <a:pPr>
              <a:defRPr/>
            </a:pPr>
            <a:fld id="{234B5D6F-8819-4CD8-8777-D4C5696C86EA}" type="slidenum">
              <a:rPr lang="it-IT" smtClean="0">
                <a:solidFill>
                  <a:srgbClr val="000000"/>
                </a:solidFill>
              </a:rPr>
              <a:pPr>
                <a:defRPr/>
              </a:pPr>
              <a:t>63</a:t>
            </a:fld>
            <a:endParaRPr lang="it-IT" dirty="0">
              <a:solidFill>
                <a:srgbClr val="000000"/>
              </a:solidFill>
            </a:endParaRPr>
          </a:p>
        </p:txBody>
      </p:sp>
    </p:spTree>
    <p:extLst>
      <p:ext uri="{BB962C8B-B14F-4D97-AF65-F5344CB8AC3E}">
        <p14:creationId xmlns:p14="http://schemas.microsoft.com/office/powerpoint/2010/main" val="3977318942"/>
      </p:ext>
    </p:extLst>
  </p:cSld>
  <p:clrMapOvr>
    <a:masterClrMapping/>
  </p:clrMapOvr>
  <p:transition spd="slow">
    <p:random/>
    <p:sndAc>
      <p:stSnd>
        <p:snd r:embed="rId2" name="click.wav"/>
      </p:stSnd>
    </p:sndAc>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51584" y="858942"/>
            <a:ext cx="7772400" cy="1428452"/>
          </a:xfrm>
        </p:spPr>
        <p:txBody>
          <a:bodyPr anchor="ctr">
            <a:normAutofit fontScale="90000"/>
          </a:bodyPr>
          <a:lstStyle/>
          <a:p>
            <a:r>
              <a:rPr lang="it-IT" sz="2800" dirty="0">
                <a:latin typeface="+mn-lt"/>
              </a:rPr>
              <a:t/>
            </a:r>
            <a:br>
              <a:rPr lang="it-IT" sz="2800" dirty="0">
                <a:latin typeface="+mn-lt"/>
              </a:rPr>
            </a:br>
            <a:r>
              <a:rPr lang="it-IT" sz="2800" dirty="0">
                <a:latin typeface="+mn-lt"/>
              </a:rPr>
              <a:t>     ALTRI CASI DI REGOLARIZZAZIONI </a:t>
            </a:r>
            <a:r>
              <a:rPr lang="it-IT" dirty="0" smtClean="0">
                <a:latin typeface="+mn-lt"/>
              </a:rPr>
              <a:t/>
            </a:r>
            <a:br>
              <a:rPr lang="it-IT" dirty="0" smtClean="0">
                <a:latin typeface="+mn-lt"/>
              </a:rPr>
            </a:br>
            <a:endParaRPr lang="it-IT" dirty="0">
              <a:latin typeface="+mn-lt"/>
            </a:endParaRPr>
          </a:p>
        </p:txBody>
      </p:sp>
      <p:sp>
        <p:nvSpPr>
          <p:cNvPr id="3" name="Segnaposto contenuto 2"/>
          <p:cNvSpPr>
            <a:spLocks noGrp="1"/>
          </p:cNvSpPr>
          <p:nvPr>
            <p:ph idx="1"/>
          </p:nvPr>
        </p:nvSpPr>
        <p:spPr>
          <a:xfrm>
            <a:off x="2207568" y="2204864"/>
            <a:ext cx="7772400" cy="3672408"/>
          </a:xfrm>
        </p:spPr>
        <p:txBody>
          <a:bodyPr>
            <a:normAutofit fontScale="92500" lnSpcReduction="20000"/>
          </a:bodyPr>
          <a:lstStyle/>
          <a:p>
            <a:pPr marL="68580" indent="0" algn="just">
              <a:buNone/>
            </a:pPr>
            <a:r>
              <a:rPr lang="it-IT" sz="2000" dirty="0">
                <a:latin typeface="Corbel" panose="020B0503020204020204" pitchFamily="34" charset="0"/>
              </a:rPr>
              <a:t>Le regolarizzazioni possono avvenire per adempiere ad un provvedimento redatto da altri Organi quali ad esempio:</a:t>
            </a:r>
          </a:p>
          <a:p>
            <a:pPr marL="68580" indent="0" algn="just">
              <a:buNone/>
            </a:pPr>
            <a:endParaRPr lang="it-IT" sz="2000" dirty="0">
              <a:latin typeface="Corbel" panose="020B0503020204020204" pitchFamily="34" charset="0"/>
            </a:endParaRPr>
          </a:p>
          <a:p>
            <a:pPr marL="411480" indent="-342900" algn="just"/>
            <a:r>
              <a:rPr lang="it-IT" sz="2000" dirty="0">
                <a:latin typeface="Corbel" panose="020B0503020204020204" pitchFamily="34" charset="0"/>
              </a:rPr>
              <a:t>Conciliazione Monocratica  (INL);</a:t>
            </a:r>
          </a:p>
          <a:p>
            <a:pPr marL="411480" indent="-342900" algn="just"/>
            <a:endParaRPr lang="it-IT" sz="2000" dirty="0">
              <a:latin typeface="Corbel" panose="020B0503020204020204" pitchFamily="34" charset="0"/>
            </a:endParaRPr>
          </a:p>
          <a:p>
            <a:pPr marL="411480" indent="-342900" algn="just"/>
            <a:r>
              <a:rPr lang="it-IT" sz="2000" dirty="0">
                <a:latin typeface="Corbel" panose="020B0503020204020204" pitchFamily="34" charset="0"/>
              </a:rPr>
              <a:t>Verbali altri Enti (INL – INAIL – GDF –  ASL – AG. ENTRATE – PS - CARABINIERI);</a:t>
            </a:r>
          </a:p>
          <a:p>
            <a:pPr marL="411480" indent="-342900" algn="just"/>
            <a:endParaRPr lang="it-IT" sz="2000" dirty="0">
              <a:latin typeface="Corbel" panose="020B0503020204020204" pitchFamily="34" charset="0"/>
            </a:endParaRPr>
          </a:p>
          <a:p>
            <a:pPr marL="411480" indent="-342900" algn="just"/>
            <a:r>
              <a:rPr lang="it-IT" sz="2000" dirty="0">
                <a:latin typeface="Corbel" panose="020B0503020204020204" pitchFamily="34" charset="0"/>
              </a:rPr>
              <a:t>Sentenza del Tribunale.</a:t>
            </a:r>
          </a:p>
          <a:p>
            <a:pPr marL="68580" indent="0" algn="just">
              <a:buNone/>
            </a:pPr>
            <a:endParaRPr lang="it-IT" sz="2000" dirty="0">
              <a:latin typeface="Corbel" panose="020B0503020204020204" pitchFamily="34" charset="0"/>
            </a:endParaRPr>
          </a:p>
          <a:p>
            <a:pPr marL="68580" indent="0" algn="just">
              <a:buNone/>
            </a:pPr>
            <a:r>
              <a:rPr lang="it-IT" sz="2000" dirty="0">
                <a:latin typeface="Corbel" panose="020B0503020204020204" pitchFamily="34" charset="0"/>
              </a:rPr>
              <a:t>Queste tipologie di regolarizzazione devono avvenire esclusivamente secondo il principio di competenza e non per cassa,  ai fini di un corretto aggiornamento dell’ Estratto contributivo del lavoratore.</a:t>
            </a:r>
            <a:endParaRPr lang="it-IT" sz="2000" dirty="0">
              <a:latin typeface="Corbel" panose="020B0503020204020204" pitchFamily="34" charset="0"/>
            </a:endParaRPr>
          </a:p>
        </p:txBody>
      </p:sp>
      <p:sp>
        <p:nvSpPr>
          <p:cNvPr id="4" name="Segnaposto piè di pagina 3"/>
          <p:cNvSpPr>
            <a:spLocks noGrp="1"/>
          </p:cNvSpPr>
          <p:nvPr>
            <p:ph type="ftr" sz="quarter" idx="11"/>
          </p:nvPr>
        </p:nvSpPr>
        <p:spPr>
          <a:xfrm>
            <a:off x="1748719" y="6165305"/>
            <a:ext cx="5562600" cy="365125"/>
          </a:xfrm>
        </p:spPr>
        <p:txBody>
          <a:bodyPr/>
          <a:lstStyle/>
          <a:p>
            <a:pPr>
              <a:defRPr/>
            </a:pPr>
            <a:r>
              <a:rPr lang="it-IT" sz="1600">
                <a:latin typeface="Corbel" panose="020B0503020204020204" pitchFamily="34" charset="0"/>
              </a:rPr>
              <a:t>    Direzione Provinciale di Firenze</a:t>
            </a:r>
            <a:endParaRPr lang="it-IT" sz="1600" dirty="0">
              <a:latin typeface="Corbel" panose="020B0503020204020204" pitchFamily="34" charset="0"/>
            </a:endParaRPr>
          </a:p>
        </p:txBody>
      </p:sp>
      <p:sp>
        <p:nvSpPr>
          <p:cNvPr id="5" name="Segnaposto data 4"/>
          <p:cNvSpPr>
            <a:spLocks noGrp="1"/>
          </p:cNvSpPr>
          <p:nvPr>
            <p:ph type="dt" sz="half" idx="10"/>
          </p:nvPr>
        </p:nvSpPr>
        <p:spPr>
          <a:xfrm>
            <a:off x="7680176" y="6165305"/>
            <a:ext cx="2286000" cy="365125"/>
          </a:xfrm>
        </p:spPr>
        <p:txBody>
          <a:bodyPr/>
          <a:lstStyle/>
          <a:p>
            <a:pPr>
              <a:defRPr/>
            </a:pPr>
            <a:r>
              <a:rPr lang="it-IT" sz="1600">
                <a:solidFill>
                  <a:srgbClr val="000000"/>
                </a:solidFill>
                <a:latin typeface="Corbel" panose="020B0503020204020204" pitchFamily="34" charset="0"/>
              </a:rPr>
              <a:t>23/04/2018</a:t>
            </a:r>
            <a:endParaRPr lang="it-IT" sz="1600" dirty="0">
              <a:solidFill>
                <a:srgbClr val="000000"/>
              </a:solidFill>
              <a:latin typeface="Corbel" panose="020B0503020204020204" pitchFamily="34" charset="0"/>
            </a:endParaRPr>
          </a:p>
        </p:txBody>
      </p:sp>
      <p:pic>
        <p:nvPicPr>
          <p:cNvPr id="7" name="Picture 3" descr="logo"/>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48720" y="260648"/>
            <a:ext cx="2052515" cy="1269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egnaposto numero diapositiva 8"/>
          <p:cNvSpPr>
            <a:spLocks noGrp="1"/>
          </p:cNvSpPr>
          <p:nvPr>
            <p:ph type="sldNum" sz="quarter" idx="12"/>
          </p:nvPr>
        </p:nvSpPr>
        <p:spPr>
          <a:xfrm>
            <a:off x="9953652" y="285729"/>
            <a:ext cx="457200" cy="365125"/>
          </a:xfrm>
        </p:spPr>
        <p:txBody>
          <a:bodyPr/>
          <a:lstStyle/>
          <a:p>
            <a:pPr>
              <a:defRPr/>
            </a:pPr>
            <a:fld id="{234B5D6F-8819-4CD8-8777-D4C5696C86EA}" type="slidenum">
              <a:rPr lang="it-IT" smtClean="0">
                <a:solidFill>
                  <a:srgbClr val="000000"/>
                </a:solidFill>
              </a:rPr>
              <a:pPr>
                <a:defRPr/>
              </a:pPr>
              <a:t>64</a:t>
            </a:fld>
            <a:endParaRPr lang="it-IT">
              <a:solidFill>
                <a:srgbClr val="000000"/>
              </a:solidFill>
            </a:endParaRPr>
          </a:p>
        </p:txBody>
      </p:sp>
    </p:spTree>
    <p:extLst>
      <p:ext uri="{BB962C8B-B14F-4D97-AF65-F5344CB8AC3E}">
        <p14:creationId xmlns:p14="http://schemas.microsoft.com/office/powerpoint/2010/main" val="1612921993"/>
      </p:ext>
    </p:extLst>
  </p:cSld>
  <p:clrMapOvr>
    <a:masterClrMapping/>
  </p:clrMapOvr>
  <p:transition spd="slow">
    <p:random/>
    <p:sndAc>
      <p:stSnd>
        <p:snd r:embed="rId2" name="click.wav"/>
      </p:stSnd>
    </p:sndAc>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095604" y="714356"/>
            <a:ext cx="7772400" cy="714380"/>
          </a:xfrm>
        </p:spPr>
        <p:txBody>
          <a:bodyPr>
            <a:normAutofit/>
          </a:bodyPr>
          <a:lstStyle/>
          <a:p>
            <a:r>
              <a:rPr lang="it-IT" dirty="0" smtClean="0"/>
              <a:t>     </a:t>
            </a:r>
            <a:r>
              <a:rPr lang="it-IT" sz="4000" dirty="0">
                <a:latin typeface="Corbel" panose="020B0503020204020204" pitchFamily="34" charset="0"/>
              </a:rPr>
              <a:t>REGOLARIZZAZIONI</a:t>
            </a:r>
            <a:endParaRPr lang="it-IT" sz="4000" dirty="0">
              <a:latin typeface="Corbel" panose="020B0503020204020204" pitchFamily="34" charset="0"/>
            </a:endParaRPr>
          </a:p>
        </p:txBody>
      </p:sp>
      <p:sp>
        <p:nvSpPr>
          <p:cNvPr id="3" name="Segnaposto contenuto 2"/>
          <p:cNvSpPr>
            <a:spLocks noGrp="1"/>
          </p:cNvSpPr>
          <p:nvPr>
            <p:ph idx="1"/>
          </p:nvPr>
        </p:nvSpPr>
        <p:spPr>
          <a:xfrm>
            <a:off x="2063552" y="1412777"/>
            <a:ext cx="8229600" cy="4713387"/>
          </a:xfrm>
        </p:spPr>
        <p:txBody>
          <a:bodyPr>
            <a:noAutofit/>
          </a:bodyPr>
          <a:lstStyle/>
          <a:p>
            <a:pPr algn="just"/>
            <a:r>
              <a:rPr lang="it-IT" sz="1200" dirty="0">
                <a:latin typeface="Corbel" panose="020B0503020204020204" pitchFamily="34" charset="0"/>
              </a:rPr>
              <a:t>Il Msg.004973 </a:t>
            </a:r>
            <a:r>
              <a:rPr lang="it-IT" sz="1200" dirty="0">
                <a:latin typeface="Corbel" panose="020B0503020204020204" pitchFamily="34" charset="0"/>
              </a:rPr>
              <a:t>del </a:t>
            </a:r>
            <a:r>
              <a:rPr lang="it-IT" sz="1200" dirty="0">
                <a:latin typeface="Corbel" panose="020B0503020204020204" pitchFamily="34" charset="0"/>
              </a:rPr>
              <a:t>6.12.16 prevede l’istituzione di un oggetto specifico nella sezione contatti del CASSETTO BIDIREZIONALE per la trasmissione delle variazioni per regolarizzazioni:</a:t>
            </a:r>
          </a:p>
          <a:p>
            <a:pPr algn="just">
              <a:buNone/>
            </a:pPr>
            <a:r>
              <a:rPr lang="it-IT" sz="1200" b="1" i="1" dirty="0">
                <a:latin typeface="Corbel" panose="020B0503020204020204" pitchFamily="34" charset="0"/>
              </a:rPr>
              <a:t>                          «REGOLARIZZAZIONE DMVIG-INVIO DOCUMENTAZIONE» </a:t>
            </a:r>
          </a:p>
          <a:p>
            <a:pPr algn="just">
              <a:buNone/>
            </a:pPr>
            <a:r>
              <a:rPr lang="it-IT" sz="1200" dirty="0">
                <a:latin typeface="Corbel" panose="020B0503020204020204" pitchFamily="34" charset="0"/>
              </a:rPr>
              <a:t>	</a:t>
            </a:r>
            <a:r>
              <a:rPr lang="it-IT" sz="1400" dirty="0">
                <a:latin typeface="Corbel" panose="020B0503020204020204" pitchFamily="34" charset="0"/>
              </a:rPr>
              <a:t>Nel</a:t>
            </a:r>
            <a:r>
              <a:rPr lang="it-IT" sz="1200" dirty="0">
                <a:latin typeface="Corbel" panose="020B0503020204020204" pitchFamily="34" charset="0"/>
              </a:rPr>
              <a:t> messaggio è quindi previsto che</a:t>
            </a:r>
            <a:r>
              <a:rPr lang="it-IT" sz="1200" i="1" dirty="0">
                <a:latin typeface="Corbel" panose="020B0503020204020204" pitchFamily="34" charset="0"/>
              </a:rPr>
              <a:t>: «se </a:t>
            </a:r>
            <a:r>
              <a:rPr lang="it-IT" sz="1200" i="1" dirty="0">
                <a:latin typeface="Corbel" panose="020B0503020204020204" pitchFamily="34" charset="0"/>
              </a:rPr>
              <a:t>la documentazione è incongrua o insufficiente le Sedi dovranno richiedere un’integrazione di documentazione. </a:t>
            </a:r>
            <a:r>
              <a:rPr lang="it-IT" sz="1200" i="1" u="sng" dirty="0">
                <a:latin typeface="Corbel" panose="020B0503020204020204" pitchFamily="34" charset="0"/>
              </a:rPr>
              <a:t>Decorsi inutilmente 30 giorni, il flusso </a:t>
            </a:r>
            <a:r>
              <a:rPr lang="it-IT" sz="1200" i="1" u="sng" dirty="0" err="1">
                <a:latin typeface="Corbel" panose="020B0503020204020204" pitchFamily="34" charset="0"/>
              </a:rPr>
              <a:t>regolarizzativo</a:t>
            </a:r>
            <a:r>
              <a:rPr lang="it-IT" sz="1200" i="1" u="sng" dirty="0">
                <a:latin typeface="Corbel" panose="020B0503020204020204" pitchFamily="34" charset="0"/>
              </a:rPr>
              <a:t> dovrà essere respinto e si avvierà il recupero tramite </a:t>
            </a:r>
            <a:r>
              <a:rPr lang="it-IT" sz="1200" i="1" u="sng" dirty="0">
                <a:latin typeface="Corbel" panose="020B0503020204020204" pitchFamily="34" charset="0"/>
              </a:rPr>
              <a:t>accertamento». </a:t>
            </a:r>
          </a:p>
          <a:p>
            <a:pPr algn="just"/>
            <a:endParaRPr lang="it-IT" sz="1200" dirty="0">
              <a:latin typeface="Corbel" panose="020B0503020204020204" pitchFamily="34" charset="0"/>
            </a:endParaRPr>
          </a:p>
          <a:p>
            <a:pPr algn="just"/>
            <a:r>
              <a:rPr lang="it-IT" sz="1200" dirty="0">
                <a:latin typeface="Corbel" panose="020B0503020204020204" pitchFamily="34" charset="0"/>
              </a:rPr>
              <a:t>Questo tipo di oggetto consente all’azienda di ottenere il ticket per la trasmissione della variazione e all’Istituto di avere informazioni utili per la successiva gestione della Regolarizzazione.</a:t>
            </a:r>
          </a:p>
          <a:p>
            <a:pPr algn="just">
              <a:buNone/>
            </a:pPr>
            <a:r>
              <a:rPr lang="it-IT" sz="1200" dirty="0">
                <a:latin typeface="Corbel" panose="020B0503020204020204" pitchFamily="34" charset="0"/>
              </a:rPr>
              <a:t>         </a:t>
            </a:r>
          </a:p>
          <a:p>
            <a:pPr algn="just">
              <a:buNone/>
            </a:pPr>
            <a:r>
              <a:rPr lang="it-IT" sz="1200" dirty="0">
                <a:latin typeface="Corbel" panose="020B0503020204020204" pitchFamily="34" charset="0"/>
              </a:rPr>
              <a:t>         Il contenuto richiesto è:</a:t>
            </a:r>
          </a:p>
          <a:p>
            <a:pPr algn="just"/>
            <a:r>
              <a:rPr lang="it-IT" sz="1200" b="1" dirty="0">
                <a:solidFill>
                  <a:srgbClr val="FF0000"/>
                </a:solidFill>
                <a:latin typeface="Corbel" panose="020B0503020204020204" pitchFamily="34" charset="0"/>
              </a:rPr>
              <a:t>a</a:t>
            </a:r>
            <a:r>
              <a:rPr lang="it-IT" sz="1200" b="1" dirty="0">
                <a:latin typeface="Corbel" panose="020B0503020204020204" pitchFamily="34" charset="0"/>
              </a:rPr>
              <a:t>.   </a:t>
            </a:r>
            <a:r>
              <a:rPr lang="it-IT" sz="1200" dirty="0">
                <a:latin typeface="Corbel" panose="020B0503020204020204" pitchFamily="34" charset="0"/>
              </a:rPr>
              <a:t>motivo per cui si invia la regolarizzazione - nominativo del /i  lavoratore/i  -  tipo di variazione.  </a:t>
            </a:r>
          </a:p>
          <a:p>
            <a:pPr algn="just"/>
            <a:r>
              <a:rPr lang="it-IT" sz="1200" b="1" dirty="0">
                <a:solidFill>
                  <a:srgbClr val="FF0000"/>
                </a:solidFill>
                <a:latin typeface="Corbel" panose="020B0503020204020204" pitchFamily="34" charset="0"/>
              </a:rPr>
              <a:t>b</a:t>
            </a:r>
            <a:r>
              <a:rPr lang="it-IT" sz="1200" b="1" dirty="0">
                <a:latin typeface="Corbel" panose="020B0503020204020204" pitchFamily="34" charset="0"/>
              </a:rPr>
              <a:t>.   </a:t>
            </a:r>
            <a:r>
              <a:rPr lang="it-IT" sz="1200" dirty="0">
                <a:latin typeface="Corbel" panose="020B0503020204020204" pitchFamily="34" charset="0"/>
              </a:rPr>
              <a:t>documentazione giustificativa allegata (es. Sentenze, Verbali di altri Enti, Conciliazioni  </a:t>
            </a:r>
          </a:p>
          <a:p>
            <a:pPr algn="just"/>
            <a:r>
              <a:rPr lang="it-IT" sz="1200" dirty="0">
                <a:latin typeface="Corbel" panose="020B0503020204020204" pitchFamily="34" charset="0"/>
              </a:rPr>
              <a:t>        monocratiche,  Diffide ricevute, buste paga, prospetti riepilogativi, etc....)</a:t>
            </a:r>
            <a:r>
              <a:rPr lang="it-IT" sz="1200" b="1" dirty="0">
                <a:latin typeface="Corbel" panose="020B0503020204020204" pitchFamily="34" charset="0"/>
              </a:rPr>
              <a:t>      </a:t>
            </a:r>
            <a:endParaRPr lang="it-IT" sz="1200" dirty="0">
              <a:latin typeface="Corbel" panose="020B0503020204020204" pitchFamily="34" charset="0"/>
            </a:endParaRPr>
          </a:p>
          <a:p>
            <a:pPr algn="just"/>
            <a:r>
              <a:rPr lang="it-IT" sz="1200" b="1" dirty="0">
                <a:solidFill>
                  <a:srgbClr val="FF0000"/>
                </a:solidFill>
                <a:latin typeface="Corbel" panose="020B0503020204020204" pitchFamily="34" charset="0"/>
              </a:rPr>
              <a:t>c</a:t>
            </a:r>
            <a:r>
              <a:rPr lang="it-IT" sz="1200" b="1" dirty="0">
                <a:latin typeface="Corbel" panose="020B0503020204020204" pitchFamily="34" charset="0"/>
              </a:rPr>
              <a:t>.    </a:t>
            </a:r>
            <a:r>
              <a:rPr lang="it-IT" sz="1200" dirty="0">
                <a:latin typeface="Corbel" panose="020B0503020204020204" pitchFamily="34" charset="0"/>
              </a:rPr>
              <a:t>eventuali attestazioni di pagamenti già effettuati; </a:t>
            </a:r>
          </a:p>
          <a:p>
            <a:pPr algn="just"/>
            <a:r>
              <a:rPr lang="it-IT" sz="1200" b="1" dirty="0">
                <a:solidFill>
                  <a:srgbClr val="FF0000"/>
                </a:solidFill>
                <a:latin typeface="Corbel" panose="020B0503020204020204" pitchFamily="34" charset="0"/>
              </a:rPr>
              <a:t>d</a:t>
            </a:r>
            <a:r>
              <a:rPr lang="it-IT" sz="1200" b="1" dirty="0">
                <a:latin typeface="Corbel" panose="020B0503020204020204" pitchFamily="34" charset="0"/>
              </a:rPr>
              <a:t>.</a:t>
            </a:r>
            <a:r>
              <a:rPr lang="it-IT" sz="1200" dirty="0">
                <a:latin typeface="Corbel" panose="020B0503020204020204" pitchFamily="34" charset="0"/>
              </a:rPr>
              <a:t>   dichiarazione di compensazioni/rimborsi.</a:t>
            </a:r>
          </a:p>
          <a:p>
            <a:pPr algn="just">
              <a:buNone/>
            </a:pPr>
            <a:endParaRPr lang="it-IT" sz="1200" dirty="0">
              <a:latin typeface="Corbel" panose="020B0503020204020204" pitchFamily="34" charset="0"/>
            </a:endParaRPr>
          </a:p>
          <a:p>
            <a:pPr algn="just"/>
            <a:r>
              <a:rPr lang="it-IT" sz="1200" dirty="0">
                <a:latin typeface="Corbel" panose="020B0503020204020204" pitchFamily="34" charset="0"/>
              </a:rPr>
              <a:t>Una successiva comunicazione </a:t>
            </a:r>
            <a:r>
              <a:rPr lang="it-IT" sz="1200" dirty="0">
                <a:latin typeface="Corbel" panose="020B0503020204020204" pitchFamily="34" charset="0"/>
              </a:rPr>
              <a:t>di avvenuta trasmissione del flusso </a:t>
            </a:r>
            <a:r>
              <a:rPr lang="it-IT" sz="1200" dirty="0" err="1">
                <a:latin typeface="Corbel" panose="020B0503020204020204" pitchFamily="34" charset="0"/>
              </a:rPr>
              <a:t>regolarizzativo</a:t>
            </a:r>
            <a:r>
              <a:rPr lang="it-IT" sz="1200" dirty="0">
                <a:latin typeface="Corbel" panose="020B0503020204020204" pitchFamily="34" charset="0"/>
              </a:rPr>
              <a:t> sarà necessaria solo in casi urgenti – es. se il rilascio del DURC ON LINE è bloccato per tale motivo. Altrimenti non sono necessari solleciti in quanto la Regolarizzazione verrà lavorata quando le proposte </a:t>
            </a:r>
            <a:r>
              <a:rPr lang="it-IT" sz="1200" dirty="0" err="1">
                <a:latin typeface="Corbel" panose="020B0503020204020204" pitchFamily="34" charset="0"/>
              </a:rPr>
              <a:t>vig</a:t>
            </a:r>
            <a:r>
              <a:rPr lang="it-IT" sz="1200" dirty="0">
                <a:latin typeface="Corbel" panose="020B0503020204020204" pitchFamily="34" charset="0"/>
              </a:rPr>
              <a:t> saranno presenti sul PORTALE CONTRIBUTIVO. </a:t>
            </a:r>
          </a:p>
          <a:p>
            <a:pPr algn="just"/>
            <a:endParaRPr lang="it-IT" sz="1200" dirty="0">
              <a:latin typeface="Corbel" panose="020B0503020204020204" pitchFamily="34" charset="0"/>
            </a:endParaRPr>
          </a:p>
          <a:p>
            <a:pPr algn="just"/>
            <a:r>
              <a:rPr lang="it-IT" sz="1200" dirty="0">
                <a:latin typeface="Corbel" panose="020B0503020204020204" pitchFamily="34" charset="0"/>
              </a:rPr>
              <a:t>Nei casi di «urgenza» l’oggetto consigliato da utilizzare sarà «DURC INTERNO».</a:t>
            </a:r>
          </a:p>
        </p:txBody>
      </p:sp>
      <p:sp>
        <p:nvSpPr>
          <p:cNvPr id="6" name="Segnaposto data 5"/>
          <p:cNvSpPr>
            <a:spLocks noGrp="1"/>
          </p:cNvSpPr>
          <p:nvPr>
            <p:ph type="dt" sz="half" idx="10"/>
          </p:nvPr>
        </p:nvSpPr>
        <p:spPr>
          <a:xfrm>
            <a:off x="8040216" y="6309321"/>
            <a:ext cx="2286000" cy="365125"/>
          </a:xfrm>
        </p:spPr>
        <p:txBody>
          <a:bodyPr/>
          <a:lstStyle/>
          <a:p>
            <a:pPr>
              <a:defRPr/>
            </a:pPr>
            <a:r>
              <a:rPr lang="it-IT" sz="1600">
                <a:solidFill>
                  <a:srgbClr val="000000"/>
                </a:solidFill>
                <a:latin typeface="Corbel" panose="020B0503020204020204" pitchFamily="34" charset="0"/>
              </a:rPr>
              <a:t>23/04/2018</a:t>
            </a:r>
            <a:endParaRPr lang="it-IT" sz="1600" dirty="0">
              <a:solidFill>
                <a:srgbClr val="000000"/>
              </a:solidFill>
              <a:latin typeface="Corbel" panose="020B0503020204020204" pitchFamily="34" charset="0"/>
            </a:endParaRPr>
          </a:p>
        </p:txBody>
      </p:sp>
      <p:sp>
        <p:nvSpPr>
          <p:cNvPr id="7" name="Segnaposto piè di pagina 6"/>
          <p:cNvSpPr>
            <a:spLocks noGrp="1"/>
          </p:cNvSpPr>
          <p:nvPr>
            <p:ph type="ftr" sz="quarter" idx="11"/>
          </p:nvPr>
        </p:nvSpPr>
        <p:spPr>
          <a:xfrm>
            <a:off x="1703512" y="6309321"/>
            <a:ext cx="3302444" cy="365125"/>
          </a:xfrm>
        </p:spPr>
        <p:txBody>
          <a:bodyPr/>
          <a:lstStyle/>
          <a:p>
            <a:pPr>
              <a:defRPr/>
            </a:pPr>
            <a:r>
              <a:rPr lang="it-IT" sz="1600">
                <a:solidFill>
                  <a:srgbClr val="000000"/>
                </a:solidFill>
                <a:latin typeface="Corbel" panose="020B0503020204020204" pitchFamily="34" charset="0"/>
              </a:rPr>
              <a:t>    Direzione Provinciale di Firenze</a:t>
            </a:r>
            <a:endParaRPr lang="it-IT" sz="1600" dirty="0">
              <a:solidFill>
                <a:srgbClr val="000000"/>
              </a:solidFill>
              <a:latin typeface="Corbel" panose="020B0503020204020204" pitchFamily="34" charset="0"/>
            </a:endParaRPr>
          </a:p>
        </p:txBody>
      </p:sp>
      <p:pic>
        <p:nvPicPr>
          <p:cNvPr id="9" name="Picture 3" descr="logo"/>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75521" y="165923"/>
            <a:ext cx="2052515" cy="1269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egnaposto numero diapositiva 9"/>
          <p:cNvSpPr>
            <a:spLocks noGrp="1"/>
          </p:cNvSpPr>
          <p:nvPr>
            <p:ph type="sldNum" sz="quarter" idx="12"/>
          </p:nvPr>
        </p:nvSpPr>
        <p:spPr>
          <a:xfrm>
            <a:off x="9953652" y="285729"/>
            <a:ext cx="457200" cy="365125"/>
          </a:xfrm>
        </p:spPr>
        <p:txBody>
          <a:bodyPr/>
          <a:lstStyle/>
          <a:p>
            <a:pPr>
              <a:defRPr/>
            </a:pPr>
            <a:fld id="{234B5D6F-8819-4CD8-8777-D4C5696C86EA}" type="slidenum">
              <a:rPr lang="it-IT" smtClean="0">
                <a:solidFill>
                  <a:srgbClr val="000000"/>
                </a:solidFill>
              </a:rPr>
              <a:pPr>
                <a:defRPr/>
              </a:pPr>
              <a:t>65</a:t>
            </a:fld>
            <a:endParaRPr lang="it-IT" dirty="0">
              <a:solidFill>
                <a:srgbClr val="000000"/>
              </a:solidFill>
            </a:endParaRPr>
          </a:p>
        </p:txBody>
      </p:sp>
    </p:spTree>
    <p:extLst>
      <p:ext uri="{BB962C8B-B14F-4D97-AF65-F5344CB8AC3E}">
        <p14:creationId xmlns:p14="http://schemas.microsoft.com/office/powerpoint/2010/main" val="1127063222"/>
      </p:ext>
    </p:extLst>
  </p:cSld>
  <p:clrMapOvr>
    <a:masterClrMapping/>
  </p:clrMapOvr>
  <p:transition spd="slow">
    <p:random/>
    <p:sndAc>
      <p:stSnd>
        <p:snd r:embed="rId3" name="click.wav"/>
      </p:stSnd>
    </p:sndAc>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3881423" y="357166"/>
            <a:ext cx="6422571" cy="928694"/>
          </a:xfrm>
        </p:spPr>
        <p:txBody>
          <a:bodyPr anchor="b">
            <a:noAutofit/>
          </a:bodyPr>
          <a:lstStyle/>
          <a:p>
            <a:r>
              <a:rPr lang="it-IT" dirty="0" smtClean="0">
                <a:latin typeface="Corbel" panose="020B0503020204020204" pitchFamily="34" charset="0"/>
                <a:ea typeface="Verdana" pitchFamily="34" charset="0"/>
                <a:cs typeface="Verdana" pitchFamily="34" charset="0"/>
              </a:rPr>
              <a:t>   </a:t>
            </a:r>
            <a:br>
              <a:rPr lang="it-IT" dirty="0" smtClean="0">
                <a:latin typeface="Corbel" panose="020B0503020204020204" pitchFamily="34" charset="0"/>
                <a:ea typeface="Verdana" pitchFamily="34" charset="0"/>
                <a:cs typeface="Verdana" pitchFamily="34" charset="0"/>
              </a:rPr>
            </a:br>
            <a:r>
              <a:rPr lang="it-IT" dirty="0">
                <a:latin typeface="Corbel" panose="020B0503020204020204" pitchFamily="34" charset="0"/>
                <a:ea typeface="Verdana" pitchFamily="34" charset="0"/>
                <a:cs typeface="Verdana" pitchFamily="34" charset="0"/>
              </a:rPr>
              <a:t> </a:t>
            </a:r>
            <a:r>
              <a:rPr lang="it-IT" dirty="0" smtClean="0">
                <a:latin typeface="Corbel" panose="020B0503020204020204" pitchFamily="34" charset="0"/>
                <a:ea typeface="Verdana" pitchFamily="34" charset="0"/>
                <a:cs typeface="Verdana" pitchFamily="34" charset="0"/>
              </a:rPr>
              <a:t> </a:t>
            </a:r>
            <a:r>
              <a:rPr lang="it-IT" sz="4000" dirty="0">
                <a:latin typeface="Corbel" panose="020B0503020204020204" pitchFamily="34" charset="0"/>
              </a:rPr>
              <a:t>REGOLARIZZAZIONI </a:t>
            </a:r>
            <a:endParaRPr lang="it-IT" sz="4000" dirty="0">
              <a:latin typeface="Corbel" panose="020B0503020204020204" pitchFamily="34" charset="0"/>
            </a:endParaRPr>
          </a:p>
        </p:txBody>
      </p:sp>
      <p:sp>
        <p:nvSpPr>
          <p:cNvPr id="5" name="Segnaposto contenuto 4"/>
          <p:cNvSpPr>
            <a:spLocks noGrp="1"/>
          </p:cNvSpPr>
          <p:nvPr>
            <p:ph idx="1"/>
          </p:nvPr>
        </p:nvSpPr>
        <p:spPr>
          <a:xfrm>
            <a:off x="1847528" y="1196753"/>
            <a:ext cx="8568952" cy="5324697"/>
          </a:xfrm>
        </p:spPr>
        <p:txBody>
          <a:bodyPr>
            <a:normAutofit fontScale="25000" lnSpcReduction="20000"/>
          </a:bodyPr>
          <a:lstStyle/>
          <a:p>
            <a:pPr marL="0" indent="0">
              <a:buNone/>
            </a:pPr>
            <a:endParaRPr lang="it-IT" sz="1400" b="1" dirty="0"/>
          </a:p>
          <a:p>
            <a:pPr algn="just"/>
            <a:r>
              <a:rPr lang="it-IT" sz="6400" b="1" dirty="0">
                <a:latin typeface="Corbel" panose="020B0503020204020204" pitchFamily="34" charset="0"/>
              </a:rPr>
              <a:t>DOPO LA TRASMISSIONE</a:t>
            </a:r>
            <a:r>
              <a:rPr lang="it-IT" sz="6400" dirty="0">
                <a:latin typeface="Corbel" panose="020B0503020204020204" pitchFamily="34" charset="0"/>
              </a:rPr>
              <a:t>:</a:t>
            </a:r>
          </a:p>
          <a:p>
            <a:pPr algn="just"/>
            <a:r>
              <a:rPr lang="it-IT" sz="5600" dirty="0">
                <a:latin typeface="Corbel" panose="020B0503020204020204" pitchFamily="34" charset="0"/>
              </a:rPr>
              <a:t>E’ sempre opportuno verificare tramite il PORTALE CONTRIBUTIVO l’eventuale presenza di proposte </a:t>
            </a:r>
            <a:r>
              <a:rPr lang="it-IT" sz="5600" dirty="0" err="1">
                <a:latin typeface="Corbel" panose="020B0503020204020204" pitchFamily="34" charset="0"/>
              </a:rPr>
              <a:t>vig</a:t>
            </a:r>
            <a:r>
              <a:rPr lang="it-IT" sz="5600" dirty="0">
                <a:latin typeface="Corbel" panose="020B0503020204020204" pitchFamily="34" charset="0"/>
              </a:rPr>
              <a:t> con  avvisi rossi o gialli e in tal caso è necessario verificare il motivo e procedere alla correzione. Questo permetterà l’immediata lavorazione della Regolarizzazione da parte dell’operatore.</a:t>
            </a:r>
          </a:p>
          <a:p>
            <a:pPr algn="just"/>
            <a:r>
              <a:rPr lang="it-IT" sz="5600" dirty="0">
                <a:latin typeface="Corbel" panose="020B0503020204020204" pitchFamily="34" charset="0"/>
              </a:rPr>
              <a:t>E’ anche consigliabile procedere al pagamento contemporaneamente alla trasmissione della Regolarizzazione onde evitare un ulteriore aggravio di sanzioni. </a:t>
            </a:r>
          </a:p>
          <a:p>
            <a:pPr algn="just"/>
            <a:r>
              <a:rPr lang="it-IT" sz="5600" dirty="0">
                <a:latin typeface="Corbel" panose="020B0503020204020204" pitchFamily="34" charset="0"/>
              </a:rPr>
              <a:t>Si riporta per conoscenza la normativa relativa.</a:t>
            </a:r>
          </a:p>
          <a:p>
            <a:pPr algn="just"/>
            <a:endParaRPr lang="it-IT" sz="5600" dirty="0">
              <a:latin typeface="Corbel" panose="020B0503020204020204" pitchFamily="34" charset="0"/>
            </a:endParaRPr>
          </a:p>
          <a:p>
            <a:pPr marL="0" indent="0" algn="just">
              <a:buNone/>
            </a:pPr>
            <a:r>
              <a:rPr lang="it-IT" sz="5600" dirty="0">
                <a:latin typeface="Corbel" panose="020B0503020204020204" pitchFamily="34" charset="0"/>
              </a:rPr>
              <a:t>       </a:t>
            </a:r>
            <a:r>
              <a:rPr lang="it-IT" sz="5600" b="1" dirty="0">
                <a:latin typeface="Corbel" panose="020B0503020204020204" pitchFamily="34" charset="0"/>
              </a:rPr>
              <a:t>REGIME SANZIONATORIO</a:t>
            </a:r>
          </a:p>
          <a:p>
            <a:pPr fontAlgn="t"/>
            <a:r>
              <a:rPr lang="it-IT" sz="5600" dirty="0">
                <a:latin typeface="Corbel" panose="020B0503020204020204" pitchFamily="34" charset="0"/>
              </a:rPr>
              <a:t>       La Circ. 106/2017 ribadisce quanto previsto dalla Legge 388/2000: il </a:t>
            </a:r>
            <a:r>
              <a:rPr lang="it-IT" sz="5600" dirty="0">
                <a:latin typeface="Corbel" panose="020B0503020204020204" pitchFamily="34" charset="0"/>
              </a:rPr>
              <a:t>legislatore ha ricondotto l’ipotesi dell’evasione di cui alla lettera b), comma 8, dell’art. 116 della legge 388/2000 </a:t>
            </a:r>
            <a:r>
              <a:rPr lang="it-IT" sz="5600" i="1" dirty="0">
                <a:latin typeface="Corbel" panose="020B0503020204020204" pitchFamily="34" charset="0"/>
              </a:rPr>
              <a:t>alla sussistenza dell’intenzionalità</a:t>
            </a:r>
            <a:r>
              <a:rPr lang="it-IT" sz="5600" dirty="0">
                <a:latin typeface="Corbel" panose="020B0503020204020204" pitchFamily="34" charset="0"/>
              </a:rPr>
              <a:t> del comportamento omissivo del soggetto diretto ad omettere registrazioni ovvero denunce obbligatorie o a presentare denunce obbligatorie non conformi al </a:t>
            </a:r>
            <a:r>
              <a:rPr lang="it-IT" sz="5600" dirty="0">
                <a:latin typeface="Corbel" panose="020B0503020204020204" pitchFamily="34" charset="0"/>
              </a:rPr>
              <a:t>vero. Il </a:t>
            </a:r>
            <a:r>
              <a:rPr lang="it-IT" sz="5600" dirty="0">
                <a:latin typeface="Corbel" panose="020B0503020204020204" pitchFamily="34" charset="0"/>
              </a:rPr>
              <a:t>2° capoverso della medesima norma, introducendo una forma di ravvedimento operoso, stabilisce che le sanzioni civili previste per l’evasione sono ricondotte alla stessa misura prevista per l’ipotesi di omissione qualora</a:t>
            </a:r>
            <a:r>
              <a:rPr lang="it-IT" sz="5600" dirty="0">
                <a:latin typeface="Corbel" panose="020B0503020204020204" pitchFamily="34" charset="0"/>
              </a:rPr>
              <a:t>:</a:t>
            </a:r>
            <a:r>
              <a:rPr lang="it-IT" sz="5600" dirty="0">
                <a:latin typeface="Corbel" panose="020B0503020204020204" pitchFamily="34" charset="0"/>
              </a:rPr>
              <a:t> </a:t>
            </a:r>
          </a:p>
          <a:p>
            <a:pPr fontAlgn="t"/>
            <a:r>
              <a:rPr lang="it-IT" sz="5600" dirty="0">
                <a:latin typeface="Corbel" panose="020B0503020204020204" pitchFamily="34" charset="0"/>
              </a:rPr>
              <a:t>- la denuncia della situazione debitoria sia effettuata spontaneamente entro 12 mesi dal termine previsto per il pagamento della contribuzione;</a:t>
            </a:r>
          </a:p>
          <a:p>
            <a:pPr fontAlgn="t"/>
            <a:r>
              <a:rPr lang="it-IT" sz="5600" dirty="0">
                <a:latin typeface="Corbel" panose="020B0503020204020204" pitchFamily="34" charset="0"/>
              </a:rPr>
              <a:t>- la denuncia sia effettuata prima di ogni possibile contestazione da parte dell’Inps;</a:t>
            </a:r>
          </a:p>
          <a:p>
            <a:pPr fontAlgn="t"/>
            <a:r>
              <a:rPr lang="it-IT" sz="5600" dirty="0">
                <a:latin typeface="Corbel" panose="020B0503020204020204" pitchFamily="34" charset="0"/>
              </a:rPr>
              <a:t>- il pagamento sia effettuato entro 30 giorni dalla presentazione della denuncia</a:t>
            </a:r>
            <a:r>
              <a:rPr lang="it-IT" sz="5600" dirty="0">
                <a:latin typeface="Corbel" panose="020B0503020204020204" pitchFamily="34" charset="0"/>
              </a:rPr>
              <a:t>.</a:t>
            </a:r>
            <a:endParaRPr lang="it-IT" sz="5600" dirty="0">
              <a:latin typeface="Corbel" panose="020B0503020204020204" pitchFamily="34" charset="0"/>
            </a:endParaRPr>
          </a:p>
          <a:p>
            <a:pPr fontAlgn="t"/>
            <a:r>
              <a:rPr lang="it-IT" sz="5600" dirty="0">
                <a:latin typeface="Corbel" panose="020B0503020204020204" pitchFamily="34" charset="0"/>
              </a:rPr>
              <a:t>Il </a:t>
            </a:r>
            <a:r>
              <a:rPr lang="it-IT" sz="5600" dirty="0">
                <a:latin typeface="Corbel" panose="020B0503020204020204" pitchFamily="34" charset="0"/>
              </a:rPr>
              <a:t>ravvedimento operoso previsto dall’ultima parte della </a:t>
            </a:r>
            <a:r>
              <a:rPr lang="it-IT" sz="5600" dirty="0" err="1">
                <a:latin typeface="Corbel" panose="020B0503020204020204" pitchFamily="34" charset="0"/>
              </a:rPr>
              <a:t>lett</a:t>
            </a:r>
            <a:r>
              <a:rPr lang="it-IT" sz="5600" dirty="0">
                <a:latin typeface="Corbel" panose="020B0503020204020204" pitchFamily="34" charset="0"/>
              </a:rPr>
              <a:t>. b) presuppone una denuncia mensile tardiva, la cui mancanza appartiene quindi all’ipotesi di </a:t>
            </a:r>
            <a:r>
              <a:rPr lang="it-IT" sz="5600" dirty="0">
                <a:latin typeface="Corbel" panose="020B0503020204020204" pitchFamily="34" charset="0"/>
              </a:rPr>
              <a:t>evasione. Pertanto</a:t>
            </a:r>
            <a:r>
              <a:rPr lang="it-IT" sz="5600" dirty="0">
                <a:latin typeface="Corbel" panose="020B0503020204020204" pitchFamily="34" charset="0"/>
              </a:rPr>
              <a:t>, ove il comportamento di ravvedimento del soggetto obbligato sia attuato spontaneamente e prima di contestazioni o richieste da parte dell’Istituto entro 12 mesi dalla data di scadenza legale dell’adempimento omesso, e sempre che il pagamento della contribuzione denunciata sia effettuato nei successivi 30 giorni dalla presentazione, le sanzioni civili saranno dovute nella misura prevista dall’art. 116, comma 8, lettera a</a:t>
            </a:r>
            <a:r>
              <a:rPr lang="it-IT" sz="5600" dirty="0">
                <a:latin typeface="Corbel" panose="020B0503020204020204" pitchFamily="34" charset="0"/>
              </a:rPr>
              <a:t>), ovvero morosità .</a:t>
            </a:r>
            <a:endParaRPr lang="it-IT" sz="5600" dirty="0">
              <a:latin typeface="Corbel" panose="020B0503020204020204" pitchFamily="34" charset="0"/>
            </a:endParaRPr>
          </a:p>
          <a:p>
            <a:pPr marL="0" indent="0" algn="just">
              <a:buNone/>
            </a:pPr>
            <a:endParaRPr lang="it-IT" sz="4400" dirty="0">
              <a:latin typeface="Corbel" panose="020B0503020204020204" pitchFamily="34" charset="0"/>
            </a:endParaRPr>
          </a:p>
          <a:p>
            <a:pPr marL="68580" indent="0" algn="just">
              <a:buNone/>
            </a:pPr>
            <a:r>
              <a:rPr lang="it-IT" sz="4400" dirty="0">
                <a:latin typeface="Corbel" panose="020B0503020204020204" pitchFamily="34" charset="0"/>
              </a:rPr>
              <a:t> </a:t>
            </a:r>
          </a:p>
          <a:p>
            <a:endParaRPr lang="it-IT" sz="4800" dirty="0"/>
          </a:p>
        </p:txBody>
      </p:sp>
      <p:sp>
        <p:nvSpPr>
          <p:cNvPr id="8" name="Segnaposto piè di pagina 7"/>
          <p:cNvSpPr>
            <a:spLocks noGrp="1"/>
          </p:cNvSpPr>
          <p:nvPr>
            <p:ph type="ftr" sz="quarter" idx="11"/>
          </p:nvPr>
        </p:nvSpPr>
        <p:spPr>
          <a:xfrm>
            <a:off x="1703512" y="6103155"/>
            <a:ext cx="4506032" cy="496863"/>
          </a:xfrm>
        </p:spPr>
        <p:txBody>
          <a:bodyPr/>
          <a:lstStyle/>
          <a:p>
            <a:pPr>
              <a:defRPr/>
            </a:pPr>
            <a:r>
              <a:rPr lang="it-IT" sz="1600" dirty="0">
                <a:latin typeface="Corbel" panose="020B0503020204020204" pitchFamily="34" charset="0"/>
              </a:rPr>
              <a:t>    Direzione Provinciale di Firenze</a:t>
            </a:r>
            <a:endParaRPr lang="it-IT" dirty="0">
              <a:solidFill>
                <a:srgbClr val="000000"/>
              </a:solidFill>
              <a:latin typeface="Corbel" panose="020B0503020204020204" pitchFamily="34" charset="0"/>
            </a:endParaRPr>
          </a:p>
        </p:txBody>
      </p:sp>
      <p:sp>
        <p:nvSpPr>
          <p:cNvPr id="9" name="Segnaposto numero diapositiva 6"/>
          <p:cNvSpPr txBox="1">
            <a:spLocks noGrp="1"/>
          </p:cNvSpPr>
          <p:nvPr/>
        </p:nvSpPr>
        <p:spPr bwMode="auto">
          <a:xfrm>
            <a:off x="9232950" y="6181725"/>
            <a:ext cx="658812" cy="339725"/>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defRPr/>
            </a:pPr>
            <a:endParaRPr lang="it-IT" sz="1400" dirty="0"/>
          </a:p>
        </p:txBody>
      </p:sp>
      <p:sp>
        <p:nvSpPr>
          <p:cNvPr id="2" name="Segnaposto data 1"/>
          <p:cNvSpPr>
            <a:spLocks noGrp="1"/>
          </p:cNvSpPr>
          <p:nvPr>
            <p:ph type="dt" sz="half" idx="10"/>
          </p:nvPr>
        </p:nvSpPr>
        <p:spPr>
          <a:xfrm>
            <a:off x="7896200" y="6234111"/>
            <a:ext cx="2286000" cy="365125"/>
          </a:xfrm>
        </p:spPr>
        <p:txBody>
          <a:bodyPr/>
          <a:lstStyle/>
          <a:p>
            <a:pPr>
              <a:defRPr/>
            </a:pPr>
            <a:r>
              <a:rPr lang="it-IT" sz="1600">
                <a:solidFill>
                  <a:srgbClr val="000000"/>
                </a:solidFill>
                <a:latin typeface="Corbel" panose="020B0503020204020204" pitchFamily="34" charset="0"/>
              </a:rPr>
              <a:t>23/04/2018</a:t>
            </a:r>
            <a:endParaRPr lang="it-IT" sz="1600" dirty="0">
              <a:solidFill>
                <a:srgbClr val="000000"/>
              </a:solidFill>
              <a:latin typeface="Corbel" panose="020B0503020204020204" pitchFamily="34" charset="0"/>
            </a:endParaRPr>
          </a:p>
        </p:txBody>
      </p:sp>
      <p:pic>
        <p:nvPicPr>
          <p:cNvPr id="10" name="Picture 3" descr="logo"/>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75521" y="113909"/>
            <a:ext cx="2052515" cy="1269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Segnaposto numero diapositiva 11"/>
          <p:cNvSpPr>
            <a:spLocks noGrp="1"/>
          </p:cNvSpPr>
          <p:nvPr>
            <p:ph type="sldNum" sz="quarter" idx="12"/>
          </p:nvPr>
        </p:nvSpPr>
        <p:spPr>
          <a:xfrm>
            <a:off x="10025090" y="285729"/>
            <a:ext cx="457200" cy="365125"/>
          </a:xfrm>
        </p:spPr>
        <p:txBody>
          <a:bodyPr/>
          <a:lstStyle/>
          <a:p>
            <a:pPr>
              <a:defRPr/>
            </a:pPr>
            <a:fld id="{234B5D6F-8819-4CD8-8777-D4C5696C86EA}" type="slidenum">
              <a:rPr lang="it-IT" smtClean="0">
                <a:solidFill>
                  <a:srgbClr val="000000"/>
                </a:solidFill>
              </a:rPr>
              <a:pPr>
                <a:defRPr/>
              </a:pPr>
              <a:t>66</a:t>
            </a:fld>
            <a:endParaRPr lang="it-IT" dirty="0">
              <a:solidFill>
                <a:srgbClr val="000000"/>
              </a:solidFill>
            </a:endParaRPr>
          </a:p>
        </p:txBody>
      </p:sp>
    </p:spTree>
    <p:extLst>
      <p:ext uri="{BB962C8B-B14F-4D97-AF65-F5344CB8AC3E}">
        <p14:creationId xmlns:p14="http://schemas.microsoft.com/office/powerpoint/2010/main" val="1607829165"/>
      </p:ext>
    </p:extLst>
  </p:cSld>
  <p:clrMapOvr>
    <a:masterClrMapping/>
  </p:clrMapOvr>
  <p:transition spd="slow">
    <p:random/>
    <p:sndAc>
      <p:stSnd>
        <p:snd r:embed="rId2" name="click.wav"/>
      </p:stSnd>
    </p:sndAc>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07568" y="980728"/>
            <a:ext cx="7772400" cy="684688"/>
          </a:xfrm>
        </p:spPr>
        <p:txBody>
          <a:bodyPr>
            <a:normAutofit fontScale="90000"/>
          </a:bodyPr>
          <a:lstStyle/>
          <a:p>
            <a:r>
              <a:rPr lang="it-IT" sz="2800" dirty="0">
                <a:latin typeface="Corbel" panose="020B0503020204020204" pitchFamily="34" charset="0"/>
              </a:rPr>
              <a:t>       Come </a:t>
            </a:r>
            <a:r>
              <a:rPr lang="it-IT" sz="3100" dirty="0">
                <a:latin typeface="Corbel" panose="020B0503020204020204" pitchFamily="34" charset="0"/>
              </a:rPr>
              <a:t>l’azienda</a:t>
            </a:r>
            <a:r>
              <a:rPr lang="it-IT" sz="2800" dirty="0">
                <a:latin typeface="Corbel" panose="020B0503020204020204" pitchFamily="34" charset="0"/>
              </a:rPr>
              <a:t> può utilizzare un credito da VIG</a:t>
            </a:r>
            <a:endParaRPr lang="it-IT" sz="2800" dirty="0">
              <a:latin typeface="Corbel" panose="020B0503020204020204" pitchFamily="34" charset="0"/>
            </a:endParaRPr>
          </a:p>
        </p:txBody>
      </p:sp>
      <p:sp>
        <p:nvSpPr>
          <p:cNvPr id="3" name="Segnaposto contenuto 2"/>
          <p:cNvSpPr>
            <a:spLocks noGrp="1"/>
          </p:cNvSpPr>
          <p:nvPr>
            <p:ph idx="1"/>
          </p:nvPr>
        </p:nvSpPr>
        <p:spPr>
          <a:xfrm>
            <a:off x="1991544" y="1844824"/>
            <a:ext cx="7772400" cy="5158808"/>
          </a:xfrm>
        </p:spPr>
        <p:txBody>
          <a:bodyPr>
            <a:normAutofit/>
          </a:bodyPr>
          <a:lstStyle/>
          <a:p>
            <a:pPr algn="just"/>
            <a:r>
              <a:rPr lang="it-IT" sz="2200" dirty="0">
                <a:latin typeface="Corbel" panose="020B0503020204020204" pitchFamily="34" charset="0"/>
              </a:rPr>
              <a:t>Secondo le nuove disposizioni, </a:t>
            </a:r>
            <a:r>
              <a:rPr lang="it-IT" sz="2200" dirty="0">
                <a:latin typeface="Corbel" panose="020B0503020204020204" pitchFamily="34" charset="0"/>
              </a:rPr>
              <a:t>il </a:t>
            </a:r>
            <a:r>
              <a:rPr lang="it-IT" sz="2200" dirty="0">
                <a:latin typeface="Corbel" panose="020B0503020204020204" pitchFamily="34" charset="0"/>
              </a:rPr>
              <a:t>credito dell'azienda, generato da una regolarizzazione contributiva relativa a periodi precedenti, dovrà essere richiesto a rimborso o posto in compensazione legale con altre partite debitorie</a:t>
            </a:r>
            <a:r>
              <a:rPr lang="it-IT" sz="2200" dirty="0">
                <a:latin typeface="Corbel" panose="020B0503020204020204" pitchFamily="34" charset="0"/>
              </a:rPr>
              <a:t>.</a:t>
            </a:r>
          </a:p>
          <a:p>
            <a:pPr algn="just"/>
            <a:r>
              <a:rPr lang="it-IT" sz="2200" b="1" dirty="0">
                <a:latin typeface="Corbel" panose="020B0503020204020204" pitchFamily="34" charset="0"/>
              </a:rPr>
              <a:t>Per questa tipologia di crediti non è prevista la compensazione attraverso  il modello F24.</a:t>
            </a:r>
            <a:endParaRPr lang="it-IT" sz="2200" b="1" dirty="0">
              <a:latin typeface="Corbel" panose="020B0503020204020204" pitchFamily="34" charset="0"/>
            </a:endParaRPr>
          </a:p>
          <a:p>
            <a:pPr algn="just"/>
            <a:r>
              <a:rPr lang="it-IT" sz="2200" dirty="0">
                <a:latin typeface="Corbel" panose="020B0503020204020204" pitchFamily="34" charset="0"/>
              </a:rPr>
              <a:t>Per procedere alla compensazione, si invia, </a:t>
            </a:r>
            <a:r>
              <a:rPr lang="it-IT" sz="2200" dirty="0">
                <a:latin typeface="Corbel" panose="020B0503020204020204" pitchFamily="34" charset="0"/>
              </a:rPr>
              <a:t>mediante </a:t>
            </a:r>
            <a:r>
              <a:rPr lang="it-IT" sz="2200" dirty="0">
                <a:latin typeface="Corbel" panose="020B0503020204020204" pitchFamily="34" charset="0"/>
              </a:rPr>
              <a:t>cassetto bidirezionale-comunicazioni on line - l'apposita </a:t>
            </a:r>
            <a:r>
              <a:rPr lang="it-IT" sz="2200" dirty="0">
                <a:latin typeface="Corbel" panose="020B0503020204020204" pitchFamily="34" charset="0"/>
              </a:rPr>
              <a:t>istanza </a:t>
            </a:r>
            <a:r>
              <a:rPr lang="it-IT" sz="2200" dirty="0">
                <a:latin typeface="Corbel" panose="020B0503020204020204" pitchFamily="34" charset="0"/>
              </a:rPr>
              <a:t>« </a:t>
            </a:r>
            <a:r>
              <a:rPr lang="it-IT" sz="2200" dirty="0">
                <a:latin typeface="Corbel" panose="020B0503020204020204" pitchFamily="34" charset="0"/>
              </a:rPr>
              <a:t>dichiarazione di </a:t>
            </a:r>
            <a:r>
              <a:rPr lang="it-IT" sz="2200" dirty="0">
                <a:latin typeface="Corbel" panose="020B0503020204020204" pitchFamily="34" charset="0"/>
              </a:rPr>
              <a:t>compensazione», nella quale verranno indicati </a:t>
            </a:r>
            <a:r>
              <a:rPr lang="it-IT" sz="2200" dirty="0">
                <a:latin typeface="Corbel" panose="020B0503020204020204" pitchFamily="34" charset="0"/>
              </a:rPr>
              <a:t>il credito utilizzato e la partita debitoria da abbinare</a:t>
            </a:r>
            <a:r>
              <a:rPr lang="it-IT" sz="2200" dirty="0">
                <a:latin typeface="Corbel" panose="020B0503020204020204" pitchFamily="34" charset="0"/>
              </a:rPr>
              <a:t>.</a:t>
            </a:r>
          </a:p>
          <a:p>
            <a:pPr algn="just"/>
            <a:r>
              <a:rPr lang="it-IT" sz="2200" dirty="0">
                <a:latin typeface="Corbel" panose="020B0503020204020204" pitchFamily="34" charset="0"/>
              </a:rPr>
              <a:t>**  </a:t>
            </a:r>
            <a:r>
              <a:rPr lang="it-IT" sz="2200" dirty="0">
                <a:latin typeface="Corbel" panose="020B0503020204020204" pitchFamily="34" charset="0"/>
              </a:rPr>
              <a:t>Msg. 005159 del 22.12.2017</a:t>
            </a:r>
          </a:p>
          <a:p>
            <a:endParaRPr lang="it-IT" sz="2600" dirty="0"/>
          </a:p>
          <a:p>
            <a:pPr lvl="1"/>
            <a:endParaRPr lang="it-IT" dirty="0"/>
          </a:p>
        </p:txBody>
      </p:sp>
      <p:sp>
        <p:nvSpPr>
          <p:cNvPr id="4" name="Segnaposto piè di pagina 3"/>
          <p:cNvSpPr>
            <a:spLocks noGrp="1"/>
          </p:cNvSpPr>
          <p:nvPr>
            <p:ph type="ftr" sz="quarter" idx="11"/>
          </p:nvPr>
        </p:nvSpPr>
        <p:spPr>
          <a:xfrm>
            <a:off x="1703512" y="6237313"/>
            <a:ext cx="5562600" cy="365125"/>
          </a:xfrm>
        </p:spPr>
        <p:txBody>
          <a:bodyPr/>
          <a:lstStyle/>
          <a:p>
            <a:pPr>
              <a:defRPr/>
            </a:pPr>
            <a:r>
              <a:rPr lang="it-IT" sz="1600">
                <a:latin typeface="Corbel" panose="020B0503020204020204" pitchFamily="34" charset="0"/>
              </a:rPr>
              <a:t>    Direzione Provinciale di Firenze</a:t>
            </a:r>
            <a:endParaRPr lang="it-IT" sz="1600" dirty="0">
              <a:latin typeface="Corbel" panose="020B0503020204020204" pitchFamily="34" charset="0"/>
            </a:endParaRPr>
          </a:p>
        </p:txBody>
      </p:sp>
      <p:sp>
        <p:nvSpPr>
          <p:cNvPr id="5" name="Segnaposto data 4"/>
          <p:cNvSpPr>
            <a:spLocks noGrp="1"/>
          </p:cNvSpPr>
          <p:nvPr>
            <p:ph type="dt" sz="half" idx="10"/>
          </p:nvPr>
        </p:nvSpPr>
        <p:spPr>
          <a:xfrm>
            <a:off x="7752184" y="6237313"/>
            <a:ext cx="2286000" cy="365125"/>
          </a:xfrm>
        </p:spPr>
        <p:txBody>
          <a:bodyPr/>
          <a:lstStyle/>
          <a:p>
            <a:pPr>
              <a:defRPr/>
            </a:pPr>
            <a:r>
              <a:rPr lang="it-IT" sz="1600">
                <a:solidFill>
                  <a:srgbClr val="000000"/>
                </a:solidFill>
                <a:latin typeface="Corbel" panose="020B0503020204020204" pitchFamily="34" charset="0"/>
              </a:rPr>
              <a:t>23/04/2018</a:t>
            </a:r>
            <a:endParaRPr lang="it-IT" sz="1600" dirty="0">
              <a:solidFill>
                <a:srgbClr val="000000"/>
              </a:solidFill>
              <a:latin typeface="Corbel" panose="020B0503020204020204" pitchFamily="34" charset="0"/>
            </a:endParaRPr>
          </a:p>
        </p:txBody>
      </p:sp>
      <p:pic>
        <p:nvPicPr>
          <p:cNvPr id="8" name="Picture 3" descr="logo"/>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75521" y="142852"/>
            <a:ext cx="2052515" cy="1269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egnaposto numero diapositiva 8"/>
          <p:cNvSpPr>
            <a:spLocks noGrp="1"/>
          </p:cNvSpPr>
          <p:nvPr>
            <p:ph type="sldNum" sz="quarter" idx="12"/>
          </p:nvPr>
        </p:nvSpPr>
        <p:spPr>
          <a:xfrm>
            <a:off x="9953652" y="285729"/>
            <a:ext cx="457200" cy="365125"/>
          </a:xfrm>
        </p:spPr>
        <p:txBody>
          <a:bodyPr/>
          <a:lstStyle/>
          <a:p>
            <a:pPr>
              <a:defRPr/>
            </a:pPr>
            <a:fld id="{234B5D6F-8819-4CD8-8777-D4C5696C86EA}" type="slidenum">
              <a:rPr lang="it-IT" smtClean="0">
                <a:solidFill>
                  <a:srgbClr val="000000"/>
                </a:solidFill>
              </a:rPr>
              <a:pPr>
                <a:defRPr/>
              </a:pPr>
              <a:t>67</a:t>
            </a:fld>
            <a:endParaRPr lang="it-IT" dirty="0">
              <a:solidFill>
                <a:srgbClr val="000000"/>
              </a:solidFill>
            </a:endParaRPr>
          </a:p>
        </p:txBody>
      </p:sp>
    </p:spTree>
    <p:extLst>
      <p:ext uri="{BB962C8B-B14F-4D97-AF65-F5344CB8AC3E}">
        <p14:creationId xmlns:p14="http://schemas.microsoft.com/office/powerpoint/2010/main" val="927400544"/>
      </p:ext>
    </p:extLst>
  </p:cSld>
  <p:clrMapOvr>
    <a:masterClrMapping/>
  </p:clrMapOvr>
  <p:transition spd="slow">
    <p:random/>
    <p:sndAc>
      <p:stSnd>
        <p:snd r:embed="rId2" name="click.wav"/>
      </p:stSnd>
    </p:sndAc>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07568" y="980728"/>
            <a:ext cx="7772400" cy="540672"/>
          </a:xfrm>
        </p:spPr>
        <p:txBody>
          <a:bodyPr>
            <a:normAutofit fontScale="90000"/>
          </a:bodyPr>
          <a:lstStyle/>
          <a:p>
            <a:r>
              <a:rPr lang="it-IT" dirty="0" smtClean="0"/>
              <a:t>      </a:t>
            </a:r>
            <a:r>
              <a:rPr lang="it-IT" sz="4000" dirty="0">
                <a:latin typeface="Corbel" panose="020B0503020204020204" pitchFamily="34" charset="0"/>
              </a:rPr>
              <a:t>VARIAZIONI</a:t>
            </a:r>
            <a:r>
              <a:rPr lang="it-IT" sz="4400" dirty="0">
                <a:latin typeface="Corbel" panose="020B0503020204020204" pitchFamily="34" charset="0"/>
              </a:rPr>
              <a:t> PER CF ERRATI</a:t>
            </a:r>
            <a:endParaRPr lang="it-IT" sz="4400" dirty="0">
              <a:latin typeface="Corbel" panose="020B0503020204020204" pitchFamily="34" charset="0"/>
            </a:endParaRPr>
          </a:p>
        </p:txBody>
      </p:sp>
      <p:sp>
        <p:nvSpPr>
          <p:cNvPr id="3" name="Segnaposto contenuto 2"/>
          <p:cNvSpPr>
            <a:spLocks noGrp="1"/>
          </p:cNvSpPr>
          <p:nvPr>
            <p:ph idx="1"/>
          </p:nvPr>
        </p:nvSpPr>
        <p:spPr>
          <a:xfrm>
            <a:off x="2207568" y="1628800"/>
            <a:ext cx="7772400" cy="4446826"/>
          </a:xfrm>
        </p:spPr>
        <p:txBody>
          <a:bodyPr>
            <a:noAutofit/>
          </a:bodyPr>
          <a:lstStyle/>
          <a:p>
            <a:r>
              <a:rPr lang="it-IT" sz="1400" dirty="0">
                <a:latin typeface="Corbel" panose="020B0503020204020204" pitchFamily="34" charset="0"/>
              </a:rPr>
              <a:t>Quando l'azienda invia la denuncia individuale dello stesso lavoratore con due CF diversi, per le regole dei criteri di univocità (</a:t>
            </a:r>
            <a:r>
              <a:rPr lang="it-IT" sz="1400" dirty="0" err="1">
                <a:latin typeface="Corbel" panose="020B0503020204020204" pitchFamily="34" charset="0"/>
              </a:rPr>
              <a:t>msg</a:t>
            </a:r>
            <a:r>
              <a:rPr lang="it-IT" sz="1400" dirty="0">
                <a:latin typeface="Corbel" panose="020B0503020204020204" pitchFamily="34" charset="0"/>
              </a:rPr>
              <a:t>. 16744/2011 pag. 3 punti 2 e 3) le denunce vengono entrambe considerate e non si sovrappongono le une sulle altre.</a:t>
            </a:r>
          </a:p>
          <a:p>
            <a:endParaRPr lang="it-IT" sz="1400" dirty="0">
              <a:latin typeface="Corbel" panose="020B0503020204020204" pitchFamily="34" charset="0"/>
            </a:endParaRPr>
          </a:p>
          <a:p>
            <a:r>
              <a:rPr lang="it-IT" sz="1400" dirty="0">
                <a:latin typeface="Corbel" panose="020B0503020204020204" pitchFamily="34" charset="0"/>
              </a:rPr>
              <a:t>Se uno di questi  codici fiscali trasmessi  è errato, nella denuncia individuale compare l'errore CFNV (codice fiscale non validato) evidenziato anche dal monitoraggio errori </a:t>
            </a:r>
            <a:r>
              <a:rPr lang="it-IT" sz="1400" dirty="0" err="1">
                <a:latin typeface="Corbel" panose="020B0503020204020204" pitchFamily="34" charset="0"/>
              </a:rPr>
              <a:t>emens</a:t>
            </a:r>
            <a:r>
              <a:rPr lang="it-IT" sz="1400" dirty="0">
                <a:latin typeface="Corbel" panose="020B0503020204020204" pitchFamily="34" charset="0"/>
              </a:rPr>
              <a:t>-</a:t>
            </a:r>
          </a:p>
          <a:p>
            <a:endParaRPr lang="it-IT" sz="1400" dirty="0">
              <a:latin typeface="Corbel" panose="020B0503020204020204" pitchFamily="34" charset="0"/>
            </a:endParaRPr>
          </a:p>
          <a:p>
            <a:r>
              <a:rPr lang="it-IT" sz="1400" dirty="0">
                <a:latin typeface="Corbel" panose="020B0503020204020204" pitchFamily="34" charset="0"/>
              </a:rPr>
              <a:t>Le Sedi spesso operano direttamente nell'estratto del lavoratore sostituendo il CF sbagliato con il nuovo. Questa sostituzione NON viene memorizzata nella denuncia principale ma opera solo nell'estratto del lavoratore.  Per correggerlo è necessario che l'azienda elimini la denuncia inviata con il codice fiscale errato.</a:t>
            </a:r>
          </a:p>
          <a:p>
            <a:r>
              <a:rPr lang="it-IT" sz="1400" dirty="0">
                <a:latin typeface="Corbel" panose="020B0503020204020204" pitchFamily="34" charset="0"/>
              </a:rPr>
              <a:t>Non è possibile, in questo caso, da parte dell'utente, utilizzare l'opzione di ELIMINA UNIEMENS presente nel sito </a:t>
            </a:r>
            <a:r>
              <a:rPr lang="it-IT" sz="1400" dirty="0" err="1">
                <a:latin typeface="Corbel" panose="020B0503020204020204" pitchFamily="34" charset="0"/>
              </a:rPr>
              <a:t>perchè</a:t>
            </a:r>
            <a:r>
              <a:rPr lang="it-IT" sz="1400" dirty="0">
                <a:latin typeface="Corbel" panose="020B0503020204020204" pitchFamily="34" charset="0"/>
              </a:rPr>
              <a:t> va a verificare nell'estratto la presenza della denuncia individuale con il CF errato. Questa denuncia non esiste più dopo l'intervento da parte della Sede.</a:t>
            </a:r>
          </a:p>
          <a:p>
            <a:endParaRPr lang="it-IT" sz="1400" dirty="0">
              <a:latin typeface="Corbel" panose="020B0503020204020204" pitchFamily="34" charset="0"/>
            </a:endParaRPr>
          </a:p>
          <a:p>
            <a:r>
              <a:rPr lang="it-IT" sz="1400" dirty="0">
                <a:latin typeface="Corbel" panose="020B0503020204020204" pitchFamily="34" charset="0"/>
              </a:rPr>
              <a:t>L'unica possibilità di sistemare la doppia denuncia è che l'utente produca con la procedura paghe una denuncia di eliminazione con il CF errato e la trasmetta. Questa trasmissione andrà allora a cancellare la denuncia corrispondente presente nei Ns archivi , generando un </a:t>
            </a:r>
            <a:r>
              <a:rPr lang="it-IT" sz="1400" dirty="0" err="1">
                <a:latin typeface="Corbel" panose="020B0503020204020204" pitchFamily="34" charset="0"/>
              </a:rPr>
              <a:t>vig</a:t>
            </a:r>
            <a:r>
              <a:rPr lang="it-IT" sz="1400" dirty="0">
                <a:latin typeface="Corbel" panose="020B0503020204020204" pitchFamily="34" charset="0"/>
              </a:rPr>
              <a:t> a credito.  Il VIG  a credito servirà a definire  l’inadempienza di  aperta  che si è originata dalla trasmissione della seconda denuncia individuale con il CF corretto. </a:t>
            </a:r>
          </a:p>
          <a:p>
            <a:endParaRPr lang="it-IT" sz="1400" dirty="0"/>
          </a:p>
        </p:txBody>
      </p:sp>
      <p:sp>
        <p:nvSpPr>
          <p:cNvPr id="4" name="Segnaposto piè di pagina 3"/>
          <p:cNvSpPr>
            <a:spLocks noGrp="1"/>
          </p:cNvSpPr>
          <p:nvPr>
            <p:ph type="ftr" sz="quarter" idx="11"/>
          </p:nvPr>
        </p:nvSpPr>
        <p:spPr>
          <a:xfrm>
            <a:off x="1524000" y="6309321"/>
            <a:ext cx="5562600" cy="365125"/>
          </a:xfrm>
        </p:spPr>
        <p:txBody>
          <a:bodyPr/>
          <a:lstStyle/>
          <a:p>
            <a:pPr>
              <a:defRPr/>
            </a:pPr>
            <a:r>
              <a:rPr lang="it-IT" sz="1600">
                <a:latin typeface="Corbel" panose="020B0503020204020204" pitchFamily="34" charset="0"/>
              </a:rPr>
              <a:t>    Direzione Provinciale di Firenze</a:t>
            </a:r>
            <a:endParaRPr lang="it-IT" sz="1600" dirty="0">
              <a:latin typeface="Corbel" panose="020B0503020204020204" pitchFamily="34" charset="0"/>
            </a:endParaRPr>
          </a:p>
        </p:txBody>
      </p:sp>
      <p:sp>
        <p:nvSpPr>
          <p:cNvPr id="5" name="Segnaposto data 4"/>
          <p:cNvSpPr>
            <a:spLocks noGrp="1"/>
          </p:cNvSpPr>
          <p:nvPr>
            <p:ph type="dt" sz="half" idx="10"/>
          </p:nvPr>
        </p:nvSpPr>
        <p:spPr>
          <a:xfrm>
            <a:off x="7896200" y="6309321"/>
            <a:ext cx="2286000" cy="365125"/>
          </a:xfrm>
        </p:spPr>
        <p:txBody>
          <a:bodyPr/>
          <a:lstStyle/>
          <a:p>
            <a:pPr>
              <a:defRPr/>
            </a:pPr>
            <a:r>
              <a:rPr lang="it-IT" sz="1600">
                <a:solidFill>
                  <a:srgbClr val="000000"/>
                </a:solidFill>
                <a:latin typeface="Corbel" panose="020B0503020204020204" pitchFamily="34" charset="0"/>
              </a:rPr>
              <a:t>23/04/2018</a:t>
            </a:r>
            <a:endParaRPr lang="it-IT" sz="1600" dirty="0">
              <a:solidFill>
                <a:srgbClr val="000000"/>
              </a:solidFill>
              <a:latin typeface="Corbel" panose="020B0503020204020204" pitchFamily="34" charset="0"/>
            </a:endParaRPr>
          </a:p>
        </p:txBody>
      </p:sp>
      <p:pic>
        <p:nvPicPr>
          <p:cNvPr id="6" name="Picture 3" descr="logo"/>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75521" y="142852"/>
            <a:ext cx="2052515" cy="1269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egnaposto numero diapositiva 7"/>
          <p:cNvSpPr>
            <a:spLocks noGrp="1"/>
          </p:cNvSpPr>
          <p:nvPr>
            <p:ph type="sldNum" sz="quarter" idx="12"/>
          </p:nvPr>
        </p:nvSpPr>
        <p:spPr>
          <a:xfrm>
            <a:off x="9953652" y="214291"/>
            <a:ext cx="457200" cy="365125"/>
          </a:xfrm>
        </p:spPr>
        <p:txBody>
          <a:bodyPr/>
          <a:lstStyle/>
          <a:p>
            <a:pPr>
              <a:defRPr/>
            </a:pPr>
            <a:fld id="{234B5D6F-8819-4CD8-8777-D4C5696C86EA}" type="slidenum">
              <a:rPr lang="it-IT" smtClean="0">
                <a:solidFill>
                  <a:srgbClr val="000000"/>
                </a:solidFill>
              </a:rPr>
              <a:pPr>
                <a:defRPr/>
              </a:pPr>
              <a:t>68</a:t>
            </a:fld>
            <a:endParaRPr lang="it-IT">
              <a:solidFill>
                <a:srgbClr val="000000"/>
              </a:solidFill>
            </a:endParaRPr>
          </a:p>
        </p:txBody>
      </p:sp>
    </p:spTree>
    <p:extLst>
      <p:ext uri="{BB962C8B-B14F-4D97-AF65-F5344CB8AC3E}">
        <p14:creationId xmlns:p14="http://schemas.microsoft.com/office/powerpoint/2010/main" val="3933351386"/>
      </p:ext>
    </p:extLst>
  </p:cSld>
  <p:clrMapOvr>
    <a:masterClrMapping/>
  </p:clrMapOvr>
  <p:transition spd="slow">
    <p:random/>
    <p:sndAc>
      <p:stSnd>
        <p:snd r:embed="rId2" name="click.wav"/>
      </p:stSnd>
    </p:sndAc>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47528" y="886996"/>
            <a:ext cx="8183880" cy="1051560"/>
          </a:xfrm>
        </p:spPr>
        <p:txBody>
          <a:bodyPr/>
          <a:lstStyle/>
          <a:p>
            <a:r>
              <a:rPr lang="it-IT" sz="2800" dirty="0">
                <a:latin typeface="Corbel" panose="020B0503020204020204" pitchFamily="34" charset="0"/>
              </a:rPr>
              <a:t>              Omesso versamento ritenute previdenziali</a:t>
            </a:r>
            <a:br>
              <a:rPr lang="it-IT" sz="2800" dirty="0">
                <a:latin typeface="Corbel" panose="020B0503020204020204" pitchFamily="34" charset="0"/>
              </a:rPr>
            </a:br>
            <a:endParaRPr lang="it-IT" sz="2800" dirty="0">
              <a:latin typeface="Corbel" panose="020B0503020204020204" pitchFamily="34" charset="0"/>
            </a:endParaRPr>
          </a:p>
        </p:txBody>
      </p:sp>
      <p:sp>
        <p:nvSpPr>
          <p:cNvPr id="3" name="Segnaposto contenuto 2"/>
          <p:cNvSpPr>
            <a:spLocks noGrp="1"/>
          </p:cNvSpPr>
          <p:nvPr>
            <p:ph idx="1"/>
          </p:nvPr>
        </p:nvSpPr>
        <p:spPr>
          <a:xfrm>
            <a:off x="2063552" y="1556792"/>
            <a:ext cx="7772400" cy="4133428"/>
          </a:xfrm>
        </p:spPr>
        <p:txBody>
          <a:bodyPr>
            <a:normAutofit fontScale="62500" lnSpcReduction="20000"/>
          </a:bodyPr>
          <a:lstStyle/>
          <a:p>
            <a:pPr algn="just"/>
            <a:r>
              <a:rPr lang="it-IT" dirty="0"/>
              <a:t>E’ necessario versare le quote a carico dei lavoratori alla regolare scadenza della denuncia mensile;</a:t>
            </a:r>
          </a:p>
          <a:p>
            <a:pPr marL="0" indent="0" algn="just">
              <a:buNone/>
            </a:pPr>
            <a:endParaRPr lang="it-IT" dirty="0"/>
          </a:p>
          <a:p>
            <a:pPr algn="just"/>
            <a:r>
              <a:rPr lang="it-IT" dirty="0"/>
              <a:t>L'accoglimento di una domanda di dilazione non produce effetto sulla fattispecie prevista dall'art.2 L.638/83 e pertanto non fa venire meno l'obbligo, da parte dell'Istituto, di provvedere alla irrogazione della sanzione amministrativa e/o segnalazione all’Autorità Giudiziaria.</a:t>
            </a:r>
          </a:p>
          <a:p>
            <a:pPr algn="just"/>
            <a:endParaRPr lang="it-IT" dirty="0"/>
          </a:p>
          <a:p>
            <a:pPr algn="just"/>
            <a:r>
              <a:rPr lang="it-IT" dirty="0"/>
              <a:t>Considerato il numero notevole di rate concesse dall’Agente della Riscossione, si consiglia di provvedere al pagamento delle suddette quote prima della richiesta della dilazione presso ADR. Questo eviterà l’emissione di diffide da parte dell’Istituto per le quote a carico.</a:t>
            </a:r>
          </a:p>
          <a:p>
            <a:pPr algn="just"/>
            <a:endParaRPr lang="it-IT" dirty="0"/>
          </a:p>
          <a:p>
            <a:pPr algn="just"/>
            <a:r>
              <a:rPr lang="it-IT" dirty="0"/>
              <a:t>Si sottolinea che, all’atto dell’emissione della diffida, le rate già versate all’ADR vengono caricate e la diffida viene emessa solo per la relativa differenza.</a:t>
            </a:r>
          </a:p>
          <a:p>
            <a:pPr algn="just"/>
            <a:endParaRPr lang="it-IT" b="1" dirty="0"/>
          </a:p>
          <a:p>
            <a:pPr algn="just"/>
            <a:r>
              <a:rPr lang="it-IT" b="1" dirty="0"/>
              <a:t>Per qualsiasi debito dell’Azienda ormai oggetto di Avviso di Addebito, in ogni caso i pagamenti non devono essere effettuati con modello F24.</a:t>
            </a:r>
            <a:r>
              <a:rPr lang="it-IT" dirty="0"/>
              <a:t> </a:t>
            </a:r>
            <a:endParaRPr lang="it-IT" dirty="0">
              <a:solidFill>
                <a:srgbClr val="FF0000"/>
              </a:solidFill>
            </a:endParaRPr>
          </a:p>
        </p:txBody>
      </p:sp>
      <p:sp>
        <p:nvSpPr>
          <p:cNvPr id="4" name="Segnaposto piè di pagina 3"/>
          <p:cNvSpPr>
            <a:spLocks noGrp="1"/>
          </p:cNvSpPr>
          <p:nvPr>
            <p:ph type="ftr" sz="quarter" idx="11"/>
          </p:nvPr>
        </p:nvSpPr>
        <p:spPr>
          <a:xfrm>
            <a:off x="1704345" y="6165305"/>
            <a:ext cx="5562600" cy="365125"/>
          </a:xfrm>
        </p:spPr>
        <p:txBody>
          <a:bodyPr/>
          <a:lstStyle/>
          <a:p>
            <a:pPr>
              <a:defRPr/>
            </a:pPr>
            <a:r>
              <a:rPr lang="it-IT" sz="1600">
                <a:latin typeface="Corbel" panose="020B0503020204020204" pitchFamily="34" charset="0"/>
              </a:rPr>
              <a:t>    Direzione Provinciale di Firenze</a:t>
            </a:r>
            <a:endParaRPr lang="it-IT" dirty="0">
              <a:solidFill>
                <a:srgbClr val="000000"/>
              </a:solidFill>
              <a:latin typeface="Corbel" panose="020B0503020204020204" pitchFamily="34" charset="0"/>
            </a:endParaRPr>
          </a:p>
        </p:txBody>
      </p:sp>
      <p:sp>
        <p:nvSpPr>
          <p:cNvPr id="5" name="Segnaposto data 4"/>
          <p:cNvSpPr>
            <a:spLocks noGrp="1"/>
          </p:cNvSpPr>
          <p:nvPr>
            <p:ph type="dt" sz="half" idx="10"/>
          </p:nvPr>
        </p:nvSpPr>
        <p:spPr>
          <a:xfrm>
            <a:off x="7464152" y="6165305"/>
            <a:ext cx="2286000" cy="365125"/>
          </a:xfrm>
        </p:spPr>
        <p:txBody>
          <a:bodyPr/>
          <a:lstStyle/>
          <a:p>
            <a:pPr>
              <a:defRPr/>
            </a:pPr>
            <a:r>
              <a:rPr lang="it-IT" sz="1600">
                <a:solidFill>
                  <a:srgbClr val="000000"/>
                </a:solidFill>
                <a:latin typeface="Corbel" panose="020B0503020204020204" pitchFamily="34" charset="0"/>
              </a:rPr>
              <a:t>23/04/2018</a:t>
            </a:r>
            <a:endParaRPr lang="it-IT" sz="1600" dirty="0">
              <a:solidFill>
                <a:srgbClr val="000000"/>
              </a:solidFill>
              <a:latin typeface="Corbel" panose="020B0503020204020204" pitchFamily="34" charset="0"/>
            </a:endParaRPr>
          </a:p>
        </p:txBody>
      </p:sp>
      <p:pic>
        <p:nvPicPr>
          <p:cNvPr id="8" name="Picture 3" descr="logo"/>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04346" y="142852"/>
            <a:ext cx="2052515" cy="1269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egnaposto numero diapositiva 8"/>
          <p:cNvSpPr>
            <a:spLocks noGrp="1"/>
          </p:cNvSpPr>
          <p:nvPr>
            <p:ph type="sldNum" sz="quarter" idx="12"/>
          </p:nvPr>
        </p:nvSpPr>
        <p:spPr>
          <a:xfrm>
            <a:off x="9953652" y="285729"/>
            <a:ext cx="457200" cy="365125"/>
          </a:xfrm>
        </p:spPr>
        <p:txBody>
          <a:bodyPr/>
          <a:lstStyle/>
          <a:p>
            <a:pPr>
              <a:defRPr/>
            </a:pPr>
            <a:fld id="{234B5D6F-8819-4CD8-8777-D4C5696C86EA}" type="slidenum">
              <a:rPr lang="it-IT" smtClean="0">
                <a:solidFill>
                  <a:srgbClr val="000000"/>
                </a:solidFill>
              </a:rPr>
              <a:pPr>
                <a:defRPr/>
              </a:pPr>
              <a:t>69</a:t>
            </a:fld>
            <a:endParaRPr lang="it-IT" dirty="0">
              <a:solidFill>
                <a:srgbClr val="000000"/>
              </a:solidFill>
            </a:endParaRPr>
          </a:p>
        </p:txBody>
      </p:sp>
    </p:spTree>
    <p:extLst>
      <p:ext uri="{BB962C8B-B14F-4D97-AF65-F5344CB8AC3E}">
        <p14:creationId xmlns:p14="http://schemas.microsoft.com/office/powerpoint/2010/main" val="579973217"/>
      </p:ext>
    </p:extLst>
  </p:cSld>
  <p:clrMapOvr>
    <a:masterClrMapping/>
  </p:clrMapOvr>
  <p:transition spd="slow">
    <p:random/>
    <p:sndAc>
      <p:stSnd>
        <p:snd r:embed="rId2" name="click.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z="2800" dirty="0">
                <a:solidFill>
                  <a:srgbClr val="000000"/>
                </a:solidFill>
              </a:rPr>
              <a:t>Rapporti di lavoro incentivati e lavoratori per i quali spetta l’incentivo</a:t>
            </a:r>
            <a:endParaRPr lang="it-IT" sz="2800" dirty="0"/>
          </a:p>
        </p:txBody>
      </p:sp>
      <p:sp>
        <p:nvSpPr>
          <p:cNvPr id="3" name="Rectangle 2"/>
          <p:cNvSpPr/>
          <p:nvPr/>
        </p:nvSpPr>
        <p:spPr>
          <a:xfrm>
            <a:off x="2190750" y="1693131"/>
            <a:ext cx="9228137" cy="738664"/>
          </a:xfrm>
          <a:prstGeom prst="rect">
            <a:avLst/>
          </a:prstGeom>
          <a:noFill/>
        </p:spPr>
        <p:txBody>
          <a:bodyPr wrap="square">
            <a:spAutoFit/>
          </a:bodyPr>
          <a:lstStyle/>
          <a:p>
            <a:pPr algn="just">
              <a:spcAft>
                <a:spcPts val="0"/>
              </a:spcAft>
            </a:pPr>
            <a:r>
              <a:rPr lang="it-IT" sz="1400" dirty="0">
                <a:latin typeface="+mj-lt"/>
                <a:ea typeface="Calibri" panose="020F0502020204030204" pitchFamily="34" charset="0"/>
                <a:cs typeface="Times New Roman" panose="02020603050405020304" pitchFamily="18" charset="0"/>
              </a:rPr>
              <a:t>L’esonero spetta anche nelle ipotesi di </a:t>
            </a:r>
            <a:r>
              <a:rPr lang="it-IT" sz="1400" b="1" dirty="0">
                <a:latin typeface="+mj-lt"/>
                <a:ea typeface="Calibri" panose="020F0502020204030204" pitchFamily="34" charset="0"/>
                <a:cs typeface="Times New Roman" panose="02020603050405020304" pitchFamily="18" charset="0"/>
              </a:rPr>
              <a:t>mantenimento in servizio del lavoratore al termine del periodo di apprendistato</a:t>
            </a:r>
            <a:r>
              <a:rPr lang="it-IT" sz="1400" dirty="0">
                <a:latin typeface="+mj-lt"/>
                <a:ea typeface="Calibri" panose="020F0502020204030204" pitchFamily="34" charset="0"/>
                <a:cs typeface="Times New Roman" panose="02020603050405020304" pitchFamily="18" charset="0"/>
              </a:rPr>
              <a:t> realizzatosi </a:t>
            </a:r>
            <a:r>
              <a:rPr lang="it-IT" sz="1400" b="1" dirty="0">
                <a:latin typeface="+mj-lt"/>
                <a:ea typeface="Calibri" panose="020F0502020204030204" pitchFamily="34" charset="0"/>
                <a:cs typeface="Times New Roman" panose="02020603050405020304" pitchFamily="18" charset="0"/>
              </a:rPr>
              <a:t>successivamente al 31 dicembre 2017</a:t>
            </a:r>
            <a:r>
              <a:rPr lang="it-IT" sz="1400" dirty="0">
                <a:latin typeface="+mj-lt"/>
                <a:ea typeface="Calibri" panose="020F0502020204030204" pitchFamily="34" charset="0"/>
                <a:cs typeface="Times New Roman" panose="02020603050405020304" pitchFamily="18" charset="0"/>
              </a:rPr>
              <a:t>, se, alla data del mantenimento in servizio, il giovane non abbia compiuto il </a:t>
            </a:r>
            <a:r>
              <a:rPr lang="it-IT" sz="1400" b="1" dirty="0">
                <a:latin typeface="+mj-lt"/>
                <a:ea typeface="Calibri" panose="020F0502020204030204" pitchFamily="34" charset="0"/>
                <a:cs typeface="Times New Roman" panose="02020603050405020304" pitchFamily="18" charset="0"/>
              </a:rPr>
              <a:t>trentesimo anno di </a:t>
            </a:r>
            <a:r>
              <a:rPr lang="it-IT" sz="1400" b="1" dirty="0" smtClean="0">
                <a:latin typeface="+mj-lt"/>
                <a:ea typeface="Calibri" panose="020F0502020204030204" pitchFamily="34" charset="0"/>
                <a:cs typeface="Times New Roman" panose="02020603050405020304" pitchFamily="18" charset="0"/>
              </a:rPr>
              <a:t>età</a:t>
            </a:r>
            <a:r>
              <a:rPr lang="it-IT" sz="1400" dirty="0" smtClean="0">
                <a:latin typeface="+mj-lt"/>
                <a:ea typeface="Calibri" panose="020F0502020204030204" pitchFamily="34" charset="0"/>
                <a:cs typeface="Times New Roman" panose="02020603050405020304" pitchFamily="18" charset="0"/>
              </a:rPr>
              <a:t>.</a:t>
            </a:r>
            <a:endParaRPr lang="it-IT" sz="1400" dirty="0">
              <a:effectLst/>
              <a:latin typeface="+mj-lt"/>
              <a:ea typeface="Calibri" panose="020F0502020204030204" pitchFamily="34" charset="0"/>
              <a:cs typeface="Times New Roman" panose="02020603050405020304" pitchFamily="18" charset="0"/>
            </a:endParaRPr>
          </a:p>
        </p:txBody>
      </p:sp>
      <p:sp>
        <p:nvSpPr>
          <p:cNvPr id="4" name="Rectangle 3"/>
          <p:cNvSpPr/>
          <p:nvPr/>
        </p:nvSpPr>
        <p:spPr>
          <a:xfrm>
            <a:off x="2340768" y="4717960"/>
            <a:ext cx="9078119" cy="954107"/>
          </a:xfrm>
          <a:prstGeom prst="rect">
            <a:avLst/>
          </a:prstGeom>
          <a:noFill/>
        </p:spPr>
        <p:txBody>
          <a:bodyPr wrap="square">
            <a:spAutoFit/>
          </a:bodyPr>
          <a:lstStyle/>
          <a:p>
            <a:pPr algn="just">
              <a:spcAft>
                <a:spcPts val="0"/>
              </a:spcAft>
            </a:pPr>
            <a:r>
              <a:rPr lang="it-IT" sz="1400" dirty="0" smtClean="0">
                <a:latin typeface="+mj-lt"/>
                <a:ea typeface="Calibri" panose="020F0502020204030204" pitchFamily="34" charset="0"/>
                <a:cs typeface="Times New Roman" panose="02020603050405020304" pitchFamily="18" charset="0"/>
              </a:rPr>
              <a:t>Nelle </a:t>
            </a:r>
            <a:r>
              <a:rPr lang="it-IT" sz="1400" dirty="0">
                <a:latin typeface="+mj-lt"/>
                <a:ea typeface="Calibri" panose="020F0502020204030204" pitchFamily="34" charset="0"/>
                <a:cs typeface="Times New Roman" panose="02020603050405020304" pitchFamily="18" charset="0"/>
              </a:rPr>
              <a:t>ipotesi di </a:t>
            </a:r>
            <a:r>
              <a:rPr lang="it-IT" sz="1400" b="1" dirty="0">
                <a:latin typeface="+mj-lt"/>
                <a:ea typeface="Calibri" panose="020F0502020204030204" pitchFamily="34" charset="0"/>
                <a:cs typeface="Times New Roman" panose="02020603050405020304" pitchFamily="18" charset="0"/>
              </a:rPr>
              <a:t>mantenimento in servizio al termine del periodo formativo</a:t>
            </a:r>
            <a:r>
              <a:rPr lang="it-IT" sz="1400" dirty="0">
                <a:latin typeface="+mj-lt"/>
                <a:ea typeface="Calibri" panose="020F0502020204030204" pitchFamily="34" charset="0"/>
                <a:cs typeface="Times New Roman" panose="02020603050405020304" pitchFamily="18" charset="0"/>
              </a:rPr>
              <a:t>, il </a:t>
            </a:r>
            <a:r>
              <a:rPr lang="it-IT" sz="1400" b="1" dirty="0">
                <a:latin typeface="+mj-lt"/>
                <a:ea typeface="Calibri" panose="020F0502020204030204" pitchFamily="34" charset="0"/>
                <a:cs typeface="Times New Roman" panose="02020603050405020304" pitchFamily="18" charset="0"/>
              </a:rPr>
              <a:t>datore di lavoro </a:t>
            </a:r>
            <a:r>
              <a:rPr lang="it-IT" sz="1400" dirty="0">
                <a:latin typeface="+mj-lt"/>
                <a:ea typeface="Calibri" panose="020F0502020204030204" pitchFamily="34" charset="0"/>
                <a:cs typeface="Times New Roman" panose="02020603050405020304" pitchFamily="18" charset="0"/>
              </a:rPr>
              <a:t>potrà, pertanto, fruire dei benefici contributivi per un </a:t>
            </a:r>
            <a:r>
              <a:rPr lang="it-IT" sz="1400" b="1" dirty="0">
                <a:latin typeface="+mj-lt"/>
                <a:ea typeface="Calibri" panose="020F0502020204030204" pitchFamily="34" charset="0"/>
                <a:cs typeface="Times New Roman" panose="02020603050405020304" pitchFamily="18" charset="0"/>
              </a:rPr>
              <a:t>ulteriore anno</a:t>
            </a:r>
            <a:r>
              <a:rPr lang="it-IT" sz="1400" dirty="0">
                <a:latin typeface="+mj-lt"/>
                <a:ea typeface="Calibri" panose="020F0502020204030204" pitchFamily="34" charset="0"/>
                <a:cs typeface="Times New Roman" panose="02020603050405020304" pitchFamily="18" charset="0"/>
              </a:rPr>
              <a:t> dalla prosecuzione del rapporto di lavoro al termine del periodo di apprendistato e, alla scadenza del suddetto periodo agevolato, potrà fruire dell’esonero per un periodo massimo di </a:t>
            </a:r>
            <a:r>
              <a:rPr lang="it-IT" sz="1400" b="1" dirty="0">
                <a:latin typeface="+mj-lt"/>
                <a:ea typeface="Calibri" panose="020F0502020204030204" pitchFamily="34" charset="0"/>
                <a:cs typeface="Times New Roman" panose="02020603050405020304" pitchFamily="18" charset="0"/>
              </a:rPr>
              <a:t>12 mesi</a:t>
            </a:r>
            <a:r>
              <a:rPr lang="it-IT" sz="1400" dirty="0">
                <a:latin typeface="+mj-lt"/>
                <a:ea typeface="Calibri" panose="020F0502020204030204" pitchFamily="34" charset="0"/>
                <a:cs typeface="Times New Roman" panose="02020603050405020304" pitchFamily="18" charset="0"/>
              </a:rPr>
              <a:t>.</a:t>
            </a:r>
            <a:endParaRPr lang="it-IT" sz="1400" dirty="0">
              <a:effectLst/>
              <a:latin typeface="+mj-lt"/>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rotWithShape="1">
          <a:blip r:embed="rId2">
            <a:clrChange>
              <a:clrFrom>
                <a:srgbClr val="FFFFFF"/>
              </a:clrFrom>
              <a:clrTo>
                <a:srgbClr val="FFFFFF">
                  <a:alpha val="0"/>
                </a:srgbClr>
              </a:clrTo>
            </a:clrChange>
          </a:blip>
          <a:srcRect l="9698" r="13507" b="1431"/>
          <a:stretch/>
        </p:blipFill>
        <p:spPr>
          <a:xfrm>
            <a:off x="1043962" y="1409209"/>
            <a:ext cx="927736" cy="1281127"/>
          </a:xfrm>
          <a:prstGeom prst="rect">
            <a:avLst/>
          </a:prstGeom>
        </p:spPr>
      </p:pic>
      <p:grpSp>
        <p:nvGrpSpPr>
          <p:cNvPr id="29" name="Group 28"/>
          <p:cNvGrpSpPr/>
          <p:nvPr/>
        </p:nvGrpSpPr>
        <p:grpSpPr>
          <a:xfrm>
            <a:off x="870743" y="4554878"/>
            <a:ext cx="1274174" cy="1280271"/>
            <a:chOff x="10144713" y="3682531"/>
            <a:chExt cx="1274174" cy="1280271"/>
          </a:xfrm>
        </p:grpSpPr>
        <p:sp>
          <p:nvSpPr>
            <p:cNvPr id="30" name="Oval 29"/>
            <p:cNvSpPr/>
            <p:nvPr/>
          </p:nvSpPr>
          <p:spPr>
            <a:xfrm>
              <a:off x="10974951" y="3957894"/>
              <a:ext cx="315778" cy="101601"/>
            </a:xfrm>
            <a:prstGeom prst="ellipse">
              <a:avLst/>
            </a:prstGeom>
            <a:solidFill>
              <a:srgbClr val="4F81BD"/>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sp>
          <p:nvSpPr>
            <p:cNvPr id="31" name="Oval 30"/>
            <p:cNvSpPr/>
            <p:nvPr/>
          </p:nvSpPr>
          <p:spPr>
            <a:xfrm>
              <a:off x="11026494" y="3975674"/>
              <a:ext cx="315778" cy="101601"/>
            </a:xfrm>
            <a:prstGeom prst="ellipse">
              <a:avLst/>
            </a:prstGeom>
            <a:solidFill>
              <a:srgbClr val="4F81BD"/>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sp>
          <p:nvSpPr>
            <p:cNvPr id="32" name="Oval 31"/>
            <p:cNvSpPr/>
            <p:nvPr/>
          </p:nvSpPr>
          <p:spPr>
            <a:xfrm>
              <a:off x="11039030" y="3914142"/>
              <a:ext cx="315778" cy="101601"/>
            </a:xfrm>
            <a:prstGeom prst="ellipse">
              <a:avLst/>
            </a:prstGeom>
            <a:solidFill>
              <a:srgbClr val="4F81BD"/>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sp>
          <p:nvSpPr>
            <p:cNvPr id="33" name="Oval 32"/>
            <p:cNvSpPr/>
            <p:nvPr/>
          </p:nvSpPr>
          <p:spPr>
            <a:xfrm rot="20057404">
              <a:off x="11283896" y="3867784"/>
              <a:ext cx="103632" cy="137614"/>
            </a:xfrm>
            <a:prstGeom prst="ellipse">
              <a:avLst/>
            </a:prstGeom>
            <a:solidFill>
              <a:srgbClr val="4F81BD"/>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sp>
          <p:nvSpPr>
            <p:cNvPr id="34" name="Oval 33"/>
            <p:cNvSpPr/>
            <p:nvPr/>
          </p:nvSpPr>
          <p:spPr>
            <a:xfrm>
              <a:off x="10413182" y="3809999"/>
              <a:ext cx="315778" cy="101601"/>
            </a:xfrm>
            <a:prstGeom prst="ellipse">
              <a:avLst/>
            </a:prstGeom>
            <a:solidFill>
              <a:srgbClr val="4F81BD"/>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sp>
          <p:nvSpPr>
            <p:cNvPr id="35" name="Oval 34"/>
            <p:cNvSpPr/>
            <p:nvPr/>
          </p:nvSpPr>
          <p:spPr>
            <a:xfrm>
              <a:off x="10573203" y="3754121"/>
              <a:ext cx="315778" cy="327660"/>
            </a:xfrm>
            <a:prstGeom prst="ellipse">
              <a:avLst/>
            </a:prstGeom>
            <a:solidFill>
              <a:srgbClr val="4F81BD"/>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sp>
          <p:nvSpPr>
            <p:cNvPr id="36" name="Oval 35"/>
            <p:cNvSpPr/>
            <p:nvPr/>
          </p:nvSpPr>
          <p:spPr>
            <a:xfrm>
              <a:off x="10728960" y="3771901"/>
              <a:ext cx="417195" cy="327660"/>
            </a:xfrm>
            <a:prstGeom prst="ellipse">
              <a:avLst/>
            </a:prstGeom>
            <a:solidFill>
              <a:srgbClr val="4F81BD"/>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pic>
          <p:nvPicPr>
            <p:cNvPr id="37" name="Picture 36"/>
            <p:cNvPicPr>
              <a:picLocks noChangeAspect="1"/>
            </p:cNvPicPr>
            <p:nvPr/>
          </p:nvPicPr>
          <p:blipFill>
            <a:blip r:embed="rId3"/>
            <a:stretch>
              <a:fillRect/>
            </a:stretch>
          </p:blipFill>
          <p:spPr>
            <a:xfrm>
              <a:off x="10144713" y="3682531"/>
              <a:ext cx="1274174" cy="1280271"/>
            </a:xfrm>
            <a:prstGeom prst="rect">
              <a:avLst/>
            </a:prstGeom>
          </p:spPr>
        </p:pic>
      </p:grpSp>
      <p:sp>
        <p:nvSpPr>
          <p:cNvPr id="38" name="Rectangle 37"/>
          <p:cNvSpPr/>
          <p:nvPr/>
        </p:nvSpPr>
        <p:spPr>
          <a:xfrm>
            <a:off x="587375" y="3383289"/>
            <a:ext cx="9562465" cy="523220"/>
          </a:xfrm>
          <a:prstGeom prst="rect">
            <a:avLst/>
          </a:prstGeom>
        </p:spPr>
        <p:txBody>
          <a:bodyPr wrap="square">
            <a:spAutoFit/>
          </a:bodyPr>
          <a:lstStyle/>
          <a:p>
            <a:pPr algn="just">
              <a:spcAft>
                <a:spcPts val="0"/>
              </a:spcAft>
            </a:pPr>
            <a:r>
              <a:rPr lang="it-IT" sz="1400" dirty="0" smtClean="0">
                <a:ea typeface="Calibri" panose="020F0502020204030204" pitchFamily="34" charset="0"/>
                <a:cs typeface="Times New Roman" panose="02020603050405020304" pitchFamily="18" charset="0"/>
              </a:rPr>
              <a:t>L’agevolazione </a:t>
            </a:r>
            <a:r>
              <a:rPr lang="it-IT" sz="1400" dirty="0">
                <a:ea typeface="Calibri" panose="020F0502020204030204" pitchFamily="34" charset="0"/>
                <a:cs typeface="Times New Roman" panose="02020603050405020304" pitchFamily="18" charset="0"/>
              </a:rPr>
              <a:t>trova applicazione a decorrere dal </a:t>
            </a:r>
            <a:r>
              <a:rPr lang="it-IT" sz="1400" b="1" dirty="0">
                <a:ea typeface="Calibri" panose="020F0502020204030204" pitchFamily="34" charset="0"/>
                <a:cs typeface="Times New Roman" panose="02020603050405020304" pitchFamily="18" charset="0"/>
              </a:rPr>
              <a:t>primo mese successivo a quello di scadenza</a:t>
            </a:r>
            <a:r>
              <a:rPr lang="it-IT" sz="1400" dirty="0">
                <a:ea typeface="Calibri" panose="020F0502020204030204" pitchFamily="34" charset="0"/>
                <a:cs typeface="Times New Roman" panose="02020603050405020304" pitchFamily="18" charset="0"/>
              </a:rPr>
              <a:t> dell’ulteriore beneficio previsto dall’articolo 47, comma 7, del </a:t>
            </a:r>
            <a:r>
              <a:rPr lang="it-IT" sz="1400" dirty="0" smtClean="0">
                <a:ea typeface="Calibri" panose="020F0502020204030204" pitchFamily="34" charset="0"/>
                <a:cs typeface="Times New Roman" panose="02020603050405020304" pitchFamily="18" charset="0"/>
              </a:rPr>
              <a:t>Decreto </a:t>
            </a:r>
            <a:r>
              <a:rPr lang="it-IT" sz="1400" dirty="0">
                <a:ea typeface="Calibri" panose="020F0502020204030204" pitchFamily="34" charset="0"/>
                <a:cs typeface="Times New Roman" panose="02020603050405020304" pitchFamily="18" charset="0"/>
              </a:rPr>
              <a:t>L</a:t>
            </a:r>
            <a:r>
              <a:rPr lang="it-IT" sz="1400" dirty="0" smtClean="0">
                <a:ea typeface="Calibri" panose="020F0502020204030204" pitchFamily="34" charset="0"/>
                <a:cs typeface="Times New Roman" panose="02020603050405020304" pitchFamily="18" charset="0"/>
              </a:rPr>
              <a:t>egislativo </a:t>
            </a:r>
            <a:r>
              <a:rPr lang="it-IT" sz="1400" dirty="0">
                <a:ea typeface="Calibri" panose="020F0502020204030204" pitchFamily="34" charset="0"/>
                <a:cs typeface="Times New Roman" panose="02020603050405020304" pitchFamily="18" charset="0"/>
              </a:rPr>
              <a:t>15 giugno 2015, n. 81.</a:t>
            </a:r>
          </a:p>
        </p:txBody>
      </p:sp>
      <p:pic>
        <p:nvPicPr>
          <p:cNvPr id="66" name="Picture 65"/>
          <p:cNvPicPr>
            <a:picLocks noChangeAspect="1"/>
          </p:cNvPicPr>
          <p:nvPr/>
        </p:nvPicPr>
        <p:blipFill>
          <a:blip r:embed="rId4"/>
          <a:stretch>
            <a:fillRect/>
          </a:stretch>
        </p:blipFill>
        <p:spPr>
          <a:xfrm>
            <a:off x="10339686" y="3145265"/>
            <a:ext cx="1079201" cy="999270"/>
          </a:xfrm>
          <a:prstGeom prst="rect">
            <a:avLst/>
          </a:prstGeom>
        </p:spPr>
      </p:pic>
      <p:pic>
        <p:nvPicPr>
          <p:cNvPr id="17" name="Picture 16"/>
          <p:cNvPicPr>
            <a:picLocks noChangeAspect="1"/>
          </p:cNvPicPr>
          <p:nvPr/>
        </p:nvPicPr>
        <p:blipFill rotWithShape="1">
          <a:blip r:embed="rId2">
            <a:clrChange>
              <a:clrFrom>
                <a:srgbClr val="FFFFFF"/>
              </a:clrFrom>
              <a:clrTo>
                <a:srgbClr val="FFFFFF">
                  <a:alpha val="0"/>
                </a:srgbClr>
              </a:clrTo>
            </a:clrChange>
          </a:blip>
          <a:srcRect l="9698" r="13507" b="1431"/>
          <a:stretch/>
        </p:blipFill>
        <p:spPr>
          <a:xfrm>
            <a:off x="10190893" y="3622063"/>
            <a:ext cx="388368" cy="536305"/>
          </a:xfrm>
          <a:prstGeom prst="rect">
            <a:avLst/>
          </a:prstGeom>
        </p:spPr>
      </p:pic>
      <p:sp>
        <p:nvSpPr>
          <p:cNvPr id="18" name="Rectangle 17"/>
          <p:cNvSpPr/>
          <p:nvPr/>
        </p:nvSpPr>
        <p:spPr>
          <a:xfrm>
            <a:off x="10297801" y="603683"/>
            <a:ext cx="1261222" cy="355107"/>
          </a:xfrm>
          <a:prstGeom prst="rect">
            <a:avLst/>
          </a:prstGeom>
        </p:spPr>
        <p:txBody>
          <a:bodyPr/>
          <a:lstStyle/>
          <a:p>
            <a:pPr algn="ctr" defTabSz="914239">
              <a:lnSpc>
                <a:spcPct val="85000"/>
              </a:lnSpc>
              <a:spcBef>
                <a:spcPct val="0"/>
              </a:spcBef>
            </a:pPr>
            <a:r>
              <a:rPr lang="it-IT" sz="2400" b="1" i="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(2/3)</a:t>
            </a:r>
            <a:endParaRPr lang="it-IT" sz="2400" b="1" i="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5" name="Isosceles Triangle 4"/>
          <p:cNvSpPr/>
          <p:nvPr/>
        </p:nvSpPr>
        <p:spPr>
          <a:xfrm rot="10800000">
            <a:off x="4375467" y="4240169"/>
            <a:ext cx="3441066" cy="219075"/>
          </a:xfrm>
          <a:prstGeom prst="triangle">
            <a:avLst/>
          </a:prstGeom>
          <a:solidFill>
            <a:srgbClr val="4F81BD"/>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spTree>
    <p:extLst>
      <p:ext uri="{BB962C8B-B14F-4D97-AF65-F5344CB8AC3E}">
        <p14:creationId xmlns:p14="http://schemas.microsoft.com/office/powerpoint/2010/main" val="173406796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84120" y="777814"/>
            <a:ext cx="8183880" cy="1051560"/>
          </a:xfrm>
        </p:spPr>
        <p:txBody>
          <a:bodyPr>
            <a:normAutofit/>
          </a:bodyPr>
          <a:lstStyle/>
          <a:p>
            <a:pPr algn="just"/>
            <a:r>
              <a:rPr lang="it-IT" dirty="0" smtClean="0">
                <a:latin typeface="Verdana" pitchFamily="34" charset="0"/>
                <a:ea typeface="Verdana" pitchFamily="34" charset="0"/>
                <a:cs typeface="Verdana" pitchFamily="34" charset="0"/>
              </a:rPr>
              <a:t>CASSETTO BIDIREZIONALE</a:t>
            </a:r>
            <a:endParaRPr lang="it-IT" dirty="0">
              <a:latin typeface="Verdana" pitchFamily="34" charset="0"/>
              <a:ea typeface="Verdana" pitchFamily="34" charset="0"/>
              <a:cs typeface="Verdana" pitchFamily="34" charset="0"/>
            </a:endParaRPr>
          </a:p>
        </p:txBody>
      </p:sp>
      <p:sp>
        <p:nvSpPr>
          <p:cNvPr id="3" name="Segnaposto contenuto 2"/>
          <p:cNvSpPr>
            <a:spLocks noGrp="1"/>
          </p:cNvSpPr>
          <p:nvPr>
            <p:ph idx="1"/>
          </p:nvPr>
        </p:nvSpPr>
        <p:spPr>
          <a:xfrm>
            <a:off x="1919536" y="2132856"/>
            <a:ext cx="8352928" cy="3600400"/>
          </a:xfrm>
        </p:spPr>
        <p:txBody>
          <a:bodyPr>
            <a:normAutofit fontScale="77500" lnSpcReduction="20000"/>
          </a:bodyPr>
          <a:lstStyle/>
          <a:p>
            <a:pPr marL="0" indent="0" algn="just">
              <a:buFont typeface="Arial" pitchFamily="34" charset="0"/>
              <a:buChar char="•"/>
            </a:pPr>
            <a:r>
              <a:rPr lang="it-IT" sz="1600" dirty="0"/>
              <a:t> </a:t>
            </a:r>
            <a:r>
              <a:rPr lang="it-IT" sz="1900" dirty="0">
                <a:latin typeface="Corbel" panose="020B0503020204020204" pitchFamily="34" charset="0"/>
              </a:rPr>
              <a:t>L’unico canale da utilizzare per l’invio delle comunicazioni all’Istituto è il  CASSETTO BIDIREZIONALE.</a:t>
            </a:r>
          </a:p>
          <a:p>
            <a:pPr marL="0" indent="0" algn="just">
              <a:buNone/>
            </a:pPr>
            <a:endParaRPr lang="it-IT" sz="1900" dirty="0">
              <a:latin typeface="Corbel" panose="020B0503020204020204" pitchFamily="34" charset="0"/>
            </a:endParaRPr>
          </a:p>
          <a:p>
            <a:pPr marL="0" indent="0" algn="just">
              <a:buFont typeface="Arial" pitchFamily="34" charset="0"/>
              <a:buChar char="•"/>
            </a:pPr>
            <a:r>
              <a:rPr lang="it-IT" sz="1900" dirty="0">
                <a:latin typeface="Corbel" panose="020B0503020204020204" pitchFamily="34" charset="0"/>
              </a:rPr>
              <a:t> Vi invitiamo pertanto a non utilizzare canali alternativi ( Casella Istituzionale, PEC ) in quanto non sono   </a:t>
            </a:r>
          </a:p>
          <a:p>
            <a:pPr marL="0" indent="0" algn="just">
              <a:buNone/>
            </a:pPr>
            <a:r>
              <a:rPr lang="it-IT" sz="1900" dirty="0">
                <a:latin typeface="Corbel" panose="020B0503020204020204" pitchFamily="34" charset="0"/>
              </a:rPr>
              <a:t>  presidiati quotidianamente come invece lo è il CASSETTO BIDIREZIONALE e pertanto i tempi di </a:t>
            </a:r>
          </a:p>
          <a:p>
            <a:pPr marL="0" indent="0" algn="just">
              <a:buNone/>
            </a:pPr>
            <a:r>
              <a:rPr lang="it-IT" sz="1900" dirty="0">
                <a:latin typeface="Corbel" panose="020B0503020204020204" pitchFamily="34" charset="0"/>
              </a:rPr>
              <a:t> </a:t>
            </a:r>
            <a:r>
              <a:rPr lang="it-IT" sz="1900" dirty="0">
                <a:latin typeface="Corbel" panose="020B0503020204020204" pitchFamily="34" charset="0"/>
              </a:rPr>
              <a:t> lavorazione potrebbero dilatarsi.</a:t>
            </a:r>
          </a:p>
          <a:p>
            <a:pPr marL="0" indent="0" algn="just">
              <a:buNone/>
            </a:pPr>
            <a:endParaRPr lang="it-IT" sz="1900" dirty="0">
              <a:latin typeface="Corbel" panose="020B0503020204020204" pitchFamily="34" charset="0"/>
            </a:endParaRPr>
          </a:p>
          <a:p>
            <a:pPr marL="0" indent="0" algn="just">
              <a:buFont typeface="Arial" pitchFamily="34" charset="0"/>
              <a:buChar char="•"/>
            </a:pPr>
            <a:r>
              <a:rPr lang="it-IT" sz="1900" dirty="0">
                <a:latin typeface="Corbel" panose="020B0503020204020204" pitchFamily="34" charset="0"/>
              </a:rPr>
              <a:t> Si sottolinea la necessità di utilizzare dal menù a tendina l’oggetto  pertinente alla problematica da </a:t>
            </a:r>
          </a:p>
          <a:p>
            <a:pPr marL="0" indent="0" algn="just">
              <a:buNone/>
            </a:pPr>
            <a:r>
              <a:rPr lang="it-IT" sz="1900" dirty="0">
                <a:latin typeface="Corbel" panose="020B0503020204020204" pitchFamily="34" charset="0"/>
              </a:rPr>
              <a:t>  risolvere per consentire una immediata  assegnazione della richiesta all’operatore competente.</a:t>
            </a:r>
          </a:p>
          <a:p>
            <a:pPr marL="0" indent="0" algn="just">
              <a:buNone/>
            </a:pPr>
            <a:r>
              <a:rPr lang="it-IT" sz="1900" dirty="0">
                <a:latin typeface="Corbel" panose="020B0503020204020204" pitchFamily="34" charset="0"/>
              </a:rPr>
              <a:t> </a:t>
            </a:r>
            <a:r>
              <a:rPr lang="it-IT" sz="1900" dirty="0">
                <a:latin typeface="Corbel" panose="020B0503020204020204" pitchFamily="34" charset="0"/>
              </a:rPr>
              <a:t> </a:t>
            </a:r>
          </a:p>
          <a:p>
            <a:pPr marL="0" indent="0" algn="just">
              <a:buNone/>
            </a:pPr>
            <a:r>
              <a:rPr lang="it-IT" sz="1900" dirty="0">
                <a:latin typeface="Corbel" panose="020B0503020204020204" pitchFamily="34" charset="0"/>
              </a:rPr>
              <a:t> </a:t>
            </a:r>
            <a:r>
              <a:rPr lang="it-IT" sz="1900" dirty="0">
                <a:latin typeface="Corbel" panose="020B0503020204020204" pitchFamily="34" charset="0"/>
              </a:rPr>
              <a:t> E’ opportuno  inoltre indicare il periodo  relativo al debito riscontrato evitando di indicare il numero   </a:t>
            </a:r>
          </a:p>
          <a:p>
            <a:pPr marL="0" indent="0" algn="just">
              <a:buNone/>
            </a:pPr>
            <a:r>
              <a:rPr lang="it-IT" sz="1900" dirty="0">
                <a:latin typeface="Corbel" panose="020B0503020204020204" pitchFamily="34" charset="0"/>
              </a:rPr>
              <a:t> </a:t>
            </a:r>
            <a:r>
              <a:rPr lang="it-IT" sz="1900" dirty="0">
                <a:latin typeface="Corbel" panose="020B0503020204020204" pitchFamily="34" charset="0"/>
              </a:rPr>
              <a:t> di protocollo delle varie  comunicazioni inviate dall’Istituto.</a:t>
            </a:r>
          </a:p>
          <a:p>
            <a:pPr marL="0" indent="0" algn="just">
              <a:buNone/>
            </a:pPr>
            <a:endParaRPr lang="it-IT" sz="1900" dirty="0">
              <a:latin typeface="Corbel" panose="020B0503020204020204" pitchFamily="34" charset="0"/>
            </a:endParaRPr>
          </a:p>
          <a:p>
            <a:pPr marL="0" indent="0" algn="just">
              <a:buFont typeface="Arial" pitchFamily="34" charset="0"/>
              <a:buChar char="•"/>
            </a:pPr>
            <a:r>
              <a:rPr lang="it-IT" sz="1900" dirty="0">
                <a:latin typeface="Corbel" panose="020B0503020204020204" pitchFamily="34" charset="0"/>
              </a:rPr>
              <a:t> E’ altresì consigliabile  evitare l’utilizzo della posta personale dei Funzionari ai fini di garantire    </a:t>
            </a:r>
          </a:p>
          <a:p>
            <a:pPr marL="0" indent="0" algn="just">
              <a:buNone/>
            </a:pPr>
            <a:r>
              <a:rPr lang="it-IT" sz="1900" dirty="0">
                <a:latin typeface="Corbel" panose="020B0503020204020204" pitchFamily="34" charset="0"/>
              </a:rPr>
              <a:t>  imparzialità e trasparenza nella gestione della pratica.</a:t>
            </a:r>
          </a:p>
          <a:p>
            <a:pPr marL="0" indent="0" algn="just">
              <a:buNone/>
            </a:pPr>
            <a:endParaRPr lang="it-IT" sz="1900" dirty="0">
              <a:latin typeface="Corbel" panose="020B0503020204020204" pitchFamily="34" charset="0"/>
            </a:endParaRPr>
          </a:p>
          <a:p>
            <a:pPr marL="0" indent="0" algn="just">
              <a:buNone/>
            </a:pPr>
            <a:endParaRPr lang="it-IT" sz="1900" dirty="0">
              <a:latin typeface="Corbel" panose="020B0503020204020204" pitchFamily="34" charset="0"/>
            </a:endParaRPr>
          </a:p>
          <a:p>
            <a:pPr marL="0" indent="0" algn="just">
              <a:buNone/>
            </a:pPr>
            <a:endParaRPr lang="it-IT" sz="1600" dirty="0"/>
          </a:p>
          <a:p>
            <a:pPr marL="0" indent="0" algn="just">
              <a:buNone/>
            </a:pPr>
            <a:endParaRPr lang="it-IT" sz="1600" dirty="0"/>
          </a:p>
        </p:txBody>
      </p:sp>
      <p:sp>
        <p:nvSpPr>
          <p:cNvPr id="4" name="Segnaposto piè di pagina 3"/>
          <p:cNvSpPr>
            <a:spLocks noGrp="1"/>
          </p:cNvSpPr>
          <p:nvPr>
            <p:ph type="ftr" sz="quarter" idx="11"/>
          </p:nvPr>
        </p:nvSpPr>
        <p:spPr>
          <a:xfrm>
            <a:off x="1703512" y="6237312"/>
            <a:ext cx="4536504" cy="403796"/>
          </a:xfrm>
        </p:spPr>
        <p:txBody>
          <a:bodyPr/>
          <a:lstStyle/>
          <a:p>
            <a:pPr>
              <a:defRPr/>
            </a:pPr>
            <a:r>
              <a:rPr lang="it-IT" sz="1600">
                <a:latin typeface="Corbel" panose="020B0503020204020204" pitchFamily="34" charset="0"/>
              </a:rPr>
              <a:t>    Direzione Provinciale di Firenze</a:t>
            </a:r>
            <a:endParaRPr lang="it-IT" dirty="0">
              <a:solidFill>
                <a:srgbClr val="000000"/>
              </a:solidFill>
              <a:latin typeface="Corbel" panose="020B0503020204020204" pitchFamily="34" charset="0"/>
            </a:endParaRPr>
          </a:p>
        </p:txBody>
      </p:sp>
      <p:sp>
        <p:nvSpPr>
          <p:cNvPr id="5" name="Segnaposto data 4"/>
          <p:cNvSpPr>
            <a:spLocks noGrp="1"/>
          </p:cNvSpPr>
          <p:nvPr>
            <p:ph type="dt" sz="half" idx="10"/>
          </p:nvPr>
        </p:nvSpPr>
        <p:spPr>
          <a:xfrm>
            <a:off x="7968208" y="6237313"/>
            <a:ext cx="2286000" cy="365125"/>
          </a:xfrm>
        </p:spPr>
        <p:txBody>
          <a:bodyPr/>
          <a:lstStyle/>
          <a:p>
            <a:pPr>
              <a:defRPr/>
            </a:pPr>
            <a:r>
              <a:rPr lang="it-IT" sz="1600">
                <a:solidFill>
                  <a:srgbClr val="000000"/>
                </a:solidFill>
                <a:latin typeface="Corbel" panose="020B0503020204020204" pitchFamily="34" charset="0"/>
              </a:rPr>
              <a:t>23/04/2018</a:t>
            </a:r>
            <a:endParaRPr lang="it-IT" sz="1600" dirty="0">
              <a:solidFill>
                <a:srgbClr val="000000"/>
              </a:solidFill>
              <a:latin typeface="Corbel" panose="020B0503020204020204" pitchFamily="34" charset="0"/>
            </a:endParaRPr>
          </a:p>
        </p:txBody>
      </p:sp>
      <p:pic>
        <p:nvPicPr>
          <p:cNvPr id="7" name="Picture 3" descr="logo"/>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03513" y="142852"/>
            <a:ext cx="2052515" cy="1269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egnaposto numero diapositiva 8"/>
          <p:cNvSpPr>
            <a:spLocks noGrp="1"/>
          </p:cNvSpPr>
          <p:nvPr>
            <p:ph type="sldNum" sz="quarter" idx="12"/>
          </p:nvPr>
        </p:nvSpPr>
        <p:spPr>
          <a:xfrm>
            <a:off x="9953652" y="214291"/>
            <a:ext cx="457200" cy="365125"/>
          </a:xfrm>
        </p:spPr>
        <p:txBody>
          <a:bodyPr/>
          <a:lstStyle/>
          <a:p>
            <a:pPr>
              <a:defRPr/>
            </a:pPr>
            <a:fld id="{234B5D6F-8819-4CD8-8777-D4C5696C86EA}" type="slidenum">
              <a:rPr lang="it-IT" smtClean="0">
                <a:solidFill>
                  <a:srgbClr val="000000"/>
                </a:solidFill>
              </a:rPr>
              <a:pPr>
                <a:defRPr/>
              </a:pPr>
              <a:t>70</a:t>
            </a:fld>
            <a:endParaRPr lang="it-IT" dirty="0">
              <a:solidFill>
                <a:srgbClr val="000000"/>
              </a:solidFill>
            </a:endParaRPr>
          </a:p>
        </p:txBody>
      </p:sp>
    </p:spTree>
    <p:extLst>
      <p:ext uri="{BB962C8B-B14F-4D97-AF65-F5344CB8AC3E}">
        <p14:creationId xmlns:p14="http://schemas.microsoft.com/office/powerpoint/2010/main" val="231857414"/>
      </p:ext>
    </p:extLst>
  </p:cSld>
  <p:clrMapOvr>
    <a:masterClrMapping/>
  </p:clrMapOvr>
  <p:transition spd="slow">
    <p:random/>
    <p:sndAc>
      <p:stSnd>
        <p:snd r:embed="rId3" name="click.wav"/>
      </p:stSnd>
    </p:sndAc>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91544" y="1001884"/>
            <a:ext cx="8183880" cy="821784"/>
          </a:xfrm>
        </p:spPr>
        <p:txBody>
          <a:bodyPr anchor="t">
            <a:normAutofit/>
          </a:bodyPr>
          <a:lstStyle/>
          <a:p>
            <a:r>
              <a:rPr lang="it-IT" dirty="0" smtClean="0">
                <a:latin typeface="+mn-lt"/>
              </a:rPr>
              <a:t>   D U R C ON LINE con irregolarità</a:t>
            </a:r>
            <a:endParaRPr lang="it-IT" dirty="0">
              <a:latin typeface="+mn-lt"/>
            </a:endParaRPr>
          </a:p>
        </p:txBody>
      </p:sp>
      <p:sp>
        <p:nvSpPr>
          <p:cNvPr id="3" name="Segnaposto contenuto 2"/>
          <p:cNvSpPr>
            <a:spLocks noGrp="1"/>
          </p:cNvSpPr>
          <p:nvPr>
            <p:ph idx="1"/>
          </p:nvPr>
        </p:nvSpPr>
        <p:spPr>
          <a:xfrm>
            <a:off x="2135560" y="1628800"/>
            <a:ext cx="8136904" cy="4896544"/>
          </a:xfrm>
        </p:spPr>
        <p:txBody>
          <a:bodyPr>
            <a:noAutofit/>
          </a:bodyPr>
          <a:lstStyle/>
          <a:p>
            <a:pPr algn="just"/>
            <a:r>
              <a:rPr lang="it-IT" dirty="0">
                <a:latin typeface="Corbel" panose="020B0503020204020204" pitchFamily="34" charset="0"/>
              </a:rPr>
              <a:t>Quando il DURC è in istruttoria ed è stato notificato l’invito a regolarizzare, si consiglia di comunicare a  «preavviso di accertamento» i pagamenti effettuati relativi ai periodi oggetto dell’invito (anche il pagamento prima rata della eventuale Dilazione in fase Amministrativa) ai fini del rilascio tempestivo del DURC da parte dei Funzionari addetti. </a:t>
            </a:r>
          </a:p>
          <a:p>
            <a:pPr algn="just"/>
            <a:r>
              <a:rPr lang="it-IT" dirty="0">
                <a:latin typeface="Corbel" panose="020B0503020204020204" pitchFamily="34" charset="0"/>
              </a:rPr>
              <a:t>Si consiglia, inoltre, di trasmettere copia del versamento effettuato con modello F24 anche tramite CASSETTO BIDIREZIONALE con oggetto « DURC INTERNO» per consentire l’aggiornamento della procedura recupero crediti onde evitare l’emissione dell’Avviso di Addebito.   </a:t>
            </a:r>
            <a:endParaRPr lang="it-IT" dirty="0">
              <a:latin typeface="Corbel" panose="020B0503020204020204" pitchFamily="34" charset="0"/>
            </a:endParaRPr>
          </a:p>
        </p:txBody>
      </p:sp>
      <p:sp>
        <p:nvSpPr>
          <p:cNvPr id="4" name="Segnaposto piè di pagina 3"/>
          <p:cNvSpPr>
            <a:spLocks noGrp="1"/>
          </p:cNvSpPr>
          <p:nvPr>
            <p:ph type="ftr" sz="quarter" idx="11"/>
          </p:nvPr>
        </p:nvSpPr>
        <p:spPr>
          <a:xfrm>
            <a:off x="1703512" y="6309321"/>
            <a:ext cx="5562600" cy="365125"/>
          </a:xfrm>
        </p:spPr>
        <p:txBody>
          <a:bodyPr/>
          <a:lstStyle/>
          <a:p>
            <a:pPr>
              <a:defRPr/>
            </a:pPr>
            <a:r>
              <a:rPr lang="it-IT" sz="1600">
                <a:latin typeface="Corbel" panose="020B0503020204020204" pitchFamily="34" charset="0"/>
              </a:rPr>
              <a:t>    Direzione Provinciale di Firenze</a:t>
            </a:r>
            <a:endParaRPr lang="it-IT" dirty="0">
              <a:solidFill>
                <a:srgbClr val="000000"/>
              </a:solidFill>
              <a:latin typeface="Corbel" panose="020B0503020204020204" pitchFamily="34" charset="0"/>
            </a:endParaRPr>
          </a:p>
        </p:txBody>
      </p:sp>
      <p:sp>
        <p:nvSpPr>
          <p:cNvPr id="5" name="Segnaposto data 4"/>
          <p:cNvSpPr>
            <a:spLocks noGrp="1"/>
          </p:cNvSpPr>
          <p:nvPr>
            <p:ph type="dt" sz="half" idx="10"/>
          </p:nvPr>
        </p:nvSpPr>
        <p:spPr>
          <a:xfrm>
            <a:off x="7968208" y="6309321"/>
            <a:ext cx="2286000" cy="365125"/>
          </a:xfrm>
        </p:spPr>
        <p:txBody>
          <a:bodyPr/>
          <a:lstStyle/>
          <a:p>
            <a:pPr>
              <a:defRPr/>
            </a:pPr>
            <a:r>
              <a:rPr lang="it-IT" sz="1600">
                <a:solidFill>
                  <a:srgbClr val="000000"/>
                </a:solidFill>
                <a:latin typeface="Corbel" panose="020B0503020204020204" pitchFamily="34" charset="0"/>
              </a:rPr>
              <a:t>23/04/2018</a:t>
            </a:r>
            <a:endParaRPr lang="it-IT" sz="1600" dirty="0">
              <a:solidFill>
                <a:srgbClr val="000000"/>
              </a:solidFill>
              <a:latin typeface="Corbel" panose="020B0503020204020204" pitchFamily="34" charset="0"/>
            </a:endParaRPr>
          </a:p>
        </p:txBody>
      </p:sp>
      <p:pic>
        <p:nvPicPr>
          <p:cNvPr id="7" name="Picture 3" descr="logo"/>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03513" y="163656"/>
            <a:ext cx="2052515" cy="1269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egnaposto numero diapositiva 8"/>
          <p:cNvSpPr>
            <a:spLocks noGrp="1"/>
          </p:cNvSpPr>
          <p:nvPr>
            <p:ph type="sldNum" sz="quarter" idx="12"/>
          </p:nvPr>
        </p:nvSpPr>
        <p:spPr>
          <a:xfrm>
            <a:off x="9953652" y="285729"/>
            <a:ext cx="457200" cy="365125"/>
          </a:xfrm>
        </p:spPr>
        <p:txBody>
          <a:bodyPr/>
          <a:lstStyle/>
          <a:p>
            <a:pPr>
              <a:defRPr/>
            </a:pPr>
            <a:fld id="{234B5D6F-8819-4CD8-8777-D4C5696C86EA}" type="slidenum">
              <a:rPr lang="it-IT" smtClean="0">
                <a:solidFill>
                  <a:srgbClr val="000000"/>
                </a:solidFill>
              </a:rPr>
              <a:pPr>
                <a:defRPr/>
              </a:pPr>
              <a:t>71</a:t>
            </a:fld>
            <a:endParaRPr lang="it-IT" dirty="0">
              <a:solidFill>
                <a:srgbClr val="000000"/>
              </a:solidFill>
            </a:endParaRPr>
          </a:p>
        </p:txBody>
      </p:sp>
    </p:spTree>
    <p:extLst>
      <p:ext uri="{BB962C8B-B14F-4D97-AF65-F5344CB8AC3E}">
        <p14:creationId xmlns:p14="http://schemas.microsoft.com/office/powerpoint/2010/main" val="3525938651"/>
      </p:ext>
    </p:extLst>
  </p:cSld>
  <p:clrMapOvr>
    <a:masterClrMapping/>
  </p:clrMapOvr>
  <p:transition spd="slow">
    <p:random/>
    <p:sndAc>
      <p:stSnd>
        <p:snd r:embed="rId2" name="click.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z="2800" dirty="0">
                <a:solidFill>
                  <a:srgbClr val="000000"/>
                </a:solidFill>
              </a:rPr>
              <a:t>Rapporti di lavoro incentivati e lavoratori per i quali spetta l’incentivo</a:t>
            </a:r>
            <a:endParaRPr lang="it-IT" sz="2800" dirty="0"/>
          </a:p>
        </p:txBody>
      </p:sp>
      <p:sp>
        <p:nvSpPr>
          <p:cNvPr id="4" name="Rectangle 3"/>
          <p:cNvSpPr/>
          <p:nvPr/>
        </p:nvSpPr>
        <p:spPr>
          <a:xfrm>
            <a:off x="1798320" y="1874574"/>
            <a:ext cx="9806305" cy="1384995"/>
          </a:xfrm>
          <a:prstGeom prst="rect">
            <a:avLst/>
          </a:prstGeom>
          <a:noFill/>
        </p:spPr>
        <p:txBody>
          <a:bodyPr wrap="square">
            <a:spAutoFit/>
          </a:bodyPr>
          <a:lstStyle/>
          <a:p>
            <a:pPr algn="just">
              <a:spcAft>
                <a:spcPts val="0"/>
              </a:spcAft>
            </a:pPr>
            <a:r>
              <a:rPr lang="it-IT" sz="1400" b="1" dirty="0" smtClean="0">
                <a:latin typeface="+mj-lt"/>
                <a:ea typeface="Calibri" panose="020F0502020204030204" pitchFamily="34" charset="0"/>
                <a:cs typeface="Times New Roman" panose="02020603050405020304" pitchFamily="18" charset="0"/>
              </a:rPr>
              <a:t>Studenti </a:t>
            </a:r>
            <a:r>
              <a:rPr lang="it-IT" sz="1400" dirty="0">
                <a:latin typeface="Verdana" panose="020B0604030504040204" pitchFamily="34" charset="0"/>
                <a:ea typeface="Calibri" panose="020F0502020204030204" pitchFamily="34" charset="0"/>
                <a:cs typeface="Times New Roman" panose="02020603050405020304" pitchFamily="18" charset="0"/>
              </a:rPr>
              <a:t>che hanno svolto presso il </a:t>
            </a:r>
            <a:r>
              <a:rPr lang="it-IT" sz="1400" b="1" dirty="0">
                <a:latin typeface="Verdana" panose="020B0604030504040204" pitchFamily="34" charset="0"/>
                <a:ea typeface="Calibri" panose="020F0502020204030204" pitchFamily="34" charset="0"/>
                <a:cs typeface="Times New Roman" panose="02020603050405020304" pitchFamily="18" charset="0"/>
              </a:rPr>
              <a:t>medesimo datore di lavoro </a:t>
            </a:r>
            <a:r>
              <a:rPr lang="it-IT" sz="1400" dirty="0">
                <a:latin typeface="Verdana" panose="020B0604030504040204" pitchFamily="34" charset="0"/>
                <a:ea typeface="Calibri" panose="020F0502020204030204" pitchFamily="34" charset="0"/>
                <a:cs typeface="Times New Roman" panose="02020603050405020304" pitchFamily="18" charset="0"/>
              </a:rPr>
              <a:t>attività di </a:t>
            </a:r>
            <a:r>
              <a:rPr lang="it-IT" sz="1400" b="1" dirty="0">
                <a:latin typeface="Verdana" panose="020B0604030504040204" pitchFamily="34" charset="0"/>
                <a:ea typeface="Calibri" panose="020F0502020204030204" pitchFamily="34" charset="0"/>
                <a:cs typeface="Times New Roman" panose="02020603050405020304" pitchFamily="18" charset="0"/>
              </a:rPr>
              <a:t>alternanza scuola-lavoro </a:t>
            </a:r>
            <a:r>
              <a:rPr lang="it-IT" sz="1400" dirty="0" smtClean="0">
                <a:latin typeface="Verdana" panose="020B0604030504040204" pitchFamily="34" charset="0"/>
                <a:ea typeface="Calibri" panose="020F0502020204030204" pitchFamily="34" charset="0"/>
                <a:cs typeface="Times New Roman" panose="02020603050405020304" pitchFamily="18" charset="0"/>
              </a:rPr>
              <a:t>pari ad almeno il </a:t>
            </a:r>
            <a:r>
              <a:rPr lang="it-IT" sz="1400" b="1" dirty="0" smtClean="0">
                <a:latin typeface="Verdana" panose="020B0604030504040204" pitchFamily="34" charset="0"/>
                <a:ea typeface="Calibri" panose="020F0502020204030204" pitchFamily="34" charset="0"/>
                <a:cs typeface="Times New Roman" panose="02020603050405020304" pitchFamily="18" charset="0"/>
              </a:rPr>
              <a:t>30%</a:t>
            </a:r>
            <a:r>
              <a:rPr lang="it-IT" sz="1400" dirty="0" smtClean="0">
                <a:latin typeface="Verdana" panose="020B0604030504040204" pitchFamily="34" charset="0"/>
                <a:ea typeface="Calibri" panose="020F0502020204030204" pitchFamily="34" charset="0"/>
                <a:cs typeface="Times New Roman" panose="02020603050405020304" pitchFamily="18" charset="0"/>
              </a:rPr>
              <a:t>:</a:t>
            </a:r>
          </a:p>
          <a:p>
            <a:pPr marL="285750" indent="-193675">
              <a:spcAft>
                <a:spcPts val="0"/>
              </a:spcAft>
              <a:buFont typeface="Arial" panose="020B0604020202020204" pitchFamily="34" charset="0"/>
              <a:buChar char="•"/>
            </a:pPr>
            <a:r>
              <a:rPr lang="it-IT" sz="1400" dirty="0" smtClean="0">
                <a:latin typeface="Verdana" panose="020B0604030504040204" pitchFamily="34" charset="0"/>
                <a:ea typeface="Calibri" panose="020F0502020204030204" pitchFamily="34" charset="0"/>
                <a:cs typeface="Times New Roman" panose="02020603050405020304" pitchFamily="18" charset="0"/>
              </a:rPr>
              <a:t>delle </a:t>
            </a:r>
            <a:r>
              <a:rPr lang="it-IT" sz="1400" dirty="0">
                <a:latin typeface="Verdana" panose="020B0604030504040204" pitchFamily="34" charset="0"/>
                <a:ea typeface="Calibri" panose="020F0502020204030204" pitchFamily="34" charset="0"/>
                <a:cs typeface="Times New Roman" panose="02020603050405020304" pitchFamily="18" charset="0"/>
              </a:rPr>
              <a:t>ore di </a:t>
            </a:r>
            <a:r>
              <a:rPr lang="it-IT" sz="1400" dirty="0" smtClean="0">
                <a:latin typeface="Verdana" panose="020B0604030504040204" pitchFamily="34" charset="0"/>
                <a:ea typeface="Calibri" panose="020F0502020204030204" pitchFamily="34" charset="0"/>
                <a:cs typeface="Times New Roman" panose="02020603050405020304" pitchFamily="18" charset="0"/>
              </a:rPr>
              <a:t>alternanza </a:t>
            </a:r>
            <a:r>
              <a:rPr lang="it-IT" sz="1400" dirty="0"/>
              <a:t>previste ai sensi </a:t>
            </a:r>
            <a:r>
              <a:rPr lang="it-IT" sz="1400" dirty="0" smtClean="0"/>
              <a:t>dell’articolo 1</a:t>
            </a:r>
            <a:r>
              <a:rPr lang="it-IT" sz="1400" dirty="0"/>
              <a:t>, comma 33, della legge 13 luglio 2015, n. 107</a:t>
            </a:r>
            <a:r>
              <a:rPr lang="it-IT" sz="1400" dirty="0" smtClean="0">
                <a:latin typeface="Verdana" panose="020B0604030504040204" pitchFamily="34" charset="0"/>
                <a:ea typeface="Calibri" panose="020F0502020204030204" pitchFamily="34" charset="0"/>
                <a:cs typeface="Times New Roman" panose="02020603050405020304" pitchFamily="18" charset="0"/>
              </a:rPr>
              <a:t>;</a:t>
            </a:r>
          </a:p>
          <a:p>
            <a:pPr marL="285750" indent="-193675">
              <a:spcAft>
                <a:spcPts val="0"/>
              </a:spcAft>
              <a:buFont typeface="Arial" panose="020B0604020202020204" pitchFamily="34" charset="0"/>
              <a:buChar char="•"/>
            </a:pPr>
            <a:r>
              <a:rPr lang="it-IT" sz="1400" dirty="0" smtClean="0">
                <a:latin typeface="Verdana" panose="020B0604030504040204" pitchFamily="34" charset="0"/>
                <a:ea typeface="Calibri" panose="020F0502020204030204" pitchFamily="34" charset="0"/>
                <a:cs typeface="Times New Roman" panose="02020603050405020304" pitchFamily="18" charset="0"/>
              </a:rPr>
              <a:t>del </a:t>
            </a:r>
            <a:r>
              <a:rPr lang="it-IT" sz="1400" dirty="0">
                <a:latin typeface="Verdana" panose="020B0604030504040204" pitchFamily="34" charset="0"/>
                <a:ea typeface="Calibri" panose="020F0502020204030204" pitchFamily="34" charset="0"/>
                <a:cs typeface="Times New Roman" panose="02020603050405020304" pitchFamily="18" charset="0"/>
              </a:rPr>
              <a:t>monte ore previsto per le attività di alternanza all'interno dei percorsi </a:t>
            </a:r>
            <a:r>
              <a:rPr lang="it-IT" sz="1400" b="1" dirty="0" err="1" smtClean="0">
                <a:latin typeface="Verdana" panose="020B0604030504040204" pitchFamily="34" charset="0"/>
                <a:ea typeface="Calibri" panose="020F0502020204030204" pitchFamily="34" charset="0"/>
                <a:cs typeface="Times New Roman" panose="02020603050405020304" pitchFamily="18" charset="0"/>
              </a:rPr>
              <a:t>IeFP</a:t>
            </a:r>
            <a:r>
              <a:rPr lang="it-IT" sz="1400" dirty="0" smtClean="0">
                <a:latin typeface="Verdana" panose="020B0604030504040204" pitchFamily="34" charset="0"/>
                <a:ea typeface="Calibri" panose="020F0502020204030204" pitchFamily="34" charset="0"/>
                <a:cs typeface="Times New Roman" panose="02020603050405020304" pitchFamily="18" charset="0"/>
              </a:rPr>
              <a:t>;</a:t>
            </a:r>
          </a:p>
          <a:p>
            <a:pPr marL="285750" indent="-193675">
              <a:spcAft>
                <a:spcPts val="0"/>
              </a:spcAft>
              <a:buFont typeface="Arial" panose="020B0604020202020204" pitchFamily="34" charset="0"/>
              <a:buChar char="•"/>
            </a:pPr>
            <a:r>
              <a:rPr lang="it-IT" sz="1400" dirty="0"/>
              <a:t>del monte ore previsto per le attività di alternanza realizzata nell'ambito dei percorsi </a:t>
            </a:r>
            <a:r>
              <a:rPr lang="it-IT" sz="1400" b="1" dirty="0" smtClean="0"/>
              <a:t>ITS</a:t>
            </a:r>
            <a:r>
              <a:rPr lang="it-IT" sz="1400" dirty="0" smtClean="0"/>
              <a:t>;</a:t>
            </a:r>
            <a:endParaRPr lang="it-IT" sz="1400" b="1" dirty="0" smtClean="0">
              <a:latin typeface="Verdana" panose="020B0604030504040204" pitchFamily="34" charset="0"/>
              <a:ea typeface="Calibri" panose="020F0502020204030204" pitchFamily="34" charset="0"/>
              <a:cs typeface="Times New Roman" panose="02020603050405020304" pitchFamily="18" charset="0"/>
            </a:endParaRPr>
          </a:p>
          <a:p>
            <a:pPr marL="285750" indent="-193675">
              <a:spcAft>
                <a:spcPts val="0"/>
              </a:spcAft>
              <a:buFont typeface="Arial" panose="020B0604020202020204" pitchFamily="34" charset="0"/>
              <a:buChar char="•"/>
            </a:pPr>
            <a:r>
              <a:rPr lang="it-IT" sz="1400" dirty="0" smtClean="0">
                <a:latin typeface="Verdana" panose="020B0604030504040204" pitchFamily="34" charset="0"/>
                <a:ea typeface="Calibri" panose="020F0502020204030204" pitchFamily="34" charset="0"/>
                <a:cs typeface="Times New Roman" panose="02020603050405020304" pitchFamily="18" charset="0"/>
              </a:rPr>
              <a:t>del </a:t>
            </a:r>
            <a:r>
              <a:rPr lang="it-IT" sz="1400" dirty="0">
                <a:latin typeface="Verdana" panose="020B0604030504040204" pitchFamily="34" charset="0"/>
                <a:ea typeface="Calibri" panose="020F0502020204030204" pitchFamily="34" charset="0"/>
                <a:cs typeface="Times New Roman" panose="02020603050405020304" pitchFamily="18" charset="0"/>
              </a:rPr>
              <a:t>monte ore </a:t>
            </a:r>
            <a:r>
              <a:rPr lang="it-IT" sz="1400" dirty="0" smtClean="0">
                <a:latin typeface="Verdana" panose="020B0604030504040204" pitchFamily="34" charset="0"/>
                <a:ea typeface="Calibri" panose="020F0502020204030204" pitchFamily="34" charset="0"/>
                <a:cs typeface="Times New Roman" panose="02020603050405020304" pitchFamily="18" charset="0"/>
              </a:rPr>
              <a:t>previsto </a:t>
            </a:r>
            <a:r>
              <a:rPr lang="it-IT" sz="1400" dirty="0">
                <a:latin typeface="Verdana" panose="020B0604030504040204" pitchFamily="34" charset="0"/>
                <a:ea typeface="Calibri" panose="020F0502020204030204" pitchFamily="34" charset="0"/>
                <a:cs typeface="Times New Roman" panose="02020603050405020304" pitchFamily="18" charset="0"/>
              </a:rPr>
              <a:t>dai rispettivi ordinamenti per le attività di alternanza nei percorsi </a:t>
            </a:r>
            <a:r>
              <a:rPr lang="it-IT" sz="1400" dirty="0" smtClean="0">
                <a:latin typeface="Verdana" panose="020B0604030504040204" pitchFamily="34" charset="0"/>
                <a:ea typeface="Calibri" panose="020F0502020204030204" pitchFamily="34" charset="0"/>
                <a:cs typeface="Times New Roman" panose="02020603050405020304" pitchFamily="18" charset="0"/>
              </a:rPr>
              <a:t>universitari</a:t>
            </a:r>
            <a:r>
              <a:rPr lang="it-IT" sz="1400" dirty="0">
                <a:latin typeface="Verdana" panose="020B0604030504040204" pitchFamily="34" charset="0"/>
                <a:ea typeface="Calibri" panose="020F0502020204030204" pitchFamily="34" charset="0"/>
                <a:cs typeface="Times New Roman" panose="02020603050405020304" pitchFamily="18" charset="0"/>
              </a:rPr>
              <a:t>.</a:t>
            </a:r>
            <a:endParaRPr lang="it-IT"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1798055" y="3649359"/>
            <a:ext cx="9812921" cy="954107"/>
          </a:xfrm>
          <a:prstGeom prst="rect">
            <a:avLst/>
          </a:prstGeom>
          <a:noFill/>
        </p:spPr>
        <p:txBody>
          <a:bodyPr wrap="square">
            <a:spAutoFit/>
          </a:bodyPr>
          <a:lstStyle/>
          <a:p>
            <a:pPr>
              <a:spcAft>
                <a:spcPts val="0"/>
              </a:spcAft>
            </a:pPr>
            <a:r>
              <a:rPr lang="it-IT" sz="1400" b="1" dirty="0">
                <a:latin typeface="Verdana" panose="020B0604030504040204" pitchFamily="34" charset="0"/>
                <a:ea typeface="Calibri" panose="020F0502020204030204" pitchFamily="34" charset="0"/>
                <a:cs typeface="Times New Roman" panose="02020603050405020304" pitchFamily="18" charset="0"/>
              </a:rPr>
              <a:t>S</a:t>
            </a:r>
            <a:r>
              <a:rPr lang="it-IT" sz="1400" b="1" dirty="0" smtClean="0">
                <a:latin typeface="Verdana" panose="020B0604030504040204" pitchFamily="34" charset="0"/>
                <a:ea typeface="Calibri" panose="020F0502020204030204" pitchFamily="34" charset="0"/>
                <a:cs typeface="Times New Roman" panose="02020603050405020304" pitchFamily="18" charset="0"/>
              </a:rPr>
              <a:t>tudenti </a:t>
            </a:r>
            <a:r>
              <a:rPr lang="it-IT" sz="1400" dirty="0">
                <a:latin typeface="Verdana" panose="020B0604030504040204" pitchFamily="34" charset="0"/>
                <a:ea typeface="Calibri" panose="020F0502020204030204" pitchFamily="34" charset="0"/>
                <a:cs typeface="Times New Roman" panose="02020603050405020304" pitchFamily="18" charset="0"/>
              </a:rPr>
              <a:t>che hanno svolto presso il </a:t>
            </a:r>
            <a:r>
              <a:rPr lang="it-IT" sz="1400" b="1" dirty="0">
                <a:latin typeface="Verdana" panose="020B0604030504040204" pitchFamily="34" charset="0"/>
                <a:ea typeface="Calibri" panose="020F0502020204030204" pitchFamily="34" charset="0"/>
                <a:cs typeface="Times New Roman" panose="02020603050405020304" pitchFamily="18" charset="0"/>
              </a:rPr>
              <a:t>medesimo datore di </a:t>
            </a:r>
            <a:r>
              <a:rPr lang="it-IT" sz="1400" b="1" dirty="0" smtClean="0">
                <a:latin typeface="Verdana" panose="020B0604030504040204" pitchFamily="34" charset="0"/>
                <a:ea typeface="Calibri" panose="020F0502020204030204" pitchFamily="34" charset="0"/>
                <a:cs typeface="Times New Roman" panose="02020603050405020304" pitchFamily="18" charset="0"/>
              </a:rPr>
              <a:t>lavoro</a:t>
            </a:r>
            <a:r>
              <a:rPr lang="it-IT" sz="1400" dirty="0" smtClean="0">
                <a:latin typeface="Verdana" panose="020B0604030504040204" pitchFamily="34" charset="0"/>
                <a:ea typeface="Calibri" panose="020F0502020204030204" pitchFamily="34" charset="0"/>
                <a:cs typeface="Times New Roman" panose="02020603050405020304" pitchFamily="18" charset="0"/>
              </a:rPr>
              <a:t>:</a:t>
            </a:r>
          </a:p>
          <a:p>
            <a:pPr marL="285750" indent="-193675">
              <a:spcAft>
                <a:spcPts val="0"/>
              </a:spcAft>
              <a:buFont typeface="Arial" panose="020B0604020202020204" pitchFamily="34" charset="0"/>
              <a:buChar char="•"/>
            </a:pPr>
            <a:r>
              <a:rPr lang="it-IT" sz="1400" dirty="0" smtClean="0">
                <a:latin typeface="Verdana" panose="020B0604030504040204" pitchFamily="34" charset="0"/>
                <a:ea typeface="Calibri" panose="020F0502020204030204" pitchFamily="34" charset="0"/>
                <a:cs typeface="Times New Roman" panose="02020603050405020304" pitchFamily="18" charset="0"/>
              </a:rPr>
              <a:t>periodi </a:t>
            </a:r>
            <a:r>
              <a:rPr lang="it-IT" sz="1400" dirty="0">
                <a:latin typeface="Verdana" panose="020B0604030504040204" pitchFamily="34" charset="0"/>
                <a:ea typeface="Calibri" panose="020F0502020204030204" pitchFamily="34" charset="0"/>
                <a:cs typeface="Times New Roman" panose="02020603050405020304" pitchFamily="18" charset="0"/>
              </a:rPr>
              <a:t>di apprendistato per la </a:t>
            </a:r>
            <a:r>
              <a:rPr lang="it-IT" sz="1400" dirty="0" smtClean="0">
                <a:latin typeface="Verdana" panose="020B0604030504040204" pitchFamily="34" charset="0"/>
                <a:ea typeface="Calibri" panose="020F0502020204030204" pitchFamily="34" charset="0"/>
                <a:cs typeface="Times New Roman" panose="02020603050405020304" pitchFamily="18" charset="0"/>
              </a:rPr>
              <a:t>qualifica e il </a:t>
            </a:r>
            <a:r>
              <a:rPr lang="it-IT" sz="1400" dirty="0">
                <a:latin typeface="Verdana" panose="020B0604030504040204" pitchFamily="34" charset="0"/>
                <a:ea typeface="Calibri" panose="020F0502020204030204" pitchFamily="34" charset="0"/>
                <a:cs typeface="Times New Roman" panose="02020603050405020304" pitchFamily="18" charset="0"/>
              </a:rPr>
              <a:t>diploma </a:t>
            </a:r>
            <a:r>
              <a:rPr lang="it-IT" sz="1400" dirty="0" smtClean="0">
                <a:latin typeface="Verdana" panose="020B0604030504040204" pitchFamily="34" charset="0"/>
                <a:ea typeface="Calibri" panose="020F0502020204030204" pitchFamily="34" charset="0"/>
                <a:cs typeface="Times New Roman" panose="02020603050405020304" pitchFamily="18" charset="0"/>
              </a:rPr>
              <a:t>professionale, il </a:t>
            </a:r>
            <a:r>
              <a:rPr lang="it-IT" sz="1400" dirty="0">
                <a:latin typeface="Verdana" panose="020B0604030504040204" pitchFamily="34" charset="0"/>
                <a:ea typeface="Calibri" panose="020F0502020204030204" pitchFamily="34" charset="0"/>
                <a:cs typeface="Times New Roman" panose="02020603050405020304" pitchFamily="18" charset="0"/>
              </a:rPr>
              <a:t>diploma di istruzione secondaria </a:t>
            </a:r>
            <a:r>
              <a:rPr lang="it-IT" sz="1400" dirty="0" smtClean="0">
                <a:latin typeface="Verdana" panose="020B0604030504040204" pitchFamily="34" charset="0"/>
                <a:ea typeface="Calibri" panose="020F0502020204030204" pitchFamily="34" charset="0"/>
                <a:cs typeface="Times New Roman" panose="02020603050405020304" pitchFamily="18" charset="0"/>
              </a:rPr>
              <a:t>superiore, il </a:t>
            </a:r>
            <a:r>
              <a:rPr lang="it-IT" sz="1400" dirty="0">
                <a:latin typeface="Verdana" panose="020B0604030504040204" pitchFamily="34" charset="0"/>
                <a:ea typeface="Calibri" panose="020F0502020204030204" pitchFamily="34" charset="0"/>
                <a:cs typeface="Times New Roman" panose="02020603050405020304" pitchFamily="18" charset="0"/>
              </a:rPr>
              <a:t>certificato di specializzazione tecnica </a:t>
            </a:r>
            <a:r>
              <a:rPr lang="it-IT" sz="1400" dirty="0" smtClean="0">
                <a:latin typeface="Verdana" panose="020B0604030504040204" pitchFamily="34" charset="0"/>
                <a:ea typeface="Calibri" panose="020F0502020204030204" pitchFamily="34" charset="0"/>
                <a:cs typeface="Times New Roman" panose="02020603050405020304" pitchFamily="18" charset="0"/>
              </a:rPr>
              <a:t>superiore; </a:t>
            </a:r>
          </a:p>
          <a:p>
            <a:pPr marL="285750" indent="-193675">
              <a:spcAft>
                <a:spcPts val="0"/>
              </a:spcAft>
              <a:buFont typeface="Arial" panose="020B0604020202020204" pitchFamily="34" charset="0"/>
              <a:buChar char="•"/>
            </a:pPr>
            <a:r>
              <a:rPr lang="it-IT" sz="1400" dirty="0" smtClean="0">
                <a:latin typeface="Verdana" panose="020B0604030504040204" pitchFamily="34" charset="0"/>
                <a:ea typeface="Calibri" panose="020F0502020204030204" pitchFamily="34" charset="0"/>
                <a:cs typeface="Times New Roman" panose="02020603050405020304" pitchFamily="18" charset="0"/>
              </a:rPr>
              <a:t>periodi </a:t>
            </a:r>
            <a:r>
              <a:rPr lang="it-IT" sz="1400" dirty="0">
                <a:latin typeface="Verdana" panose="020B0604030504040204" pitchFamily="34" charset="0"/>
                <a:ea typeface="Calibri" panose="020F0502020204030204" pitchFamily="34" charset="0"/>
                <a:cs typeface="Times New Roman" panose="02020603050405020304" pitchFamily="18" charset="0"/>
              </a:rPr>
              <a:t>di apprendistato in alta formazione. </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7" name="Picture 16"/>
          <p:cNvPicPr>
            <a:picLocks noChangeAspect="1"/>
          </p:cNvPicPr>
          <p:nvPr/>
        </p:nvPicPr>
        <p:blipFill rotWithShape="1">
          <a:blip r:embed="rId2">
            <a:clrChange>
              <a:clrFrom>
                <a:srgbClr val="FFFFFF"/>
              </a:clrFrom>
              <a:clrTo>
                <a:srgbClr val="FFFFFF">
                  <a:alpha val="0"/>
                </a:srgbClr>
              </a:clrTo>
            </a:clrChange>
          </a:blip>
          <a:srcRect l="11889" t="4585" r="10250" b="20777"/>
          <a:stretch/>
        </p:blipFill>
        <p:spPr>
          <a:xfrm>
            <a:off x="616386" y="3614100"/>
            <a:ext cx="1030047" cy="1024627"/>
          </a:xfrm>
          <a:prstGeom prst="rect">
            <a:avLst/>
          </a:prstGeom>
        </p:spPr>
      </p:pic>
      <p:pic>
        <p:nvPicPr>
          <p:cNvPr id="18" name="Picture 17"/>
          <p:cNvPicPr>
            <a:picLocks noChangeAspect="1"/>
          </p:cNvPicPr>
          <p:nvPr/>
        </p:nvPicPr>
        <p:blipFill>
          <a:blip r:embed="rId3">
            <a:clrChange>
              <a:clrFrom>
                <a:srgbClr val="FFFFFF"/>
              </a:clrFrom>
              <a:clrTo>
                <a:srgbClr val="FFFFFF">
                  <a:alpha val="0"/>
                </a:srgbClr>
              </a:clrTo>
            </a:clrChange>
          </a:blip>
          <a:stretch>
            <a:fillRect/>
          </a:stretch>
        </p:blipFill>
        <p:spPr>
          <a:xfrm>
            <a:off x="607596" y="1968598"/>
            <a:ext cx="1047628" cy="1058291"/>
          </a:xfrm>
          <a:prstGeom prst="rect">
            <a:avLst/>
          </a:prstGeom>
        </p:spPr>
      </p:pic>
      <p:sp>
        <p:nvSpPr>
          <p:cNvPr id="20" name="Rectangle 19"/>
          <p:cNvSpPr/>
          <p:nvPr/>
        </p:nvSpPr>
        <p:spPr>
          <a:xfrm>
            <a:off x="1798054" y="5351099"/>
            <a:ext cx="9692905" cy="77449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nchorCtr="0"/>
          <a:lstStyle/>
          <a:p>
            <a:pPr algn="just"/>
            <a:r>
              <a:rPr lang="it-IT" sz="1400" dirty="0">
                <a:solidFill>
                  <a:schemeClr val="tx1"/>
                </a:solidFill>
              </a:rPr>
              <a:t>Per gli studenti che abbiano effettuato un percorso di apprendistato di </a:t>
            </a:r>
            <a:r>
              <a:rPr lang="it-IT" sz="1400" b="1" dirty="0">
                <a:solidFill>
                  <a:schemeClr val="tx1"/>
                </a:solidFill>
              </a:rPr>
              <a:t>alta formazione </a:t>
            </a:r>
            <a:r>
              <a:rPr lang="it-IT" sz="1400" dirty="0">
                <a:solidFill>
                  <a:schemeClr val="tx1"/>
                </a:solidFill>
              </a:rPr>
              <a:t>e </a:t>
            </a:r>
            <a:r>
              <a:rPr lang="it-IT" sz="1400" b="1" dirty="0">
                <a:solidFill>
                  <a:schemeClr val="tx1"/>
                </a:solidFill>
              </a:rPr>
              <a:t>ricerca</a:t>
            </a:r>
            <a:r>
              <a:rPr lang="it-IT" sz="1400" dirty="0">
                <a:solidFill>
                  <a:schemeClr val="tx1"/>
                </a:solidFill>
              </a:rPr>
              <a:t>, l’assunzione a tempo indeterminato, per essere </a:t>
            </a:r>
            <a:r>
              <a:rPr lang="it-IT" sz="1400" b="1" dirty="0">
                <a:solidFill>
                  <a:schemeClr val="tx1"/>
                </a:solidFill>
              </a:rPr>
              <a:t>legittimamente incentivata</a:t>
            </a:r>
            <a:r>
              <a:rPr lang="it-IT" sz="1400" dirty="0">
                <a:solidFill>
                  <a:schemeClr val="tx1"/>
                </a:solidFill>
              </a:rPr>
              <a:t>, deve avvenire, presso il </a:t>
            </a:r>
            <a:r>
              <a:rPr lang="it-IT" sz="1400" b="1" dirty="0">
                <a:solidFill>
                  <a:schemeClr val="tx1"/>
                </a:solidFill>
              </a:rPr>
              <a:t>medesimo datore di lavoro</a:t>
            </a:r>
            <a:r>
              <a:rPr lang="it-IT" sz="1400" dirty="0">
                <a:solidFill>
                  <a:schemeClr val="tx1"/>
                </a:solidFill>
              </a:rPr>
              <a:t>, entro </a:t>
            </a:r>
            <a:r>
              <a:rPr lang="it-IT" sz="1400" b="1" dirty="0">
                <a:solidFill>
                  <a:schemeClr val="tx1"/>
                </a:solidFill>
              </a:rPr>
              <a:t>6</a:t>
            </a:r>
            <a:r>
              <a:rPr lang="it-IT" sz="1400" b="1" dirty="0" smtClean="0">
                <a:solidFill>
                  <a:schemeClr val="tx1"/>
                </a:solidFill>
              </a:rPr>
              <a:t> </a:t>
            </a:r>
            <a:r>
              <a:rPr lang="it-IT" sz="1400" b="1" dirty="0">
                <a:solidFill>
                  <a:schemeClr val="tx1"/>
                </a:solidFill>
              </a:rPr>
              <a:t>mesi </a:t>
            </a:r>
            <a:r>
              <a:rPr lang="it-IT" sz="1400" dirty="0">
                <a:solidFill>
                  <a:schemeClr val="tx1"/>
                </a:solidFill>
              </a:rPr>
              <a:t>dal completamento del progetto di ricerca, laddove non sia previsto il conseguimento di un titolo di studio</a:t>
            </a:r>
            <a:r>
              <a:rPr lang="it-IT" sz="1400" dirty="0" smtClean="0">
                <a:solidFill>
                  <a:schemeClr val="tx1"/>
                </a:solidFill>
              </a:rPr>
              <a:t>.</a:t>
            </a:r>
            <a:endParaRPr lang="it-IT" sz="1400" dirty="0">
              <a:solidFill>
                <a:schemeClr val="tx1"/>
              </a:solidFill>
            </a:endParaRPr>
          </a:p>
        </p:txBody>
      </p:sp>
      <p:pic>
        <p:nvPicPr>
          <p:cNvPr id="21" name="Picture 20"/>
          <p:cNvPicPr>
            <a:picLocks noChangeAspect="1"/>
          </p:cNvPicPr>
          <p:nvPr/>
        </p:nvPicPr>
        <p:blipFill>
          <a:blip r:embed="rId4">
            <a:clrChange>
              <a:clrFrom>
                <a:srgbClr val="FFFFFF"/>
              </a:clrFrom>
              <a:clrTo>
                <a:srgbClr val="FFFFFF">
                  <a:alpha val="0"/>
                </a:srgbClr>
              </a:clrTo>
            </a:clrChange>
          </a:blip>
          <a:stretch>
            <a:fillRect/>
          </a:stretch>
        </p:blipFill>
        <p:spPr>
          <a:xfrm>
            <a:off x="922043" y="5459281"/>
            <a:ext cx="558132" cy="558132"/>
          </a:xfrm>
          <a:prstGeom prst="rect">
            <a:avLst/>
          </a:prstGeom>
        </p:spPr>
      </p:pic>
      <p:sp>
        <p:nvSpPr>
          <p:cNvPr id="22" name="Rectangle 21"/>
          <p:cNvSpPr/>
          <p:nvPr/>
        </p:nvSpPr>
        <p:spPr>
          <a:xfrm>
            <a:off x="609918" y="1238209"/>
            <a:ext cx="11001058" cy="307777"/>
          </a:xfrm>
          <a:prstGeom prst="rect">
            <a:avLst/>
          </a:prstGeom>
        </p:spPr>
        <p:txBody>
          <a:bodyPr wrap="square">
            <a:spAutoFit/>
          </a:bodyPr>
          <a:lstStyle/>
          <a:p>
            <a:r>
              <a:rPr lang="it-IT" sz="1400" dirty="0">
                <a:latin typeface="+mj-lt"/>
                <a:ea typeface="Calibri" panose="020F0502020204030204" pitchFamily="34" charset="0"/>
                <a:cs typeface="Times New Roman" panose="02020603050405020304" pitchFamily="18" charset="0"/>
              </a:rPr>
              <a:t>L’esonero spetta anche </a:t>
            </a:r>
            <a:r>
              <a:rPr lang="it-IT" sz="1400" dirty="0">
                <a:ea typeface="Calibri" panose="020F0502020204030204" pitchFamily="34" charset="0"/>
                <a:cs typeface="Times New Roman" panose="02020603050405020304" pitchFamily="18" charset="0"/>
              </a:rPr>
              <a:t>nelle ipotesi di </a:t>
            </a:r>
            <a:r>
              <a:rPr lang="it-IT" sz="1400" dirty="0" smtClean="0">
                <a:ea typeface="Calibri" panose="020F0502020204030204" pitchFamily="34" charset="0"/>
                <a:cs typeface="Times New Roman" panose="02020603050405020304" pitchFamily="18" charset="0"/>
              </a:rPr>
              <a:t>assunzione, </a:t>
            </a:r>
            <a:r>
              <a:rPr lang="it-IT" sz="1400" b="1" dirty="0">
                <a:latin typeface="Verdana" panose="020B0604030504040204" pitchFamily="34" charset="0"/>
                <a:ea typeface="Calibri" panose="020F0502020204030204" pitchFamily="34" charset="0"/>
                <a:cs typeface="Times New Roman" panose="02020603050405020304" pitchFamily="18" charset="0"/>
              </a:rPr>
              <a:t>entro 6</a:t>
            </a:r>
            <a:r>
              <a:rPr lang="it-IT" sz="1400" b="1" dirty="0" smtClean="0">
                <a:latin typeface="Verdana" panose="020B0604030504040204" pitchFamily="34" charset="0"/>
                <a:ea typeface="Calibri" panose="020F0502020204030204" pitchFamily="34" charset="0"/>
                <a:cs typeface="Times New Roman" panose="02020603050405020304" pitchFamily="18" charset="0"/>
              </a:rPr>
              <a:t> </a:t>
            </a:r>
            <a:r>
              <a:rPr lang="it-IT" sz="1400" b="1" dirty="0">
                <a:latin typeface="Verdana" panose="020B0604030504040204" pitchFamily="34" charset="0"/>
                <a:ea typeface="Calibri" panose="020F0502020204030204" pitchFamily="34" charset="0"/>
                <a:cs typeface="Times New Roman" panose="02020603050405020304" pitchFamily="18" charset="0"/>
              </a:rPr>
              <a:t>mesi dall'acquisizione del titolo di </a:t>
            </a:r>
            <a:r>
              <a:rPr lang="it-IT" sz="1400" b="1" dirty="0" smtClean="0">
                <a:latin typeface="Verdana" panose="020B0604030504040204" pitchFamily="34" charset="0"/>
                <a:ea typeface="Calibri" panose="020F0502020204030204" pitchFamily="34" charset="0"/>
                <a:cs typeface="Times New Roman" panose="02020603050405020304" pitchFamily="18" charset="0"/>
              </a:rPr>
              <a:t>studio</a:t>
            </a:r>
            <a:r>
              <a:rPr lang="it-IT" sz="1400" dirty="0" smtClean="0">
                <a:latin typeface="Verdana" panose="020B0604030504040204" pitchFamily="34" charset="0"/>
                <a:ea typeface="Calibri" panose="020F0502020204030204" pitchFamily="34" charset="0"/>
                <a:cs typeface="Times New Roman" panose="02020603050405020304" pitchFamily="18" charset="0"/>
              </a:rPr>
              <a:t>, </a:t>
            </a:r>
            <a:r>
              <a:rPr lang="it-IT" sz="1400" dirty="0" smtClean="0">
                <a:ea typeface="Calibri" panose="020F0502020204030204" pitchFamily="34" charset="0"/>
                <a:cs typeface="Times New Roman" panose="02020603050405020304" pitchFamily="18" charset="0"/>
              </a:rPr>
              <a:t>di:</a:t>
            </a:r>
            <a:endParaRPr lang="it-IT" sz="1400" dirty="0"/>
          </a:p>
        </p:txBody>
      </p:sp>
      <p:pic>
        <p:nvPicPr>
          <p:cNvPr id="23" name="Picture 22"/>
          <p:cNvPicPr>
            <a:picLocks noChangeAspect="1"/>
          </p:cNvPicPr>
          <p:nvPr/>
        </p:nvPicPr>
        <p:blipFill>
          <a:blip r:embed="rId4">
            <a:clrChange>
              <a:clrFrom>
                <a:srgbClr val="FFFFFF"/>
              </a:clrFrom>
              <a:clrTo>
                <a:srgbClr val="FFFFFF">
                  <a:alpha val="0"/>
                </a:srgbClr>
              </a:clrTo>
            </a:clrChange>
          </a:blip>
          <a:stretch>
            <a:fillRect/>
          </a:stretch>
        </p:blipFill>
        <p:spPr>
          <a:xfrm>
            <a:off x="1395390" y="4508810"/>
            <a:ext cx="259834" cy="259834"/>
          </a:xfrm>
          <a:prstGeom prst="rect">
            <a:avLst/>
          </a:prstGeom>
        </p:spPr>
      </p:pic>
      <p:sp>
        <p:nvSpPr>
          <p:cNvPr id="11" name="Rectangle 10"/>
          <p:cNvSpPr/>
          <p:nvPr/>
        </p:nvSpPr>
        <p:spPr>
          <a:xfrm>
            <a:off x="10297801" y="603683"/>
            <a:ext cx="1261222" cy="355107"/>
          </a:xfrm>
          <a:prstGeom prst="rect">
            <a:avLst/>
          </a:prstGeom>
        </p:spPr>
        <p:txBody>
          <a:bodyPr/>
          <a:lstStyle/>
          <a:p>
            <a:pPr algn="ctr" defTabSz="914239">
              <a:lnSpc>
                <a:spcPct val="85000"/>
              </a:lnSpc>
              <a:spcBef>
                <a:spcPct val="0"/>
              </a:spcBef>
            </a:pPr>
            <a:r>
              <a:rPr lang="it-IT" sz="2400" b="1" i="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(3/3)</a:t>
            </a:r>
            <a:endParaRPr lang="it-IT" sz="2400" b="1" i="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1451267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ltLang="it-IT" sz="2800" dirty="0">
                <a:solidFill>
                  <a:srgbClr val="000000"/>
                </a:solidFill>
              </a:rPr>
              <a:t>Assetto e misura dell’incentivo</a:t>
            </a:r>
            <a:br>
              <a:rPr lang="it-IT" altLang="it-IT" sz="2800" dirty="0">
                <a:solidFill>
                  <a:srgbClr val="000000"/>
                </a:solidFill>
              </a:rPr>
            </a:br>
            <a:endParaRPr lang="it-IT" sz="2800" dirty="0"/>
          </a:p>
        </p:txBody>
      </p:sp>
      <p:sp>
        <p:nvSpPr>
          <p:cNvPr id="9" name="Rectangle 8"/>
          <p:cNvSpPr/>
          <p:nvPr/>
        </p:nvSpPr>
        <p:spPr>
          <a:xfrm>
            <a:off x="827777" y="1685037"/>
            <a:ext cx="5161543" cy="1312286"/>
          </a:xfrm>
          <a:prstGeom prst="rect">
            <a:avLst/>
          </a:prstGeom>
          <a:no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lvl="0" algn="ctr"/>
            <a:r>
              <a:rPr lang="it-IT" sz="2800" b="1" dirty="0" smtClean="0">
                <a:solidFill>
                  <a:srgbClr val="4F81BD"/>
                </a:solidFill>
              </a:rPr>
              <a:t>3.000 €</a:t>
            </a:r>
            <a:endParaRPr lang="it-IT" sz="2800" b="1" dirty="0">
              <a:solidFill>
                <a:srgbClr val="4F81BD"/>
              </a:solidFill>
            </a:endParaRPr>
          </a:p>
          <a:p>
            <a:pPr lvl="0" algn="ctr"/>
            <a:r>
              <a:rPr lang="it-IT" sz="1400" dirty="0">
                <a:solidFill>
                  <a:srgbClr val="000000"/>
                </a:solidFill>
              </a:rPr>
              <a:t>L’incentivo non può essere superiore alla </a:t>
            </a:r>
            <a:r>
              <a:rPr lang="it-IT" sz="1400" b="1" dirty="0">
                <a:solidFill>
                  <a:srgbClr val="000000"/>
                </a:solidFill>
              </a:rPr>
              <a:t>misura massima </a:t>
            </a:r>
            <a:r>
              <a:rPr lang="it-IT" sz="1400" dirty="0">
                <a:solidFill>
                  <a:srgbClr val="000000"/>
                </a:solidFill>
              </a:rPr>
              <a:t>di € 3.000 </a:t>
            </a:r>
            <a:r>
              <a:rPr lang="it-IT" sz="1400" b="1" dirty="0">
                <a:solidFill>
                  <a:srgbClr val="000000"/>
                </a:solidFill>
              </a:rPr>
              <a:t>su base </a:t>
            </a:r>
            <a:r>
              <a:rPr lang="it-IT" sz="1400" b="1" dirty="0" smtClean="0">
                <a:solidFill>
                  <a:srgbClr val="000000"/>
                </a:solidFill>
              </a:rPr>
              <a:t>annua</a:t>
            </a:r>
            <a:endParaRPr lang="it-IT" sz="1400" b="1" dirty="0">
              <a:solidFill>
                <a:srgbClr val="000000"/>
              </a:solidFill>
            </a:endParaRPr>
          </a:p>
        </p:txBody>
      </p:sp>
      <p:sp>
        <p:nvSpPr>
          <p:cNvPr id="32" name="Rectangle 31"/>
          <p:cNvSpPr/>
          <p:nvPr/>
        </p:nvSpPr>
        <p:spPr>
          <a:xfrm>
            <a:off x="6226894" y="1685037"/>
            <a:ext cx="5161543" cy="1799038"/>
          </a:xfrm>
          <a:prstGeom prst="rect">
            <a:avLst/>
          </a:prstGeom>
          <a:no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108000" tIns="36000" rIns="108000" bIns="36000" rtlCol="0" anchor="ctr" anchorCtr="0"/>
          <a:lstStyle/>
          <a:p>
            <a:pPr lvl="0" algn="ctr"/>
            <a:r>
              <a:rPr lang="it-IT" sz="3200" b="1" dirty="0">
                <a:solidFill>
                  <a:srgbClr val="4F81BD"/>
                </a:solidFill>
              </a:rPr>
              <a:t>50% </a:t>
            </a:r>
          </a:p>
          <a:p>
            <a:pPr lvl="0" algn="ctr"/>
            <a:r>
              <a:rPr lang="it-IT" sz="1400" dirty="0">
                <a:solidFill>
                  <a:srgbClr val="000000"/>
                </a:solidFill>
              </a:rPr>
              <a:t>L’incentivo introdotto è pari all’</a:t>
            </a:r>
            <a:r>
              <a:rPr lang="it-IT" sz="1400" b="1" dirty="0">
                <a:solidFill>
                  <a:srgbClr val="000000"/>
                </a:solidFill>
              </a:rPr>
              <a:t>esonero dal versamento del 50% </a:t>
            </a:r>
            <a:r>
              <a:rPr lang="it-IT" sz="1400" dirty="0">
                <a:solidFill>
                  <a:srgbClr val="000000"/>
                </a:solidFill>
              </a:rPr>
              <a:t>dei </a:t>
            </a:r>
            <a:r>
              <a:rPr lang="it-IT" sz="1400" b="1" dirty="0">
                <a:solidFill>
                  <a:srgbClr val="000000"/>
                </a:solidFill>
              </a:rPr>
              <a:t>contributi previdenziali </a:t>
            </a:r>
            <a:r>
              <a:rPr lang="it-IT" sz="1400" dirty="0">
                <a:solidFill>
                  <a:srgbClr val="000000"/>
                </a:solidFill>
              </a:rPr>
              <a:t>a carico dei datori di lavoro.</a:t>
            </a:r>
          </a:p>
        </p:txBody>
      </p:sp>
      <p:sp>
        <p:nvSpPr>
          <p:cNvPr id="35" name="Rectangle 34"/>
          <p:cNvSpPr/>
          <p:nvPr/>
        </p:nvSpPr>
        <p:spPr>
          <a:xfrm>
            <a:off x="6226894" y="4293729"/>
            <a:ext cx="5161543" cy="1799038"/>
          </a:xfrm>
          <a:prstGeom prst="rect">
            <a:avLst/>
          </a:prstGeom>
          <a:no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108000" tIns="36000" rIns="108000" bIns="36000" rtlCol="0" anchor="ctr" anchorCtr="0"/>
          <a:lstStyle/>
          <a:p>
            <a:pPr lvl="0" algn="ctr"/>
            <a:r>
              <a:rPr lang="it-IT" sz="3200" b="1">
                <a:solidFill>
                  <a:srgbClr val="4F81BD"/>
                </a:solidFill>
              </a:rPr>
              <a:t>36</a:t>
            </a:r>
            <a:r>
              <a:rPr lang="it-IT" sz="2800" b="1">
                <a:solidFill>
                  <a:srgbClr val="4F81BD"/>
                </a:solidFill>
              </a:rPr>
              <a:t> </a:t>
            </a:r>
            <a:r>
              <a:rPr lang="it-IT" sz="2400" b="1">
                <a:solidFill>
                  <a:srgbClr val="4F81BD"/>
                </a:solidFill>
              </a:rPr>
              <a:t>mesi</a:t>
            </a:r>
            <a:endParaRPr lang="it-IT" sz="3200" b="1">
              <a:solidFill>
                <a:srgbClr val="4F81BD"/>
              </a:solidFill>
            </a:endParaRPr>
          </a:p>
          <a:p>
            <a:pPr lvl="0" algn="ctr"/>
            <a:r>
              <a:rPr lang="it-IT" sz="1400">
                <a:solidFill>
                  <a:srgbClr val="000000"/>
                </a:solidFill>
              </a:rPr>
              <a:t>La </a:t>
            </a:r>
            <a:r>
              <a:rPr lang="it-IT" sz="1400" b="1">
                <a:solidFill>
                  <a:srgbClr val="000000"/>
                </a:solidFill>
              </a:rPr>
              <a:t>durata</a:t>
            </a:r>
            <a:r>
              <a:rPr lang="it-IT" sz="1400">
                <a:solidFill>
                  <a:srgbClr val="000000"/>
                </a:solidFill>
              </a:rPr>
              <a:t> dell’esonero contributivo è massimo 36 mesi.</a:t>
            </a:r>
            <a:endParaRPr lang="it-IT" sz="1400" dirty="0">
              <a:solidFill>
                <a:srgbClr val="000000"/>
              </a:solidFill>
            </a:endParaRPr>
          </a:p>
        </p:txBody>
      </p:sp>
      <p:grpSp>
        <p:nvGrpSpPr>
          <p:cNvPr id="42" name="Group 41"/>
          <p:cNvGrpSpPr/>
          <p:nvPr/>
        </p:nvGrpSpPr>
        <p:grpSpPr>
          <a:xfrm>
            <a:off x="618780" y="1184810"/>
            <a:ext cx="5370540" cy="288000"/>
            <a:chOff x="618780" y="1184810"/>
            <a:chExt cx="5370540" cy="288000"/>
          </a:xfrm>
        </p:grpSpPr>
        <p:sp>
          <p:nvSpPr>
            <p:cNvPr id="21" name="Rectangle 20"/>
            <p:cNvSpPr/>
            <p:nvPr/>
          </p:nvSpPr>
          <p:spPr>
            <a:xfrm>
              <a:off x="801786" y="1203005"/>
              <a:ext cx="5187534" cy="252000"/>
            </a:xfrm>
            <a:prstGeom prst="rect">
              <a:avLst/>
            </a:prstGeom>
            <a:solidFill>
              <a:srgbClr val="4F81BD"/>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it-IT" sz="1400" b="1" dirty="0" smtClean="0">
                  <a:solidFill>
                    <a:schemeClr val="tx2"/>
                  </a:solidFill>
                </a:rPr>
                <a:t>Soglie massime dell’incentivo </a:t>
              </a:r>
              <a:endParaRPr lang="it-IT" sz="1400" b="1" dirty="0">
                <a:solidFill>
                  <a:schemeClr val="tx2"/>
                </a:solidFill>
              </a:endParaRPr>
            </a:p>
          </p:txBody>
        </p:sp>
        <p:sp>
          <p:nvSpPr>
            <p:cNvPr id="11" name="Oval 10"/>
            <p:cNvSpPr/>
            <p:nvPr/>
          </p:nvSpPr>
          <p:spPr>
            <a:xfrm>
              <a:off x="618780" y="1184810"/>
              <a:ext cx="288000" cy="288000"/>
            </a:xfrm>
            <a:prstGeom prst="ellipse">
              <a:avLst/>
            </a:prstGeom>
            <a:solidFill>
              <a:schemeClr val="tx2"/>
            </a:solidFill>
            <a:ln w="38100">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pic>
          <p:nvPicPr>
            <p:cNvPr id="14" name="Picture 13"/>
            <p:cNvPicPr>
              <a:picLocks noChangeAspect="1"/>
            </p:cNvPicPr>
            <p:nvPr/>
          </p:nvPicPr>
          <p:blipFill>
            <a:blip r:embed="rId2">
              <a:clrChange>
                <a:clrFrom>
                  <a:srgbClr val="FFFFFF"/>
                </a:clrFrom>
                <a:clrTo>
                  <a:srgbClr val="FFFFFF">
                    <a:alpha val="0"/>
                  </a:srgbClr>
                </a:clrTo>
              </a:clrChange>
            </a:blip>
            <a:stretch>
              <a:fillRect/>
            </a:stretch>
          </p:blipFill>
          <p:spPr>
            <a:xfrm>
              <a:off x="697783" y="1247109"/>
              <a:ext cx="129994" cy="169216"/>
            </a:xfrm>
            <a:prstGeom prst="rect">
              <a:avLst/>
            </a:prstGeom>
          </p:spPr>
        </p:pic>
      </p:grpSp>
      <p:sp>
        <p:nvSpPr>
          <p:cNvPr id="22" name="Rectangle 21"/>
          <p:cNvSpPr/>
          <p:nvPr/>
        </p:nvSpPr>
        <p:spPr>
          <a:xfrm>
            <a:off x="888575" y="1542276"/>
            <a:ext cx="1117953" cy="284150"/>
          </a:xfrm>
          <a:prstGeom prst="rect">
            <a:avLst/>
          </a:prstGeom>
          <a:solidFill>
            <a:schemeClr val="tx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r>
              <a:rPr lang="it-IT" sz="1400" dirty="0" smtClean="0">
                <a:solidFill>
                  <a:schemeClr val="tx1"/>
                </a:solidFill>
              </a:rPr>
              <a:t>Annuale</a:t>
            </a:r>
            <a:endParaRPr lang="it-IT" sz="1200" dirty="0">
              <a:solidFill>
                <a:schemeClr val="tx1"/>
              </a:solidFill>
            </a:endParaRPr>
          </a:p>
        </p:txBody>
      </p:sp>
      <p:sp>
        <p:nvSpPr>
          <p:cNvPr id="44" name="Rectangle 43"/>
          <p:cNvSpPr/>
          <p:nvPr/>
        </p:nvSpPr>
        <p:spPr>
          <a:xfrm>
            <a:off x="827777" y="3232788"/>
            <a:ext cx="5161543" cy="1312286"/>
          </a:xfrm>
          <a:prstGeom prst="rect">
            <a:avLst/>
          </a:prstGeom>
          <a:no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lvl="0" algn="ctr"/>
            <a:r>
              <a:rPr lang="it-IT" sz="2800" b="1" dirty="0" smtClean="0">
                <a:solidFill>
                  <a:srgbClr val="4F81BD"/>
                </a:solidFill>
              </a:rPr>
              <a:t>250 €</a:t>
            </a:r>
            <a:endParaRPr lang="it-IT" sz="2800" b="1" dirty="0">
              <a:solidFill>
                <a:srgbClr val="4F81BD"/>
              </a:solidFill>
            </a:endParaRPr>
          </a:p>
          <a:p>
            <a:pPr lvl="0" algn="ctr"/>
            <a:r>
              <a:rPr lang="it-IT" sz="1400" dirty="0">
                <a:solidFill>
                  <a:srgbClr val="000000"/>
                </a:solidFill>
              </a:rPr>
              <a:t>La soglia massima di esonero contributivo fruibile</a:t>
            </a:r>
          </a:p>
          <a:p>
            <a:pPr lvl="0" algn="ctr"/>
            <a:r>
              <a:rPr lang="it-IT" sz="1400" dirty="0">
                <a:solidFill>
                  <a:srgbClr val="000000"/>
                </a:solidFill>
              </a:rPr>
              <a:t>per ogni </a:t>
            </a:r>
            <a:r>
              <a:rPr lang="it-IT" sz="1400" b="1" dirty="0">
                <a:solidFill>
                  <a:srgbClr val="000000"/>
                </a:solidFill>
              </a:rPr>
              <a:t>mese</a:t>
            </a:r>
            <a:r>
              <a:rPr lang="it-IT" sz="1400" dirty="0">
                <a:solidFill>
                  <a:srgbClr val="000000"/>
                </a:solidFill>
              </a:rPr>
              <a:t> di rapporto è, pertanto, riferita al periodo di paga mensile ed è pari a € 250 (€ 3.000/12)</a:t>
            </a:r>
          </a:p>
        </p:txBody>
      </p:sp>
      <p:sp>
        <p:nvSpPr>
          <p:cNvPr id="45" name="Rectangle 44"/>
          <p:cNvSpPr/>
          <p:nvPr/>
        </p:nvSpPr>
        <p:spPr>
          <a:xfrm>
            <a:off x="888575" y="3090370"/>
            <a:ext cx="1117953" cy="284150"/>
          </a:xfrm>
          <a:prstGeom prst="rect">
            <a:avLst/>
          </a:prstGeom>
          <a:solidFill>
            <a:schemeClr val="tx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r>
              <a:rPr lang="it-IT" sz="1400" dirty="0" smtClean="0">
                <a:solidFill>
                  <a:schemeClr val="tx1"/>
                </a:solidFill>
              </a:rPr>
              <a:t>Mensile</a:t>
            </a:r>
            <a:endParaRPr lang="it-IT" sz="1200" dirty="0">
              <a:solidFill>
                <a:schemeClr val="tx1"/>
              </a:solidFill>
            </a:endParaRPr>
          </a:p>
        </p:txBody>
      </p:sp>
      <p:sp>
        <p:nvSpPr>
          <p:cNvPr id="46" name="Rectangle 45"/>
          <p:cNvSpPr/>
          <p:nvPr/>
        </p:nvSpPr>
        <p:spPr>
          <a:xfrm>
            <a:off x="827777" y="4780539"/>
            <a:ext cx="5161543" cy="1312286"/>
          </a:xfrm>
          <a:prstGeom prst="rect">
            <a:avLst/>
          </a:prstGeom>
          <a:no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lvl="0" algn="ctr"/>
            <a:r>
              <a:rPr lang="it-IT" sz="2800" b="1" dirty="0" smtClean="0">
                <a:solidFill>
                  <a:srgbClr val="4F81BD"/>
                </a:solidFill>
              </a:rPr>
              <a:t>8,06 €</a:t>
            </a:r>
            <a:endParaRPr lang="it-IT" sz="2800" b="1" dirty="0">
              <a:solidFill>
                <a:srgbClr val="4F81BD"/>
              </a:solidFill>
            </a:endParaRPr>
          </a:p>
          <a:p>
            <a:pPr algn="ctr"/>
            <a:r>
              <a:rPr lang="it-IT" sz="1400" dirty="0">
                <a:solidFill>
                  <a:srgbClr val="000000"/>
                </a:solidFill>
              </a:rPr>
              <a:t>La soglia massima di esonero contributivo </a:t>
            </a:r>
            <a:r>
              <a:rPr lang="it-IT" sz="1400" dirty="0" smtClean="0">
                <a:solidFill>
                  <a:srgbClr val="000000"/>
                </a:solidFill>
              </a:rPr>
              <a:t>fruibile </a:t>
            </a:r>
            <a:r>
              <a:rPr lang="it-IT" sz="1400" dirty="0">
                <a:solidFill>
                  <a:srgbClr val="000000"/>
                </a:solidFill>
              </a:rPr>
              <a:t>per ogni </a:t>
            </a:r>
            <a:r>
              <a:rPr lang="it-IT" sz="1400" b="1" dirty="0">
                <a:solidFill>
                  <a:srgbClr val="000000"/>
                </a:solidFill>
              </a:rPr>
              <a:t>giorno</a:t>
            </a:r>
            <a:r>
              <a:rPr lang="it-IT" sz="1400" dirty="0">
                <a:solidFill>
                  <a:srgbClr val="000000"/>
                </a:solidFill>
              </a:rPr>
              <a:t> </a:t>
            </a:r>
            <a:r>
              <a:rPr lang="it-IT" sz="1400" dirty="0" smtClean="0">
                <a:solidFill>
                  <a:srgbClr val="000000"/>
                </a:solidFill>
              </a:rPr>
              <a:t>è di </a:t>
            </a:r>
            <a:r>
              <a:rPr lang="it-IT" sz="1400" dirty="0">
                <a:solidFill>
                  <a:srgbClr val="000000"/>
                </a:solidFill>
              </a:rPr>
              <a:t>€ 8,06 </a:t>
            </a:r>
            <a:r>
              <a:rPr lang="it-IT" sz="1400" dirty="0" smtClean="0">
                <a:solidFill>
                  <a:srgbClr val="000000"/>
                </a:solidFill>
              </a:rPr>
              <a:t>(€ </a:t>
            </a:r>
            <a:r>
              <a:rPr lang="it-IT" sz="1400" dirty="0">
                <a:solidFill>
                  <a:srgbClr val="000000"/>
                </a:solidFill>
              </a:rPr>
              <a:t>250/31 gg.)</a:t>
            </a:r>
          </a:p>
        </p:txBody>
      </p:sp>
      <p:sp>
        <p:nvSpPr>
          <p:cNvPr id="47" name="Rectangle 46"/>
          <p:cNvSpPr/>
          <p:nvPr/>
        </p:nvSpPr>
        <p:spPr>
          <a:xfrm>
            <a:off x="888575" y="4638464"/>
            <a:ext cx="1117953" cy="284150"/>
          </a:xfrm>
          <a:prstGeom prst="rect">
            <a:avLst/>
          </a:prstGeom>
          <a:solidFill>
            <a:schemeClr val="tx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r>
              <a:rPr lang="it-IT" sz="1400" dirty="0" smtClean="0">
                <a:solidFill>
                  <a:schemeClr val="tx1"/>
                </a:solidFill>
              </a:rPr>
              <a:t>Giornaliera</a:t>
            </a:r>
            <a:endParaRPr lang="it-IT" sz="1400" dirty="0">
              <a:solidFill>
                <a:schemeClr val="tx1"/>
              </a:solidFill>
            </a:endParaRPr>
          </a:p>
        </p:txBody>
      </p:sp>
      <p:grpSp>
        <p:nvGrpSpPr>
          <p:cNvPr id="23" name="Group 22"/>
          <p:cNvGrpSpPr/>
          <p:nvPr/>
        </p:nvGrpSpPr>
        <p:grpSpPr>
          <a:xfrm flipH="1">
            <a:off x="6209072" y="1184810"/>
            <a:ext cx="5370540" cy="288000"/>
            <a:chOff x="6093323" y="1173764"/>
            <a:chExt cx="5370540" cy="288000"/>
          </a:xfrm>
        </p:grpSpPr>
        <p:sp>
          <p:nvSpPr>
            <p:cNvPr id="48" name="Rectangle 47"/>
            <p:cNvSpPr/>
            <p:nvPr/>
          </p:nvSpPr>
          <p:spPr>
            <a:xfrm>
              <a:off x="6276329" y="1191959"/>
              <a:ext cx="5187534" cy="252000"/>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it-IT" sz="1400" b="1" dirty="0" smtClean="0">
                  <a:solidFill>
                    <a:schemeClr val="tx2"/>
                  </a:solidFill>
                </a:rPr>
                <a:t>Oggetto dell’incentivo </a:t>
              </a:r>
              <a:endParaRPr lang="it-IT" sz="1400" b="1" dirty="0">
                <a:solidFill>
                  <a:schemeClr val="tx2"/>
                </a:solidFill>
              </a:endParaRPr>
            </a:p>
          </p:txBody>
        </p:sp>
        <p:sp>
          <p:nvSpPr>
            <p:cNvPr id="49" name="Oval 48"/>
            <p:cNvSpPr/>
            <p:nvPr/>
          </p:nvSpPr>
          <p:spPr>
            <a:xfrm>
              <a:off x="6093323" y="1173764"/>
              <a:ext cx="288000" cy="288000"/>
            </a:xfrm>
            <a:prstGeom prst="ellipse">
              <a:avLst/>
            </a:prstGeom>
            <a:solidFill>
              <a:schemeClr val="tx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grpSp>
      <p:pic>
        <p:nvPicPr>
          <p:cNvPr id="30" name="Picture 29"/>
          <p:cNvPicPr>
            <a:picLocks noChangeAspect="1"/>
          </p:cNvPicPr>
          <p:nvPr/>
        </p:nvPicPr>
        <p:blipFill>
          <a:blip r:embed="rId3">
            <a:clrChange>
              <a:clrFrom>
                <a:srgbClr val="FFFFFF"/>
              </a:clrFrom>
              <a:clrTo>
                <a:srgbClr val="FFFFFF">
                  <a:alpha val="0"/>
                </a:srgbClr>
              </a:clrTo>
            </a:clrChange>
          </a:blip>
          <a:stretch>
            <a:fillRect/>
          </a:stretch>
        </p:blipFill>
        <p:spPr>
          <a:xfrm>
            <a:off x="11325591" y="1203005"/>
            <a:ext cx="220041" cy="220041"/>
          </a:xfrm>
          <a:prstGeom prst="rect">
            <a:avLst/>
          </a:prstGeom>
        </p:spPr>
      </p:pic>
      <p:grpSp>
        <p:nvGrpSpPr>
          <p:cNvPr id="53" name="Group 52"/>
          <p:cNvGrpSpPr/>
          <p:nvPr/>
        </p:nvGrpSpPr>
        <p:grpSpPr>
          <a:xfrm flipH="1">
            <a:off x="6226894" y="3744902"/>
            <a:ext cx="5370540" cy="288000"/>
            <a:chOff x="6093323" y="1173764"/>
            <a:chExt cx="5370540" cy="288000"/>
          </a:xfrm>
        </p:grpSpPr>
        <p:sp>
          <p:nvSpPr>
            <p:cNvPr id="55" name="Rectangle 54"/>
            <p:cNvSpPr/>
            <p:nvPr/>
          </p:nvSpPr>
          <p:spPr>
            <a:xfrm>
              <a:off x="6276329" y="1191959"/>
              <a:ext cx="5187534" cy="252000"/>
            </a:xfrm>
            <a:prstGeom prst="rect">
              <a:avLst/>
            </a:prstGeom>
            <a:solidFill>
              <a:schemeClr val="accent6"/>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it-IT" sz="1400" b="1" dirty="0" smtClean="0">
                  <a:solidFill>
                    <a:schemeClr val="tx2"/>
                  </a:solidFill>
                </a:rPr>
                <a:t>Durata</a:t>
              </a:r>
              <a:endParaRPr lang="it-IT" sz="1400" b="1" dirty="0">
                <a:solidFill>
                  <a:schemeClr val="tx2"/>
                </a:solidFill>
              </a:endParaRPr>
            </a:p>
          </p:txBody>
        </p:sp>
        <p:sp>
          <p:nvSpPr>
            <p:cNvPr id="56" name="Oval 55"/>
            <p:cNvSpPr/>
            <p:nvPr/>
          </p:nvSpPr>
          <p:spPr>
            <a:xfrm>
              <a:off x="6093323" y="1173764"/>
              <a:ext cx="288000" cy="288000"/>
            </a:xfrm>
            <a:prstGeom prst="ellipse">
              <a:avLst/>
            </a:prstGeom>
            <a:solidFill>
              <a:schemeClr val="tx2"/>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lang="it-IT" sz="1200" dirty="0">
                <a:solidFill>
                  <a:schemeClr val="tx1"/>
                </a:solidFill>
              </a:endParaRPr>
            </a:p>
          </p:txBody>
        </p:sp>
      </p:grpSp>
      <p:pic>
        <p:nvPicPr>
          <p:cNvPr id="41" name="Picture 40"/>
          <p:cNvPicPr>
            <a:picLocks noChangeAspect="1"/>
          </p:cNvPicPr>
          <p:nvPr/>
        </p:nvPicPr>
        <p:blipFill>
          <a:blip r:embed="rId4">
            <a:clrChange>
              <a:clrFrom>
                <a:srgbClr val="FFFFFF"/>
              </a:clrFrom>
              <a:clrTo>
                <a:srgbClr val="FFFFFF">
                  <a:alpha val="0"/>
                </a:srgbClr>
              </a:clrTo>
            </a:clrChange>
          </a:blip>
          <a:stretch>
            <a:fillRect/>
          </a:stretch>
        </p:blipFill>
        <p:spPr>
          <a:xfrm>
            <a:off x="11338019" y="3764971"/>
            <a:ext cx="241593" cy="246775"/>
          </a:xfrm>
          <a:prstGeom prst="rect">
            <a:avLst/>
          </a:prstGeom>
        </p:spPr>
      </p:pic>
      <p:sp>
        <p:nvSpPr>
          <p:cNvPr id="58" name="Rectangle 57"/>
          <p:cNvSpPr/>
          <p:nvPr/>
        </p:nvSpPr>
        <p:spPr>
          <a:xfrm>
            <a:off x="10297801" y="603683"/>
            <a:ext cx="1261222" cy="355107"/>
          </a:xfrm>
          <a:prstGeom prst="rect">
            <a:avLst/>
          </a:prstGeom>
        </p:spPr>
        <p:txBody>
          <a:bodyPr/>
          <a:lstStyle/>
          <a:p>
            <a:pPr algn="ctr" defTabSz="914239">
              <a:lnSpc>
                <a:spcPct val="85000"/>
              </a:lnSpc>
              <a:spcBef>
                <a:spcPct val="0"/>
              </a:spcBef>
            </a:pPr>
            <a:r>
              <a:rPr lang="it-IT" sz="2400" b="1" i="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(1/2)</a:t>
            </a:r>
            <a:endParaRPr lang="it-IT" sz="2400" b="1" i="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27736603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INPS_R_TEMPLATE">
  <a:themeElements>
    <a:clrScheme name="Custom 1">
      <a:dk1>
        <a:srgbClr val="000000"/>
      </a:dk1>
      <a:lt1>
        <a:srgbClr val="808080"/>
      </a:lt1>
      <a:dk2>
        <a:srgbClr val="FFFFFF"/>
      </a:dk2>
      <a:lt2>
        <a:srgbClr val="808080"/>
      </a:lt2>
      <a:accent1>
        <a:srgbClr val="808080"/>
      </a:accent1>
      <a:accent2>
        <a:srgbClr val="FFE600"/>
      </a:accent2>
      <a:accent3>
        <a:srgbClr val="999999"/>
      </a:accent3>
      <a:accent4>
        <a:srgbClr val="F0F0F0"/>
      </a:accent4>
      <a:accent5>
        <a:srgbClr val="00A3AE"/>
      </a:accent5>
      <a:accent6>
        <a:srgbClr val="C0C0C0"/>
      </a:accent6>
      <a:hlink>
        <a:srgbClr val="336699"/>
      </a:hlink>
      <a:folHlink>
        <a:srgbClr val="91278F"/>
      </a:folHlink>
    </a:clrScheme>
    <a:fontScheme name="Custom 2">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accent1"/>
          </a:solidFill>
        </a:ln>
      </a:spPr>
      <a:bodyPr lIns="36000" tIns="36000" rIns="36000" bIns="36000" rtlCol="0" anchor="t" anchorCtr="0"/>
      <a:lstStyle>
        <a:defPPr algn="ctr">
          <a:defRPr sz="12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36576" rIns="0" bIns="0" rtlCol="0">
        <a:spAutoFit/>
      </a:bodyPr>
      <a:lstStyle>
        <a:defPPr marL="285750" indent="-285750">
          <a:lnSpc>
            <a:spcPct val="85000"/>
          </a:lnSpc>
          <a:spcAft>
            <a:spcPts val="600"/>
          </a:spcAft>
          <a:buClr>
            <a:schemeClr val="accent2"/>
          </a:buClr>
          <a:buSzPct val="70000"/>
          <a:buFont typeface="Arial" pitchFamily="34" charset="0"/>
          <a:buChar char="►"/>
          <a:defRPr sz="1200" dirty="0" smtClean="0"/>
        </a:defPPr>
      </a:lstStyle>
    </a:txDef>
  </a:objectDefaults>
  <a:extraClrSchemeLst/>
  <a:custClrLst>
    <a:custClr name="EY Special Use Red">
      <a:srgbClr val="F04C3E"/>
    </a:custClr>
    <a:custClr name="EY Special Use Blue 50%">
      <a:srgbClr val="7FD1D6"/>
    </a:custClr>
    <a:custClr name="EY Special Use Purple">
      <a:srgbClr val="91278F"/>
    </a:custClr>
    <a:custClr name="EY Special Use Purple 50%">
      <a:srgbClr val="C893C7"/>
    </a:custClr>
    <a:custClr name="EY Special Use Green">
      <a:srgbClr val="2C973E"/>
    </a:custClr>
    <a:custClr name="EY Special Use Green 50%">
      <a:srgbClr val="95CB89"/>
    </a:custClr>
    <a:custClr name="EY Yellow 50%">
      <a:srgbClr val="FFF27F"/>
    </a:custClr>
    <a:custClr name="EY Special Use Lilac">
      <a:srgbClr val="AC98DB"/>
    </a:custClr>
    <a:custClr name="EY Special Use Lilac 50%">
      <a:srgbClr val="D8D2E0"/>
    </a:custClr>
    <a:custClr name="EY Link Blue">
      <a:srgbClr val="336699"/>
    </a:custClr>
  </a:custClr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34949</TotalTime>
  <Words>7761</Words>
  <Application>Microsoft Office PowerPoint</Application>
  <PresentationFormat>Widescreen</PresentationFormat>
  <Paragraphs>921</Paragraphs>
  <Slides>71</Slides>
  <Notes>35</Notes>
  <HiddenSlides>0</HiddenSlides>
  <MMClips>0</MMClips>
  <ScaleCrop>false</ScaleCrop>
  <HeadingPairs>
    <vt:vector size="8" baseType="variant">
      <vt:variant>
        <vt:lpstr>Caratteri utilizzati</vt:lpstr>
      </vt:variant>
      <vt:variant>
        <vt:i4>15</vt:i4>
      </vt:variant>
      <vt:variant>
        <vt:lpstr>Tema</vt:lpstr>
      </vt:variant>
      <vt:variant>
        <vt:i4>1</vt:i4>
      </vt:variant>
      <vt:variant>
        <vt:lpstr>Server OLE incorporati</vt:lpstr>
      </vt:variant>
      <vt:variant>
        <vt:i4>1</vt:i4>
      </vt:variant>
      <vt:variant>
        <vt:lpstr>Titoli diapositive</vt:lpstr>
      </vt:variant>
      <vt:variant>
        <vt:i4>71</vt:i4>
      </vt:variant>
    </vt:vector>
  </HeadingPairs>
  <TitlesOfParts>
    <vt:vector size="88" baseType="lpstr">
      <vt:lpstr>Microsoft YaHei</vt:lpstr>
      <vt:lpstr>MS PGothic</vt:lpstr>
      <vt:lpstr>Arial</vt:lpstr>
      <vt:lpstr>Arial Unicode MS</vt:lpstr>
      <vt:lpstr>Bodoni MT</vt:lpstr>
      <vt:lpstr>Calibri</vt:lpstr>
      <vt:lpstr>Comic Sans MS</vt:lpstr>
      <vt:lpstr>Corbel</vt:lpstr>
      <vt:lpstr>Lucida Console</vt:lpstr>
      <vt:lpstr>Mangal</vt:lpstr>
      <vt:lpstr>StarSymbol</vt:lpstr>
      <vt:lpstr>Tahoma</vt:lpstr>
      <vt:lpstr>Times New Roman</vt:lpstr>
      <vt:lpstr>Verdana</vt:lpstr>
      <vt:lpstr>Wingdings</vt:lpstr>
      <vt:lpstr>INPS_R_TEMPLATE</vt:lpstr>
      <vt:lpstr>think-cell Slide</vt:lpstr>
      <vt:lpstr>Esonero contributivo per le nuove assunzioni di giovani con contratto di lavoro a tempo indeterminato ai sensi dell’art. 1, commi 100-108 e 113-114, della legge n. 205/2017 </vt:lpstr>
      <vt:lpstr>Agenda </vt:lpstr>
      <vt:lpstr>1. Disciplina generale dell’incentivo  </vt:lpstr>
      <vt:lpstr>Datori di lavoro beneficiari dell’esonero contributivo</vt:lpstr>
      <vt:lpstr>Datori di lavoro esclusi dall’applicazione del beneficio</vt:lpstr>
      <vt:lpstr>Rapporti di lavoro incentivati e lavoratori per i quali spetta l’incentivo</vt:lpstr>
      <vt:lpstr>Rapporti di lavoro incentivati e lavoratori per i quali spetta l’incentivo</vt:lpstr>
      <vt:lpstr>Rapporti di lavoro incentivati e lavoratori per i quali spetta l’incentivo</vt:lpstr>
      <vt:lpstr>Assetto e misura dell’incentivo </vt:lpstr>
      <vt:lpstr>Assetto e misura dell’incentivo </vt:lpstr>
      <vt:lpstr>Compatibilità con altre forme di incentivo all’occupazione</vt:lpstr>
      <vt:lpstr>2. Condizioni di spettanza dell’incentivo   </vt:lpstr>
      <vt:lpstr>Condizioni per il diritto all’esonero contributivo </vt:lpstr>
      <vt:lpstr>Condizioni per il diritto all’esonero contributivo </vt:lpstr>
      <vt:lpstr>Condizioni per il diritto all’esonero contributivo </vt:lpstr>
      <vt:lpstr>Condizioni per il diritto all’esonero contributivo </vt:lpstr>
      <vt:lpstr>Condizioni per il diritto all’esonero contributivo </vt:lpstr>
      <vt:lpstr>Condizioni per il riconoscimento del diritto all’incentivo: casi particolari </vt:lpstr>
      <vt:lpstr>Condizioni per il riconoscimento del diritto all’incentivo: revoca del beneficio </vt:lpstr>
      <vt:lpstr>Casistiche</vt:lpstr>
      <vt:lpstr>Casistiche</vt:lpstr>
      <vt:lpstr>Casistiche</vt:lpstr>
      <vt:lpstr>Casistiche</vt:lpstr>
      <vt:lpstr>3. Funzionalità  </vt:lpstr>
      <vt:lpstr>Funzionalità volte ad agevolare l’accertamento dei requisiti in capo al lavoratore </vt:lpstr>
      <vt:lpstr>Funzionalità volte ad agevolare l’accertamento dei requisiti in capo al lavoratore </vt:lpstr>
      <vt:lpstr>4. Istruzioni operative  </vt:lpstr>
      <vt:lpstr>Premessa </vt:lpstr>
      <vt:lpstr>Sistema UniEmens</vt:lpstr>
      <vt:lpstr>Sistema DMAG</vt:lpstr>
      <vt:lpstr>Sistema Uniemens sezione &lt;ListaPosPA&gt;</vt:lpstr>
      <vt:lpstr>Cumulabilità con l’esonero previsto dalla Legge di Bilancio 2018: esempi</vt:lpstr>
      <vt:lpstr>Controlli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TIPOLOGIE DI VARIAZIONI</vt:lpstr>
      <vt:lpstr>TIPOLOGIE DI VARIAZIONE 1) VARIAZIONE DENUNCIA PRINCIPALE</vt:lpstr>
      <vt:lpstr>TIPOLOGIE DI VARIAZIONE    2) VARIAZIONI PER CORREZIONE NOTE DI RETTIFICA</vt:lpstr>
      <vt:lpstr>      PRESUPPOSTI DELLE VARIAZIONI</vt:lpstr>
      <vt:lpstr>    PRECISAZIONI SULLE VARIAZIONI</vt:lpstr>
      <vt:lpstr>      TIPOLOGIE DI VARIAZIONE              3) Regolarizzazioni</vt:lpstr>
      <vt:lpstr>  REGOLARIZZAZIONE SPONTANEA</vt:lpstr>
      <vt:lpstr>   REGOLARIZZAZIONE SPONTANEA PER         NOTE DI RETTIFICA ADDEBITO Art.1  </vt:lpstr>
      <vt:lpstr>      ALTRI CASI DI REGOLARIZZAZIONI  </vt:lpstr>
      <vt:lpstr>     REGOLARIZZAZIONI</vt:lpstr>
      <vt:lpstr>      REGOLARIZZAZIONI </vt:lpstr>
      <vt:lpstr>       Come l’azienda può utilizzare un credito da VIG</vt:lpstr>
      <vt:lpstr>      VARIAZIONI PER CF ERRATI</vt:lpstr>
      <vt:lpstr>              Omesso versamento ritenute previdenziali </vt:lpstr>
      <vt:lpstr>CASSETTO BIDIREZIONALE</vt:lpstr>
      <vt:lpstr>   D U R C ON LINE con irregolarità</vt:lpstr>
    </vt:vector>
  </TitlesOfParts>
  <Company>Ernst &amp; Young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Pierpaolo De Luca</dc:creator>
  <cp:lastModifiedBy>Antonella Tossani</cp:lastModifiedBy>
  <cp:revision>2538</cp:revision>
  <cp:lastPrinted>2017-10-13T08:51:18Z</cp:lastPrinted>
  <dcterms:created xsi:type="dcterms:W3CDTF">2016-07-11T13:49:16Z</dcterms:created>
  <dcterms:modified xsi:type="dcterms:W3CDTF">2018-05-09T08:11:48Z</dcterms:modified>
</cp:coreProperties>
</file>