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78"/>
  </p:notesMasterIdLst>
  <p:handoutMasterIdLst>
    <p:handoutMasterId r:id="rId79"/>
  </p:handoutMasterIdLst>
  <p:sldIdLst>
    <p:sldId id="401" r:id="rId2"/>
    <p:sldId id="357" r:id="rId3"/>
    <p:sldId id="529" r:id="rId4"/>
    <p:sldId id="530" r:id="rId5"/>
    <p:sldId id="485" r:id="rId6"/>
    <p:sldId id="500" r:id="rId7"/>
    <p:sldId id="502" r:id="rId8"/>
    <p:sldId id="505" r:id="rId9"/>
    <p:sldId id="546" r:id="rId10"/>
    <p:sldId id="547" r:id="rId11"/>
    <p:sldId id="513" r:id="rId12"/>
    <p:sldId id="514" r:id="rId13"/>
    <p:sldId id="453" r:id="rId14"/>
    <p:sldId id="454" r:id="rId15"/>
    <p:sldId id="455" r:id="rId16"/>
    <p:sldId id="456" r:id="rId17"/>
    <p:sldId id="457" r:id="rId18"/>
    <p:sldId id="458" r:id="rId19"/>
    <p:sldId id="459" r:id="rId20"/>
    <p:sldId id="460" r:id="rId21"/>
    <p:sldId id="461" r:id="rId22"/>
    <p:sldId id="462" r:id="rId23"/>
    <p:sldId id="463" r:id="rId24"/>
    <p:sldId id="522" r:id="rId25"/>
    <p:sldId id="464" r:id="rId26"/>
    <p:sldId id="465" r:id="rId27"/>
    <p:sldId id="466" r:id="rId28"/>
    <p:sldId id="467" r:id="rId29"/>
    <p:sldId id="469" r:id="rId30"/>
    <p:sldId id="470" r:id="rId31"/>
    <p:sldId id="471" r:id="rId32"/>
    <p:sldId id="472" r:id="rId33"/>
    <p:sldId id="516" r:id="rId34"/>
    <p:sldId id="515" r:id="rId35"/>
    <p:sldId id="518" r:id="rId36"/>
    <p:sldId id="519" r:id="rId37"/>
    <p:sldId id="358" r:id="rId38"/>
    <p:sldId id="361" r:id="rId39"/>
    <p:sldId id="362" r:id="rId40"/>
    <p:sldId id="363" r:id="rId41"/>
    <p:sldId id="408" r:id="rId42"/>
    <p:sldId id="365" r:id="rId43"/>
    <p:sldId id="520" r:id="rId44"/>
    <p:sldId id="376" r:id="rId45"/>
    <p:sldId id="377" r:id="rId46"/>
    <p:sldId id="438" r:id="rId47"/>
    <p:sldId id="532" r:id="rId48"/>
    <p:sldId id="531" r:id="rId49"/>
    <p:sldId id="533" r:id="rId50"/>
    <p:sldId id="534" r:id="rId51"/>
    <p:sldId id="535" r:id="rId52"/>
    <p:sldId id="536" r:id="rId53"/>
    <p:sldId id="539" r:id="rId54"/>
    <p:sldId id="540" r:id="rId55"/>
    <p:sldId id="541" r:id="rId56"/>
    <p:sldId id="542" r:id="rId57"/>
    <p:sldId id="543" r:id="rId58"/>
    <p:sldId id="544" r:id="rId59"/>
    <p:sldId id="545" r:id="rId60"/>
    <p:sldId id="548" r:id="rId61"/>
    <p:sldId id="550" r:id="rId62"/>
    <p:sldId id="551" r:id="rId63"/>
    <p:sldId id="552" r:id="rId64"/>
    <p:sldId id="554" r:id="rId65"/>
    <p:sldId id="555" r:id="rId66"/>
    <p:sldId id="556" r:id="rId67"/>
    <p:sldId id="553" r:id="rId68"/>
    <p:sldId id="557" r:id="rId69"/>
    <p:sldId id="558" r:id="rId70"/>
    <p:sldId id="559" r:id="rId71"/>
    <p:sldId id="560" r:id="rId72"/>
    <p:sldId id="561" r:id="rId73"/>
    <p:sldId id="562" r:id="rId74"/>
    <p:sldId id="563" r:id="rId75"/>
    <p:sldId id="564" r:id="rId76"/>
    <p:sldId id="301" r:id="rId77"/>
  </p:sldIdLst>
  <p:sldSz cx="9144000" cy="6858000" type="screen4x3"/>
  <p:notesSz cx="6788150" cy="9923463"/>
  <p:custDataLst>
    <p:tags r:id="rId80"/>
  </p:custDataLst>
  <p:defaultTextStyle>
    <a:defPPr>
      <a:defRPr lang="it-IT"/>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FFF4"/>
    <a:srgbClr val="FE3939"/>
    <a:srgbClr val="014A99"/>
    <a:srgbClr val="336799"/>
    <a:srgbClr val="E54046"/>
    <a:srgbClr val="0D8B7B"/>
    <a:srgbClr val="336699"/>
    <a:srgbClr val="DE353A"/>
    <a:srgbClr val="006A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12" autoAdjust="0"/>
    <p:restoredTop sz="94697" autoAdjust="0"/>
  </p:normalViewPr>
  <p:slideViewPr>
    <p:cSldViewPr>
      <p:cViewPr varScale="1">
        <p:scale>
          <a:sx n="109" d="100"/>
          <a:sy n="109" d="100"/>
        </p:scale>
        <p:origin x="163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542254-F0F3-4536-8384-3CC800697C0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586579FA-0FE7-4479-9269-4B2EA679B796}">
      <dgm:prSet phldrT="[Testo]" custT="1"/>
      <dgm:spPr>
        <a:solidFill>
          <a:srgbClr val="0070C0"/>
        </a:solidFill>
      </dgm:spPr>
      <dgm:t>
        <a:bodyPr/>
        <a:lstStyle/>
        <a:p>
          <a:r>
            <a:rPr lang="it-IT" sz="1800" dirty="0">
              <a:latin typeface="Arial" pitchFamily="34" charset="0"/>
              <a:cs typeface="Arial" pitchFamily="34" charset="0"/>
            </a:rPr>
            <a:t>Sono ridotti di due anni i termini di decadenza per gli accertamenti </a:t>
          </a:r>
        </a:p>
      </dgm:t>
    </dgm:pt>
    <dgm:pt modelId="{4C958475-9D71-4DDA-9348-52944A2D55ED}" type="parTrans" cxnId="{415FBC32-5412-4817-BF0F-EB7D223E6BD9}">
      <dgm:prSet/>
      <dgm:spPr/>
      <dgm:t>
        <a:bodyPr/>
        <a:lstStyle/>
        <a:p>
          <a:endParaRPr lang="it-IT" sz="1800">
            <a:latin typeface="Arial" pitchFamily="34" charset="0"/>
            <a:cs typeface="Arial" pitchFamily="34" charset="0"/>
          </a:endParaRPr>
        </a:p>
      </dgm:t>
    </dgm:pt>
    <dgm:pt modelId="{4E0F8B25-F3BE-4FFA-B987-1AF1834D45B0}" type="sibTrans" cxnId="{415FBC32-5412-4817-BF0F-EB7D223E6BD9}">
      <dgm:prSet/>
      <dgm:spPr/>
      <dgm:t>
        <a:bodyPr/>
        <a:lstStyle/>
        <a:p>
          <a:endParaRPr lang="it-IT" sz="1800">
            <a:latin typeface="Arial" pitchFamily="34" charset="0"/>
            <a:cs typeface="Arial" pitchFamily="34" charset="0"/>
          </a:endParaRPr>
        </a:p>
      </dgm:t>
    </dgm:pt>
    <dgm:pt modelId="{0EB3F865-1E9B-4CF4-95A6-0FC972606C5B}">
      <dgm:prSet phldrT="[Testo]" custT="1"/>
      <dgm:spPr/>
      <dgm:t>
        <a:bodyPr/>
        <a:lstStyle/>
        <a:p>
          <a:r>
            <a:rPr lang="it-IT" sz="1800" dirty="0">
              <a:latin typeface="Arial" pitchFamily="34" charset="0"/>
              <a:cs typeface="Arial" pitchFamily="34" charset="0"/>
            </a:rPr>
            <a:t>A favore dei soggetti che garantiscono la tracciabilità dei pagamenti ricevuti ed effettuati relativi ad operazioni di ammontare superiore a € 500 </a:t>
          </a:r>
        </a:p>
      </dgm:t>
    </dgm:pt>
    <dgm:pt modelId="{92FA2284-89EB-4000-A294-5B0F73FE2851}" type="parTrans" cxnId="{E637042A-7988-40A7-9C5C-E497831A9A37}">
      <dgm:prSet/>
      <dgm:spPr/>
      <dgm:t>
        <a:bodyPr/>
        <a:lstStyle/>
        <a:p>
          <a:endParaRPr lang="it-IT" sz="1800">
            <a:latin typeface="Arial" pitchFamily="34" charset="0"/>
            <a:cs typeface="Arial" pitchFamily="34" charset="0"/>
          </a:endParaRPr>
        </a:p>
      </dgm:t>
    </dgm:pt>
    <dgm:pt modelId="{CB47D2E9-E875-43FF-BB21-F51106F70E7E}" type="sibTrans" cxnId="{E637042A-7988-40A7-9C5C-E497831A9A37}">
      <dgm:prSet/>
      <dgm:spPr/>
      <dgm:t>
        <a:bodyPr/>
        <a:lstStyle/>
        <a:p>
          <a:endParaRPr lang="it-IT" sz="1800">
            <a:latin typeface="Arial" pitchFamily="34" charset="0"/>
            <a:cs typeface="Arial" pitchFamily="34" charset="0"/>
          </a:endParaRPr>
        </a:p>
      </dgm:t>
    </dgm:pt>
    <dgm:pt modelId="{A28C4739-8A35-4D31-A659-6FB8CB4FCF2E}">
      <dgm:prSet phldrT="[Testo]" custT="1"/>
      <dgm:spPr>
        <a:solidFill>
          <a:srgbClr val="0070C0"/>
        </a:solidFill>
      </dgm:spPr>
      <dgm:t>
        <a:bodyPr/>
        <a:lstStyle/>
        <a:p>
          <a:r>
            <a:rPr lang="it-IT" sz="1800" dirty="0">
              <a:latin typeface="Arial" pitchFamily="34" charset="0"/>
              <a:cs typeface="Arial" pitchFamily="34" charset="0"/>
            </a:rPr>
            <a:t>La stessa riduzione di due anni dei termini per gli accertamenti</a:t>
          </a:r>
        </a:p>
      </dgm:t>
    </dgm:pt>
    <dgm:pt modelId="{B362168E-92E9-4E10-B234-20C14FC22D63}" type="parTrans" cxnId="{E14161C2-06E7-4ADC-8F7C-F0046414AD24}">
      <dgm:prSet/>
      <dgm:spPr/>
      <dgm:t>
        <a:bodyPr/>
        <a:lstStyle/>
        <a:p>
          <a:endParaRPr lang="it-IT" sz="1800">
            <a:latin typeface="Arial" pitchFamily="34" charset="0"/>
            <a:cs typeface="Arial" pitchFamily="34" charset="0"/>
          </a:endParaRPr>
        </a:p>
      </dgm:t>
    </dgm:pt>
    <dgm:pt modelId="{A2ECB248-A7C7-4E50-B454-E2675CF3FA27}" type="sibTrans" cxnId="{E14161C2-06E7-4ADC-8F7C-F0046414AD24}">
      <dgm:prSet/>
      <dgm:spPr/>
      <dgm:t>
        <a:bodyPr/>
        <a:lstStyle/>
        <a:p>
          <a:endParaRPr lang="it-IT" sz="1800">
            <a:latin typeface="Arial" pitchFamily="34" charset="0"/>
            <a:cs typeface="Arial" pitchFamily="34" charset="0"/>
          </a:endParaRPr>
        </a:p>
      </dgm:t>
    </dgm:pt>
    <dgm:pt modelId="{57C70119-7B18-4FFB-BE2B-157B7C43CD98}">
      <dgm:prSet phldrT="[Testo]" custT="1"/>
      <dgm:spPr/>
      <dgm:t>
        <a:bodyPr/>
        <a:lstStyle/>
        <a:p>
          <a:r>
            <a:rPr lang="it-IT" sz="1800" dirty="0">
              <a:latin typeface="Arial" pitchFamily="34" charset="0"/>
              <a:cs typeface="Arial" pitchFamily="34" charset="0"/>
            </a:rPr>
            <a:t>Viene concessa ai commercianti al minuto che decidono di optare per la trasmissione telematica dei corrispettivi</a:t>
          </a:r>
        </a:p>
      </dgm:t>
    </dgm:pt>
    <dgm:pt modelId="{C63CFB48-9EAC-4D41-B761-271C76A04918}" type="parTrans" cxnId="{90C967E0-98CA-4D62-BA7C-789A2C07991D}">
      <dgm:prSet/>
      <dgm:spPr/>
      <dgm:t>
        <a:bodyPr/>
        <a:lstStyle/>
        <a:p>
          <a:endParaRPr lang="it-IT" sz="1800">
            <a:latin typeface="Arial" pitchFamily="34" charset="0"/>
            <a:cs typeface="Arial" pitchFamily="34" charset="0"/>
          </a:endParaRPr>
        </a:p>
      </dgm:t>
    </dgm:pt>
    <dgm:pt modelId="{DC782AB6-C870-431D-9D0D-2D2E8DA8D010}" type="sibTrans" cxnId="{90C967E0-98CA-4D62-BA7C-789A2C07991D}">
      <dgm:prSet/>
      <dgm:spPr/>
      <dgm:t>
        <a:bodyPr/>
        <a:lstStyle/>
        <a:p>
          <a:endParaRPr lang="it-IT" sz="1800">
            <a:latin typeface="Arial" pitchFamily="34" charset="0"/>
            <a:cs typeface="Arial" pitchFamily="34" charset="0"/>
          </a:endParaRPr>
        </a:p>
      </dgm:t>
    </dgm:pt>
    <dgm:pt modelId="{291D15A5-7402-442A-96A0-43D9C9C810F1}">
      <dgm:prSet phldrT="[Testo]" custT="1"/>
      <dgm:spPr>
        <a:solidFill>
          <a:srgbClr val="0070C0"/>
        </a:solidFill>
      </dgm:spPr>
      <dgm:t>
        <a:bodyPr/>
        <a:lstStyle/>
        <a:p>
          <a:r>
            <a:rPr lang="it-IT" sz="1800" dirty="0">
              <a:latin typeface="Arial" pitchFamily="34" charset="0"/>
              <a:cs typeface="Arial" pitchFamily="34" charset="0"/>
            </a:rPr>
            <a:t>Per i soggetti che si avvalgono degli elementi messi a disposizione dall’Agenzia delle entrate </a:t>
          </a:r>
        </a:p>
      </dgm:t>
    </dgm:pt>
    <dgm:pt modelId="{A2D6D926-199E-4947-B584-9C43DA17604A}" type="parTrans" cxnId="{3317E061-6BDE-4B4E-A42F-A1A70E9301DE}">
      <dgm:prSet/>
      <dgm:spPr/>
      <dgm:t>
        <a:bodyPr/>
        <a:lstStyle/>
        <a:p>
          <a:endParaRPr lang="it-IT" sz="1800">
            <a:latin typeface="Arial" pitchFamily="34" charset="0"/>
            <a:cs typeface="Arial" pitchFamily="34" charset="0"/>
          </a:endParaRPr>
        </a:p>
      </dgm:t>
    </dgm:pt>
    <dgm:pt modelId="{95023D72-680E-403A-947C-5CC1593EE21F}" type="sibTrans" cxnId="{3317E061-6BDE-4B4E-A42F-A1A70E9301DE}">
      <dgm:prSet/>
      <dgm:spPr/>
      <dgm:t>
        <a:bodyPr/>
        <a:lstStyle/>
        <a:p>
          <a:endParaRPr lang="it-IT" sz="1800">
            <a:latin typeface="Arial" pitchFamily="34" charset="0"/>
            <a:cs typeface="Arial" pitchFamily="34" charset="0"/>
          </a:endParaRPr>
        </a:p>
      </dgm:t>
    </dgm:pt>
    <dgm:pt modelId="{E2D7CFCF-6814-42AC-B302-4AE5D31DCFE5}">
      <dgm:prSet phldrT="[Testo]" custT="1"/>
      <dgm:spPr/>
      <dgm:t>
        <a:bodyPr/>
        <a:lstStyle/>
        <a:p>
          <a:r>
            <a:rPr lang="it-IT" sz="1800" dirty="0">
              <a:latin typeface="Arial" pitchFamily="34" charset="0"/>
              <a:cs typeface="Arial" pitchFamily="34" charset="0"/>
            </a:rPr>
            <a:t>Viene meno l’obbligo di tenuta dei registri IVA (fatture, acquisti e corrispettivi)</a:t>
          </a:r>
        </a:p>
      </dgm:t>
    </dgm:pt>
    <dgm:pt modelId="{3AD439CB-B789-4A9C-BF1B-2651A5642D2E}" type="parTrans" cxnId="{918D5219-E317-4CB2-B8FE-E4410D7C3107}">
      <dgm:prSet/>
      <dgm:spPr/>
      <dgm:t>
        <a:bodyPr/>
        <a:lstStyle/>
        <a:p>
          <a:endParaRPr lang="it-IT" sz="1800">
            <a:latin typeface="Arial" pitchFamily="34" charset="0"/>
            <a:cs typeface="Arial" pitchFamily="34" charset="0"/>
          </a:endParaRPr>
        </a:p>
      </dgm:t>
    </dgm:pt>
    <dgm:pt modelId="{32FFF375-7FF1-439D-8533-7484FCC29494}" type="sibTrans" cxnId="{918D5219-E317-4CB2-B8FE-E4410D7C3107}">
      <dgm:prSet/>
      <dgm:spPr/>
      <dgm:t>
        <a:bodyPr/>
        <a:lstStyle/>
        <a:p>
          <a:endParaRPr lang="it-IT" sz="1800">
            <a:latin typeface="Arial" pitchFamily="34" charset="0"/>
            <a:cs typeface="Arial" pitchFamily="34" charset="0"/>
          </a:endParaRPr>
        </a:p>
      </dgm:t>
    </dgm:pt>
    <dgm:pt modelId="{B3AE6125-8D6C-4958-AF72-3C806C15AD47}" type="pres">
      <dgm:prSet presAssocID="{E0542254-F0F3-4536-8384-3CC800697C0B}" presName="Name0" presStyleCnt="0">
        <dgm:presLayoutVars>
          <dgm:dir/>
          <dgm:animLvl val="lvl"/>
          <dgm:resizeHandles val="exact"/>
        </dgm:presLayoutVars>
      </dgm:prSet>
      <dgm:spPr/>
      <dgm:t>
        <a:bodyPr/>
        <a:lstStyle/>
        <a:p>
          <a:endParaRPr lang="it-IT"/>
        </a:p>
      </dgm:t>
    </dgm:pt>
    <dgm:pt modelId="{5A2656E3-6EE8-4009-9D13-23E5542A5CC6}" type="pres">
      <dgm:prSet presAssocID="{291D15A5-7402-442A-96A0-43D9C9C810F1}" presName="boxAndChildren" presStyleCnt="0"/>
      <dgm:spPr/>
    </dgm:pt>
    <dgm:pt modelId="{7525E538-0993-4EB5-B685-8295E0DE0CD2}" type="pres">
      <dgm:prSet presAssocID="{291D15A5-7402-442A-96A0-43D9C9C810F1}" presName="parentTextBox" presStyleLbl="node1" presStyleIdx="0" presStyleCnt="3"/>
      <dgm:spPr/>
      <dgm:t>
        <a:bodyPr/>
        <a:lstStyle/>
        <a:p>
          <a:endParaRPr lang="it-IT"/>
        </a:p>
      </dgm:t>
    </dgm:pt>
    <dgm:pt modelId="{DAEE8B19-3388-43BC-BDEE-05067A45C626}" type="pres">
      <dgm:prSet presAssocID="{291D15A5-7402-442A-96A0-43D9C9C810F1}" presName="entireBox" presStyleLbl="node1" presStyleIdx="0" presStyleCnt="3"/>
      <dgm:spPr/>
      <dgm:t>
        <a:bodyPr/>
        <a:lstStyle/>
        <a:p>
          <a:endParaRPr lang="it-IT"/>
        </a:p>
      </dgm:t>
    </dgm:pt>
    <dgm:pt modelId="{23824B22-C28D-41E4-B762-ECBFB5755025}" type="pres">
      <dgm:prSet presAssocID="{291D15A5-7402-442A-96A0-43D9C9C810F1}" presName="descendantBox" presStyleCnt="0"/>
      <dgm:spPr/>
    </dgm:pt>
    <dgm:pt modelId="{062843BC-559A-4F30-834B-F9B157DF6929}" type="pres">
      <dgm:prSet presAssocID="{E2D7CFCF-6814-42AC-B302-4AE5D31DCFE5}" presName="childTextBox" presStyleLbl="fgAccFollowNode1" presStyleIdx="0" presStyleCnt="3">
        <dgm:presLayoutVars>
          <dgm:bulletEnabled val="1"/>
        </dgm:presLayoutVars>
      </dgm:prSet>
      <dgm:spPr/>
      <dgm:t>
        <a:bodyPr/>
        <a:lstStyle/>
        <a:p>
          <a:endParaRPr lang="it-IT"/>
        </a:p>
      </dgm:t>
    </dgm:pt>
    <dgm:pt modelId="{B50D96FF-D036-4112-BB7C-70DEFD8C3124}" type="pres">
      <dgm:prSet presAssocID="{A2ECB248-A7C7-4E50-B454-E2675CF3FA27}" presName="sp" presStyleCnt="0"/>
      <dgm:spPr/>
    </dgm:pt>
    <dgm:pt modelId="{4DC5B9E6-C370-44B4-A655-3F8280CE4EF0}" type="pres">
      <dgm:prSet presAssocID="{A28C4739-8A35-4D31-A659-6FB8CB4FCF2E}" presName="arrowAndChildren" presStyleCnt="0"/>
      <dgm:spPr/>
    </dgm:pt>
    <dgm:pt modelId="{A6A8C2E2-B8F9-4F41-B999-B4F8880AAD7E}" type="pres">
      <dgm:prSet presAssocID="{A28C4739-8A35-4D31-A659-6FB8CB4FCF2E}" presName="parentTextArrow" presStyleLbl="node1" presStyleIdx="0" presStyleCnt="3"/>
      <dgm:spPr/>
      <dgm:t>
        <a:bodyPr/>
        <a:lstStyle/>
        <a:p>
          <a:endParaRPr lang="it-IT"/>
        </a:p>
      </dgm:t>
    </dgm:pt>
    <dgm:pt modelId="{583F7674-AED6-4933-8FD5-BF20B5E3EC7D}" type="pres">
      <dgm:prSet presAssocID="{A28C4739-8A35-4D31-A659-6FB8CB4FCF2E}" presName="arrow" presStyleLbl="node1" presStyleIdx="1" presStyleCnt="3"/>
      <dgm:spPr/>
      <dgm:t>
        <a:bodyPr/>
        <a:lstStyle/>
        <a:p>
          <a:endParaRPr lang="it-IT"/>
        </a:p>
      </dgm:t>
    </dgm:pt>
    <dgm:pt modelId="{BEC52EF8-5692-4EC2-B985-1EF215EE4B19}" type="pres">
      <dgm:prSet presAssocID="{A28C4739-8A35-4D31-A659-6FB8CB4FCF2E}" presName="descendantArrow" presStyleCnt="0"/>
      <dgm:spPr/>
    </dgm:pt>
    <dgm:pt modelId="{C9740C14-A4B8-413E-AB9A-9CFADCB9D057}" type="pres">
      <dgm:prSet presAssocID="{57C70119-7B18-4FFB-BE2B-157B7C43CD98}" presName="childTextArrow" presStyleLbl="fgAccFollowNode1" presStyleIdx="1" presStyleCnt="3">
        <dgm:presLayoutVars>
          <dgm:bulletEnabled val="1"/>
        </dgm:presLayoutVars>
      </dgm:prSet>
      <dgm:spPr/>
      <dgm:t>
        <a:bodyPr/>
        <a:lstStyle/>
        <a:p>
          <a:endParaRPr lang="it-IT"/>
        </a:p>
      </dgm:t>
    </dgm:pt>
    <dgm:pt modelId="{6D8CD575-9408-4389-BE40-D3881AF05B4D}" type="pres">
      <dgm:prSet presAssocID="{4E0F8B25-F3BE-4FFA-B987-1AF1834D45B0}" presName="sp" presStyleCnt="0"/>
      <dgm:spPr/>
    </dgm:pt>
    <dgm:pt modelId="{6D22DDF6-DCE0-4EB1-9AAD-2CB91797F98F}" type="pres">
      <dgm:prSet presAssocID="{586579FA-0FE7-4479-9269-4B2EA679B796}" presName="arrowAndChildren" presStyleCnt="0"/>
      <dgm:spPr/>
    </dgm:pt>
    <dgm:pt modelId="{99981AA0-FA55-487A-87CE-C35BB032DA5B}" type="pres">
      <dgm:prSet presAssocID="{586579FA-0FE7-4479-9269-4B2EA679B796}" presName="parentTextArrow" presStyleLbl="node1" presStyleIdx="1" presStyleCnt="3"/>
      <dgm:spPr/>
      <dgm:t>
        <a:bodyPr/>
        <a:lstStyle/>
        <a:p>
          <a:endParaRPr lang="it-IT"/>
        </a:p>
      </dgm:t>
    </dgm:pt>
    <dgm:pt modelId="{47837B12-05A1-4AD3-81FA-80336321A8A3}" type="pres">
      <dgm:prSet presAssocID="{586579FA-0FE7-4479-9269-4B2EA679B796}" presName="arrow" presStyleLbl="node1" presStyleIdx="2" presStyleCnt="3"/>
      <dgm:spPr/>
      <dgm:t>
        <a:bodyPr/>
        <a:lstStyle/>
        <a:p>
          <a:endParaRPr lang="it-IT"/>
        </a:p>
      </dgm:t>
    </dgm:pt>
    <dgm:pt modelId="{731FC00C-0A54-49D3-A4EC-3B2541353D58}" type="pres">
      <dgm:prSet presAssocID="{586579FA-0FE7-4479-9269-4B2EA679B796}" presName="descendantArrow" presStyleCnt="0"/>
      <dgm:spPr/>
    </dgm:pt>
    <dgm:pt modelId="{EA2D8CF9-3F6D-4D05-B0E0-E2E459A29723}" type="pres">
      <dgm:prSet presAssocID="{0EB3F865-1E9B-4CF4-95A6-0FC972606C5B}" presName="childTextArrow" presStyleLbl="fgAccFollowNode1" presStyleIdx="2" presStyleCnt="3" custScaleY="104977">
        <dgm:presLayoutVars>
          <dgm:bulletEnabled val="1"/>
        </dgm:presLayoutVars>
      </dgm:prSet>
      <dgm:spPr/>
      <dgm:t>
        <a:bodyPr/>
        <a:lstStyle/>
        <a:p>
          <a:endParaRPr lang="it-IT"/>
        </a:p>
      </dgm:t>
    </dgm:pt>
  </dgm:ptLst>
  <dgm:cxnLst>
    <dgm:cxn modelId="{E637042A-7988-40A7-9C5C-E497831A9A37}" srcId="{586579FA-0FE7-4479-9269-4B2EA679B796}" destId="{0EB3F865-1E9B-4CF4-95A6-0FC972606C5B}" srcOrd="0" destOrd="0" parTransId="{92FA2284-89EB-4000-A294-5B0F73FE2851}" sibTransId="{CB47D2E9-E875-43FF-BB21-F51106F70E7E}"/>
    <dgm:cxn modelId="{415FBC32-5412-4817-BF0F-EB7D223E6BD9}" srcId="{E0542254-F0F3-4536-8384-3CC800697C0B}" destId="{586579FA-0FE7-4479-9269-4B2EA679B796}" srcOrd="0" destOrd="0" parTransId="{4C958475-9D71-4DDA-9348-52944A2D55ED}" sibTransId="{4E0F8B25-F3BE-4FFA-B987-1AF1834D45B0}"/>
    <dgm:cxn modelId="{E14161C2-06E7-4ADC-8F7C-F0046414AD24}" srcId="{E0542254-F0F3-4536-8384-3CC800697C0B}" destId="{A28C4739-8A35-4D31-A659-6FB8CB4FCF2E}" srcOrd="1" destOrd="0" parTransId="{B362168E-92E9-4E10-B234-20C14FC22D63}" sibTransId="{A2ECB248-A7C7-4E50-B454-E2675CF3FA27}"/>
    <dgm:cxn modelId="{E4BA5207-7BC0-4DF1-8B14-4CD11B51DFD9}" type="presOf" srcId="{57C70119-7B18-4FFB-BE2B-157B7C43CD98}" destId="{C9740C14-A4B8-413E-AB9A-9CFADCB9D057}" srcOrd="0" destOrd="0" presId="urn:microsoft.com/office/officeart/2005/8/layout/process4"/>
    <dgm:cxn modelId="{7FCC6547-4743-4699-AB1D-A3E5BDA3AD43}" type="presOf" srcId="{A28C4739-8A35-4D31-A659-6FB8CB4FCF2E}" destId="{A6A8C2E2-B8F9-4F41-B999-B4F8880AAD7E}" srcOrd="0" destOrd="0" presId="urn:microsoft.com/office/officeart/2005/8/layout/process4"/>
    <dgm:cxn modelId="{90C967E0-98CA-4D62-BA7C-789A2C07991D}" srcId="{A28C4739-8A35-4D31-A659-6FB8CB4FCF2E}" destId="{57C70119-7B18-4FFB-BE2B-157B7C43CD98}" srcOrd="0" destOrd="0" parTransId="{C63CFB48-9EAC-4D41-B761-271C76A04918}" sibTransId="{DC782AB6-C870-431D-9D0D-2D2E8DA8D010}"/>
    <dgm:cxn modelId="{C320DE57-2EFF-4C56-B29F-4C6D9498E8CE}" type="presOf" srcId="{E0542254-F0F3-4536-8384-3CC800697C0B}" destId="{B3AE6125-8D6C-4958-AF72-3C806C15AD47}" srcOrd="0" destOrd="0" presId="urn:microsoft.com/office/officeart/2005/8/layout/process4"/>
    <dgm:cxn modelId="{3317E061-6BDE-4B4E-A42F-A1A70E9301DE}" srcId="{E0542254-F0F3-4536-8384-3CC800697C0B}" destId="{291D15A5-7402-442A-96A0-43D9C9C810F1}" srcOrd="2" destOrd="0" parTransId="{A2D6D926-199E-4947-B584-9C43DA17604A}" sibTransId="{95023D72-680E-403A-947C-5CC1593EE21F}"/>
    <dgm:cxn modelId="{0F897B8D-D2A3-4DC1-9400-B537305342E9}" type="presOf" srcId="{291D15A5-7402-442A-96A0-43D9C9C810F1}" destId="{7525E538-0993-4EB5-B685-8295E0DE0CD2}" srcOrd="0" destOrd="0" presId="urn:microsoft.com/office/officeart/2005/8/layout/process4"/>
    <dgm:cxn modelId="{F99B4CAA-1031-4948-AB1B-41BBF44F7FE9}" type="presOf" srcId="{586579FA-0FE7-4479-9269-4B2EA679B796}" destId="{47837B12-05A1-4AD3-81FA-80336321A8A3}" srcOrd="1" destOrd="0" presId="urn:microsoft.com/office/officeart/2005/8/layout/process4"/>
    <dgm:cxn modelId="{99319A70-7829-47D8-98CC-D16D04DD6E57}" type="presOf" srcId="{586579FA-0FE7-4479-9269-4B2EA679B796}" destId="{99981AA0-FA55-487A-87CE-C35BB032DA5B}" srcOrd="0" destOrd="0" presId="urn:microsoft.com/office/officeart/2005/8/layout/process4"/>
    <dgm:cxn modelId="{C5628591-240C-4646-97C4-F4254D37FC92}" type="presOf" srcId="{A28C4739-8A35-4D31-A659-6FB8CB4FCF2E}" destId="{583F7674-AED6-4933-8FD5-BF20B5E3EC7D}" srcOrd="1" destOrd="0" presId="urn:microsoft.com/office/officeart/2005/8/layout/process4"/>
    <dgm:cxn modelId="{8803FBC3-9478-4132-A105-9277285F0D3C}" type="presOf" srcId="{291D15A5-7402-442A-96A0-43D9C9C810F1}" destId="{DAEE8B19-3388-43BC-BDEE-05067A45C626}" srcOrd="1" destOrd="0" presId="urn:microsoft.com/office/officeart/2005/8/layout/process4"/>
    <dgm:cxn modelId="{E29FCA16-5761-4EA4-AEC7-1BBB592801FA}" type="presOf" srcId="{E2D7CFCF-6814-42AC-B302-4AE5D31DCFE5}" destId="{062843BC-559A-4F30-834B-F9B157DF6929}" srcOrd="0" destOrd="0" presId="urn:microsoft.com/office/officeart/2005/8/layout/process4"/>
    <dgm:cxn modelId="{918D5219-E317-4CB2-B8FE-E4410D7C3107}" srcId="{291D15A5-7402-442A-96A0-43D9C9C810F1}" destId="{E2D7CFCF-6814-42AC-B302-4AE5D31DCFE5}" srcOrd="0" destOrd="0" parTransId="{3AD439CB-B789-4A9C-BF1B-2651A5642D2E}" sibTransId="{32FFF375-7FF1-439D-8533-7484FCC29494}"/>
    <dgm:cxn modelId="{8582DD7B-AA18-40A4-94CE-1CE56DBF6020}" type="presOf" srcId="{0EB3F865-1E9B-4CF4-95A6-0FC972606C5B}" destId="{EA2D8CF9-3F6D-4D05-B0E0-E2E459A29723}" srcOrd="0" destOrd="0" presId="urn:microsoft.com/office/officeart/2005/8/layout/process4"/>
    <dgm:cxn modelId="{8CA3F723-72E8-4C10-802B-77E8E5FD1593}" type="presParOf" srcId="{B3AE6125-8D6C-4958-AF72-3C806C15AD47}" destId="{5A2656E3-6EE8-4009-9D13-23E5542A5CC6}" srcOrd="0" destOrd="0" presId="urn:microsoft.com/office/officeart/2005/8/layout/process4"/>
    <dgm:cxn modelId="{AF1EB779-BBE9-40E5-A377-1153CA8BA626}" type="presParOf" srcId="{5A2656E3-6EE8-4009-9D13-23E5542A5CC6}" destId="{7525E538-0993-4EB5-B685-8295E0DE0CD2}" srcOrd="0" destOrd="0" presId="urn:microsoft.com/office/officeart/2005/8/layout/process4"/>
    <dgm:cxn modelId="{FF0B36F4-754C-45F6-A5C2-4AB8D6EF8681}" type="presParOf" srcId="{5A2656E3-6EE8-4009-9D13-23E5542A5CC6}" destId="{DAEE8B19-3388-43BC-BDEE-05067A45C626}" srcOrd="1" destOrd="0" presId="urn:microsoft.com/office/officeart/2005/8/layout/process4"/>
    <dgm:cxn modelId="{F05ABF32-7E57-4B92-8E78-3E852C10E579}" type="presParOf" srcId="{5A2656E3-6EE8-4009-9D13-23E5542A5CC6}" destId="{23824B22-C28D-41E4-B762-ECBFB5755025}" srcOrd="2" destOrd="0" presId="urn:microsoft.com/office/officeart/2005/8/layout/process4"/>
    <dgm:cxn modelId="{470280F7-79D4-427C-9000-E938D6A9547A}" type="presParOf" srcId="{23824B22-C28D-41E4-B762-ECBFB5755025}" destId="{062843BC-559A-4F30-834B-F9B157DF6929}" srcOrd="0" destOrd="0" presId="urn:microsoft.com/office/officeart/2005/8/layout/process4"/>
    <dgm:cxn modelId="{9B10354D-ACD9-4BED-A314-57D06E96B2CB}" type="presParOf" srcId="{B3AE6125-8D6C-4958-AF72-3C806C15AD47}" destId="{B50D96FF-D036-4112-BB7C-70DEFD8C3124}" srcOrd="1" destOrd="0" presId="urn:microsoft.com/office/officeart/2005/8/layout/process4"/>
    <dgm:cxn modelId="{6DE7C1CE-9A49-4B0D-A85C-EF4869FCAAB2}" type="presParOf" srcId="{B3AE6125-8D6C-4958-AF72-3C806C15AD47}" destId="{4DC5B9E6-C370-44B4-A655-3F8280CE4EF0}" srcOrd="2" destOrd="0" presId="urn:microsoft.com/office/officeart/2005/8/layout/process4"/>
    <dgm:cxn modelId="{2FAD027D-F928-4E0E-A41C-C7178D6CA294}" type="presParOf" srcId="{4DC5B9E6-C370-44B4-A655-3F8280CE4EF0}" destId="{A6A8C2E2-B8F9-4F41-B999-B4F8880AAD7E}" srcOrd="0" destOrd="0" presId="urn:microsoft.com/office/officeart/2005/8/layout/process4"/>
    <dgm:cxn modelId="{2FEF7771-D04E-46DF-92C8-6B6CE128FF5D}" type="presParOf" srcId="{4DC5B9E6-C370-44B4-A655-3F8280CE4EF0}" destId="{583F7674-AED6-4933-8FD5-BF20B5E3EC7D}" srcOrd="1" destOrd="0" presId="urn:microsoft.com/office/officeart/2005/8/layout/process4"/>
    <dgm:cxn modelId="{7C50DA97-7137-417F-A23F-07BB4FD05B7E}" type="presParOf" srcId="{4DC5B9E6-C370-44B4-A655-3F8280CE4EF0}" destId="{BEC52EF8-5692-4EC2-B985-1EF215EE4B19}" srcOrd="2" destOrd="0" presId="urn:microsoft.com/office/officeart/2005/8/layout/process4"/>
    <dgm:cxn modelId="{D999B249-44D6-4A9C-965C-12D4D2C2563F}" type="presParOf" srcId="{BEC52EF8-5692-4EC2-B985-1EF215EE4B19}" destId="{C9740C14-A4B8-413E-AB9A-9CFADCB9D057}" srcOrd="0" destOrd="0" presId="urn:microsoft.com/office/officeart/2005/8/layout/process4"/>
    <dgm:cxn modelId="{E4C3C27F-C2FA-42FB-B103-E7F35BF6E522}" type="presParOf" srcId="{B3AE6125-8D6C-4958-AF72-3C806C15AD47}" destId="{6D8CD575-9408-4389-BE40-D3881AF05B4D}" srcOrd="3" destOrd="0" presId="urn:microsoft.com/office/officeart/2005/8/layout/process4"/>
    <dgm:cxn modelId="{2BF3965B-FF54-49FD-AD9E-EC9ECE887195}" type="presParOf" srcId="{B3AE6125-8D6C-4958-AF72-3C806C15AD47}" destId="{6D22DDF6-DCE0-4EB1-9AAD-2CB91797F98F}" srcOrd="4" destOrd="0" presId="urn:microsoft.com/office/officeart/2005/8/layout/process4"/>
    <dgm:cxn modelId="{D1C80E13-396A-48FC-AB1F-FB07F7CC7C4A}" type="presParOf" srcId="{6D22DDF6-DCE0-4EB1-9AAD-2CB91797F98F}" destId="{99981AA0-FA55-487A-87CE-C35BB032DA5B}" srcOrd="0" destOrd="0" presId="urn:microsoft.com/office/officeart/2005/8/layout/process4"/>
    <dgm:cxn modelId="{F050C40C-F34C-41CA-858B-8A8784F1FF2B}" type="presParOf" srcId="{6D22DDF6-DCE0-4EB1-9AAD-2CB91797F98F}" destId="{47837B12-05A1-4AD3-81FA-80336321A8A3}" srcOrd="1" destOrd="0" presId="urn:microsoft.com/office/officeart/2005/8/layout/process4"/>
    <dgm:cxn modelId="{7CE94F95-EF97-428D-A1EE-2CA49FDC9490}" type="presParOf" srcId="{6D22DDF6-DCE0-4EB1-9AAD-2CB91797F98F}" destId="{731FC00C-0A54-49D3-A4EC-3B2541353D58}" srcOrd="2" destOrd="0" presId="urn:microsoft.com/office/officeart/2005/8/layout/process4"/>
    <dgm:cxn modelId="{09061C1B-FE3D-43A9-83B0-693F93AC7A67}" type="presParOf" srcId="{731FC00C-0A54-49D3-A4EC-3B2541353D58}" destId="{EA2D8CF9-3F6D-4D05-B0E0-E2E459A2972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542254-F0F3-4536-8384-3CC800697C0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586579FA-0FE7-4479-9269-4B2EA679B796}">
      <dgm:prSet phldrT="[Testo]" custT="1"/>
      <dgm:spPr/>
      <dgm:t>
        <a:bodyPr/>
        <a:lstStyle/>
        <a:p>
          <a:r>
            <a:rPr lang="it-IT" sz="2000" dirty="0">
              <a:solidFill>
                <a:schemeClr val="bg1"/>
              </a:solidFill>
              <a:latin typeface="Arial" pitchFamily="34" charset="0"/>
              <a:cs typeface="Arial" pitchFamily="34" charset="0"/>
            </a:rPr>
            <a:t>L’Agenzia delle entrate metterà a disposizione dei Professionisti e delle Imprese in contabilità semplificata i seguenti dati ed elementi</a:t>
          </a:r>
        </a:p>
      </dgm:t>
    </dgm:pt>
    <dgm:pt modelId="{4C958475-9D71-4DDA-9348-52944A2D55ED}" type="parTrans" cxnId="{415FBC32-5412-4817-BF0F-EB7D223E6BD9}">
      <dgm:prSet/>
      <dgm:spPr/>
      <dgm:t>
        <a:bodyPr/>
        <a:lstStyle/>
        <a:p>
          <a:endParaRPr lang="it-IT" sz="1800">
            <a:solidFill>
              <a:schemeClr val="tx1"/>
            </a:solidFill>
            <a:latin typeface="Arial" pitchFamily="34" charset="0"/>
            <a:cs typeface="Arial" pitchFamily="34" charset="0"/>
          </a:endParaRPr>
        </a:p>
      </dgm:t>
    </dgm:pt>
    <dgm:pt modelId="{4E0F8B25-F3BE-4FFA-B987-1AF1834D45B0}" type="sibTrans" cxnId="{415FBC32-5412-4817-BF0F-EB7D223E6BD9}">
      <dgm:prSet/>
      <dgm:spPr/>
      <dgm:t>
        <a:bodyPr/>
        <a:lstStyle/>
        <a:p>
          <a:endParaRPr lang="it-IT" sz="1800">
            <a:solidFill>
              <a:schemeClr val="tx1"/>
            </a:solidFill>
            <a:latin typeface="Arial" pitchFamily="34" charset="0"/>
            <a:cs typeface="Arial" pitchFamily="34" charset="0"/>
          </a:endParaRPr>
        </a:p>
      </dgm:t>
    </dgm:pt>
    <dgm:pt modelId="{0EB3F865-1E9B-4CF4-95A6-0FC972606C5B}">
      <dgm:prSet phldrT="[Testo]" custT="1"/>
      <dgm:spPr>
        <a:solidFill>
          <a:schemeClr val="bg1">
            <a:alpha val="90000"/>
          </a:schemeClr>
        </a:solidFill>
      </dgm:spPr>
      <dgm:t>
        <a:bodyPr/>
        <a:lstStyle/>
        <a:p>
          <a:r>
            <a:rPr lang="it-IT" sz="2000" dirty="0">
              <a:solidFill>
                <a:srgbClr val="000090"/>
              </a:solidFill>
              <a:latin typeface="Arial" pitchFamily="34" charset="0"/>
              <a:cs typeface="Arial" pitchFamily="34" charset="0"/>
            </a:rPr>
            <a:t>Dal 2019 viene abolito l’obbligo dell’invio dello </a:t>
          </a:r>
          <a:r>
            <a:rPr lang="it-IT" sz="2000" dirty="0" err="1">
              <a:solidFill>
                <a:srgbClr val="000090"/>
              </a:solidFill>
              <a:latin typeface="Arial" pitchFamily="34" charset="0"/>
              <a:cs typeface="Arial" pitchFamily="34" charset="0"/>
            </a:rPr>
            <a:t>Spesometro</a:t>
          </a:r>
          <a:r>
            <a:rPr lang="it-IT" sz="2000" dirty="0">
              <a:solidFill>
                <a:srgbClr val="000090"/>
              </a:solidFill>
              <a:latin typeface="Arial" pitchFamily="34" charset="0"/>
              <a:cs typeface="Arial" pitchFamily="34" charset="0"/>
            </a:rPr>
            <a:t> </a:t>
          </a:r>
        </a:p>
      </dgm:t>
    </dgm:pt>
    <dgm:pt modelId="{92FA2284-89EB-4000-A294-5B0F73FE2851}" type="parTrans" cxnId="{E637042A-7988-40A7-9C5C-E497831A9A37}">
      <dgm:prSet/>
      <dgm:spPr/>
      <dgm:t>
        <a:bodyPr/>
        <a:lstStyle/>
        <a:p>
          <a:endParaRPr lang="it-IT" sz="1800">
            <a:solidFill>
              <a:schemeClr val="tx1"/>
            </a:solidFill>
            <a:latin typeface="Arial" pitchFamily="34" charset="0"/>
            <a:cs typeface="Arial" pitchFamily="34" charset="0"/>
          </a:endParaRPr>
        </a:p>
      </dgm:t>
    </dgm:pt>
    <dgm:pt modelId="{CB47D2E9-E875-43FF-BB21-F51106F70E7E}" type="sibTrans" cxnId="{E637042A-7988-40A7-9C5C-E497831A9A37}">
      <dgm:prSet/>
      <dgm:spPr/>
      <dgm:t>
        <a:bodyPr/>
        <a:lstStyle/>
        <a:p>
          <a:endParaRPr lang="it-IT" sz="1800">
            <a:solidFill>
              <a:schemeClr val="tx1"/>
            </a:solidFill>
            <a:latin typeface="Arial" pitchFamily="34" charset="0"/>
            <a:cs typeface="Arial" pitchFamily="34" charset="0"/>
          </a:endParaRPr>
        </a:p>
      </dgm:t>
    </dgm:pt>
    <dgm:pt modelId="{A28C4739-8A35-4D31-A659-6FB8CB4FCF2E}">
      <dgm:prSet phldrT="[Testo]" custT="1"/>
      <dgm:spPr/>
      <dgm:t>
        <a:bodyPr/>
        <a:lstStyle/>
        <a:p>
          <a:r>
            <a:rPr lang="it-IT" sz="2000" dirty="0">
              <a:solidFill>
                <a:schemeClr val="bg1"/>
              </a:solidFill>
              <a:latin typeface="Arial" pitchFamily="34" charset="0"/>
              <a:cs typeface="Arial" pitchFamily="34" charset="0"/>
            </a:rPr>
            <a:t>Dichiarazione periodica contenente la liquidazione dell’Iva (mensile o trimestrale) </a:t>
          </a:r>
        </a:p>
      </dgm:t>
    </dgm:pt>
    <dgm:pt modelId="{B362168E-92E9-4E10-B234-20C14FC22D63}" type="parTrans" cxnId="{E14161C2-06E7-4ADC-8F7C-F0046414AD24}">
      <dgm:prSet/>
      <dgm:spPr/>
      <dgm:t>
        <a:bodyPr/>
        <a:lstStyle/>
        <a:p>
          <a:endParaRPr lang="it-IT" sz="1800">
            <a:solidFill>
              <a:schemeClr val="tx1"/>
            </a:solidFill>
            <a:latin typeface="Arial" pitchFamily="34" charset="0"/>
            <a:cs typeface="Arial" pitchFamily="34" charset="0"/>
          </a:endParaRPr>
        </a:p>
      </dgm:t>
    </dgm:pt>
    <dgm:pt modelId="{A2ECB248-A7C7-4E50-B454-E2675CF3FA27}" type="sibTrans" cxnId="{E14161C2-06E7-4ADC-8F7C-F0046414AD24}">
      <dgm:prSet/>
      <dgm:spPr/>
      <dgm:t>
        <a:bodyPr/>
        <a:lstStyle/>
        <a:p>
          <a:endParaRPr lang="it-IT" sz="1800">
            <a:solidFill>
              <a:schemeClr val="tx1"/>
            </a:solidFill>
            <a:latin typeface="Arial" pitchFamily="34" charset="0"/>
            <a:cs typeface="Arial" pitchFamily="34" charset="0"/>
          </a:endParaRPr>
        </a:p>
      </dgm:t>
    </dgm:pt>
    <dgm:pt modelId="{57C70119-7B18-4FFB-BE2B-157B7C43CD98}">
      <dgm:prSet phldrT="[Testo]" custT="1"/>
      <dgm:spPr>
        <a:solidFill>
          <a:schemeClr val="bg1">
            <a:alpha val="90000"/>
          </a:schemeClr>
        </a:solidFill>
      </dgm:spPr>
      <dgm:t>
        <a:bodyPr/>
        <a:lstStyle/>
        <a:p>
          <a:r>
            <a:rPr lang="it-IT" sz="2000" dirty="0">
              <a:solidFill>
                <a:schemeClr val="tx1"/>
              </a:solidFill>
              <a:latin typeface="Arial" pitchFamily="34" charset="0"/>
              <a:cs typeface="Arial" pitchFamily="34" charset="0"/>
            </a:rPr>
            <a:t>Non viene invece abolito l’obbligo dell’invio trimestrale delle comunicazioni delle liquidazioni periodiche Iva</a:t>
          </a:r>
        </a:p>
      </dgm:t>
    </dgm:pt>
    <dgm:pt modelId="{C63CFB48-9EAC-4D41-B761-271C76A04918}" type="parTrans" cxnId="{90C967E0-98CA-4D62-BA7C-789A2C07991D}">
      <dgm:prSet/>
      <dgm:spPr/>
      <dgm:t>
        <a:bodyPr/>
        <a:lstStyle/>
        <a:p>
          <a:endParaRPr lang="it-IT" sz="1800">
            <a:solidFill>
              <a:schemeClr val="tx1"/>
            </a:solidFill>
            <a:latin typeface="Arial" pitchFamily="34" charset="0"/>
            <a:cs typeface="Arial" pitchFamily="34" charset="0"/>
          </a:endParaRPr>
        </a:p>
      </dgm:t>
    </dgm:pt>
    <dgm:pt modelId="{DC782AB6-C870-431D-9D0D-2D2E8DA8D010}" type="sibTrans" cxnId="{90C967E0-98CA-4D62-BA7C-789A2C07991D}">
      <dgm:prSet/>
      <dgm:spPr/>
      <dgm:t>
        <a:bodyPr/>
        <a:lstStyle/>
        <a:p>
          <a:endParaRPr lang="it-IT" sz="1800">
            <a:solidFill>
              <a:schemeClr val="tx1"/>
            </a:solidFill>
            <a:latin typeface="Arial" pitchFamily="34" charset="0"/>
            <a:cs typeface="Arial" pitchFamily="34" charset="0"/>
          </a:endParaRPr>
        </a:p>
      </dgm:t>
    </dgm:pt>
    <dgm:pt modelId="{291D15A5-7402-442A-96A0-43D9C9C810F1}">
      <dgm:prSet phldrT="[Testo]" custT="1"/>
      <dgm:spPr/>
      <dgm:t>
        <a:bodyPr/>
        <a:lstStyle/>
        <a:p>
          <a:r>
            <a:rPr lang="it-IT" sz="2000" dirty="0">
              <a:solidFill>
                <a:schemeClr val="bg1"/>
              </a:solidFill>
              <a:latin typeface="Arial" pitchFamily="34" charset="0"/>
              <a:cs typeface="Arial" pitchFamily="34" charset="0"/>
            </a:rPr>
            <a:t>Dichiarazione dei Redditi, Dichiarazione annuale IVA e modelli F24 per i versamenti</a:t>
          </a:r>
        </a:p>
      </dgm:t>
    </dgm:pt>
    <dgm:pt modelId="{A2D6D926-199E-4947-B584-9C43DA17604A}" type="parTrans" cxnId="{3317E061-6BDE-4B4E-A42F-A1A70E9301DE}">
      <dgm:prSet/>
      <dgm:spPr/>
      <dgm:t>
        <a:bodyPr/>
        <a:lstStyle/>
        <a:p>
          <a:endParaRPr lang="it-IT" sz="1800">
            <a:solidFill>
              <a:schemeClr val="tx1"/>
            </a:solidFill>
            <a:latin typeface="Arial" pitchFamily="34" charset="0"/>
            <a:cs typeface="Arial" pitchFamily="34" charset="0"/>
          </a:endParaRPr>
        </a:p>
      </dgm:t>
    </dgm:pt>
    <dgm:pt modelId="{95023D72-680E-403A-947C-5CC1593EE21F}" type="sibTrans" cxnId="{3317E061-6BDE-4B4E-A42F-A1A70E9301DE}">
      <dgm:prSet/>
      <dgm:spPr/>
      <dgm:t>
        <a:bodyPr/>
        <a:lstStyle/>
        <a:p>
          <a:endParaRPr lang="it-IT" sz="1800">
            <a:solidFill>
              <a:schemeClr val="tx1"/>
            </a:solidFill>
            <a:latin typeface="Arial" pitchFamily="34" charset="0"/>
            <a:cs typeface="Arial" pitchFamily="34" charset="0"/>
          </a:endParaRPr>
        </a:p>
      </dgm:t>
    </dgm:pt>
    <dgm:pt modelId="{E2D7CFCF-6814-42AC-B302-4AE5D31DCFE5}">
      <dgm:prSet phldrT="[Testo]" custT="1"/>
      <dgm:spPr>
        <a:solidFill>
          <a:schemeClr val="bg1">
            <a:alpha val="90000"/>
          </a:schemeClr>
        </a:solidFill>
      </dgm:spPr>
      <dgm:t>
        <a:bodyPr/>
        <a:lstStyle/>
        <a:p>
          <a:r>
            <a:rPr lang="it-IT" sz="2000" dirty="0">
              <a:solidFill>
                <a:schemeClr val="tx1"/>
              </a:solidFill>
              <a:latin typeface="Arial" pitchFamily="34" charset="0"/>
              <a:cs typeface="Arial" pitchFamily="34" charset="0"/>
            </a:rPr>
            <a:t>Il contribuente può indicare il recapito dell’intermediario che ha inviato la dichiarazione come destinatario di tutte le comunicazioni dell’Agenzia  </a:t>
          </a:r>
        </a:p>
      </dgm:t>
    </dgm:pt>
    <dgm:pt modelId="{3AD439CB-B789-4A9C-BF1B-2651A5642D2E}" type="parTrans" cxnId="{918D5219-E317-4CB2-B8FE-E4410D7C3107}">
      <dgm:prSet/>
      <dgm:spPr/>
      <dgm:t>
        <a:bodyPr/>
        <a:lstStyle/>
        <a:p>
          <a:endParaRPr lang="it-IT" sz="1800">
            <a:solidFill>
              <a:schemeClr val="tx1"/>
            </a:solidFill>
            <a:latin typeface="Arial" pitchFamily="34" charset="0"/>
            <a:cs typeface="Arial" pitchFamily="34" charset="0"/>
          </a:endParaRPr>
        </a:p>
      </dgm:t>
    </dgm:pt>
    <dgm:pt modelId="{32FFF375-7FF1-439D-8533-7484FCC29494}" type="sibTrans" cxnId="{918D5219-E317-4CB2-B8FE-E4410D7C3107}">
      <dgm:prSet/>
      <dgm:spPr/>
      <dgm:t>
        <a:bodyPr/>
        <a:lstStyle/>
        <a:p>
          <a:endParaRPr lang="it-IT" sz="1800">
            <a:solidFill>
              <a:schemeClr val="tx1"/>
            </a:solidFill>
            <a:latin typeface="Arial" pitchFamily="34" charset="0"/>
            <a:cs typeface="Arial" pitchFamily="34" charset="0"/>
          </a:endParaRPr>
        </a:p>
      </dgm:t>
    </dgm:pt>
    <dgm:pt modelId="{B3AE6125-8D6C-4958-AF72-3C806C15AD47}" type="pres">
      <dgm:prSet presAssocID="{E0542254-F0F3-4536-8384-3CC800697C0B}" presName="Name0" presStyleCnt="0">
        <dgm:presLayoutVars>
          <dgm:dir/>
          <dgm:animLvl val="lvl"/>
          <dgm:resizeHandles val="exact"/>
        </dgm:presLayoutVars>
      </dgm:prSet>
      <dgm:spPr/>
      <dgm:t>
        <a:bodyPr/>
        <a:lstStyle/>
        <a:p>
          <a:endParaRPr lang="it-IT"/>
        </a:p>
      </dgm:t>
    </dgm:pt>
    <dgm:pt modelId="{5A2656E3-6EE8-4009-9D13-23E5542A5CC6}" type="pres">
      <dgm:prSet presAssocID="{291D15A5-7402-442A-96A0-43D9C9C810F1}" presName="boxAndChildren" presStyleCnt="0"/>
      <dgm:spPr/>
    </dgm:pt>
    <dgm:pt modelId="{7525E538-0993-4EB5-B685-8295E0DE0CD2}" type="pres">
      <dgm:prSet presAssocID="{291D15A5-7402-442A-96A0-43D9C9C810F1}" presName="parentTextBox" presStyleLbl="node1" presStyleIdx="0" presStyleCnt="3"/>
      <dgm:spPr/>
      <dgm:t>
        <a:bodyPr/>
        <a:lstStyle/>
        <a:p>
          <a:endParaRPr lang="it-IT"/>
        </a:p>
      </dgm:t>
    </dgm:pt>
    <dgm:pt modelId="{DAEE8B19-3388-43BC-BDEE-05067A45C626}" type="pres">
      <dgm:prSet presAssocID="{291D15A5-7402-442A-96A0-43D9C9C810F1}" presName="entireBox" presStyleLbl="node1" presStyleIdx="0" presStyleCnt="3" custScaleY="132921" custLinFactNeighborY="-539"/>
      <dgm:spPr/>
      <dgm:t>
        <a:bodyPr/>
        <a:lstStyle/>
        <a:p>
          <a:endParaRPr lang="it-IT"/>
        </a:p>
      </dgm:t>
    </dgm:pt>
    <dgm:pt modelId="{23824B22-C28D-41E4-B762-ECBFB5755025}" type="pres">
      <dgm:prSet presAssocID="{291D15A5-7402-442A-96A0-43D9C9C810F1}" presName="descendantBox" presStyleCnt="0"/>
      <dgm:spPr/>
    </dgm:pt>
    <dgm:pt modelId="{062843BC-559A-4F30-834B-F9B157DF6929}" type="pres">
      <dgm:prSet presAssocID="{E2D7CFCF-6814-42AC-B302-4AE5D31DCFE5}" presName="childTextBox" presStyleLbl="fgAccFollowNode1" presStyleIdx="0" presStyleCnt="3" custScaleY="124000" custLinFactNeighborY="28258">
        <dgm:presLayoutVars>
          <dgm:bulletEnabled val="1"/>
        </dgm:presLayoutVars>
      </dgm:prSet>
      <dgm:spPr/>
      <dgm:t>
        <a:bodyPr/>
        <a:lstStyle/>
        <a:p>
          <a:endParaRPr lang="it-IT"/>
        </a:p>
      </dgm:t>
    </dgm:pt>
    <dgm:pt modelId="{B50D96FF-D036-4112-BB7C-70DEFD8C3124}" type="pres">
      <dgm:prSet presAssocID="{A2ECB248-A7C7-4E50-B454-E2675CF3FA27}" presName="sp" presStyleCnt="0"/>
      <dgm:spPr/>
    </dgm:pt>
    <dgm:pt modelId="{4DC5B9E6-C370-44B4-A655-3F8280CE4EF0}" type="pres">
      <dgm:prSet presAssocID="{A28C4739-8A35-4D31-A659-6FB8CB4FCF2E}" presName="arrowAndChildren" presStyleCnt="0"/>
      <dgm:spPr/>
    </dgm:pt>
    <dgm:pt modelId="{A6A8C2E2-B8F9-4F41-B999-B4F8880AAD7E}" type="pres">
      <dgm:prSet presAssocID="{A28C4739-8A35-4D31-A659-6FB8CB4FCF2E}" presName="parentTextArrow" presStyleLbl="node1" presStyleIdx="0" presStyleCnt="3"/>
      <dgm:spPr/>
      <dgm:t>
        <a:bodyPr/>
        <a:lstStyle/>
        <a:p>
          <a:endParaRPr lang="it-IT"/>
        </a:p>
      </dgm:t>
    </dgm:pt>
    <dgm:pt modelId="{583F7674-AED6-4933-8FD5-BF20B5E3EC7D}" type="pres">
      <dgm:prSet presAssocID="{A28C4739-8A35-4D31-A659-6FB8CB4FCF2E}" presName="arrow" presStyleLbl="node1" presStyleIdx="1" presStyleCnt="3" custScaleY="103988"/>
      <dgm:spPr/>
      <dgm:t>
        <a:bodyPr/>
        <a:lstStyle/>
        <a:p>
          <a:endParaRPr lang="it-IT"/>
        </a:p>
      </dgm:t>
    </dgm:pt>
    <dgm:pt modelId="{BEC52EF8-5692-4EC2-B985-1EF215EE4B19}" type="pres">
      <dgm:prSet presAssocID="{A28C4739-8A35-4D31-A659-6FB8CB4FCF2E}" presName="descendantArrow" presStyleCnt="0"/>
      <dgm:spPr/>
    </dgm:pt>
    <dgm:pt modelId="{C9740C14-A4B8-413E-AB9A-9CFADCB9D057}" type="pres">
      <dgm:prSet presAssocID="{57C70119-7B18-4FFB-BE2B-157B7C43CD98}" presName="childTextArrow" presStyleLbl="fgAccFollowNode1" presStyleIdx="1" presStyleCnt="3" custScaleY="97899">
        <dgm:presLayoutVars>
          <dgm:bulletEnabled val="1"/>
        </dgm:presLayoutVars>
      </dgm:prSet>
      <dgm:spPr/>
      <dgm:t>
        <a:bodyPr/>
        <a:lstStyle/>
        <a:p>
          <a:endParaRPr lang="it-IT"/>
        </a:p>
      </dgm:t>
    </dgm:pt>
    <dgm:pt modelId="{6D8CD575-9408-4389-BE40-D3881AF05B4D}" type="pres">
      <dgm:prSet presAssocID="{4E0F8B25-F3BE-4FFA-B987-1AF1834D45B0}" presName="sp" presStyleCnt="0"/>
      <dgm:spPr/>
    </dgm:pt>
    <dgm:pt modelId="{6D22DDF6-DCE0-4EB1-9AAD-2CB91797F98F}" type="pres">
      <dgm:prSet presAssocID="{586579FA-0FE7-4479-9269-4B2EA679B796}" presName="arrowAndChildren" presStyleCnt="0"/>
      <dgm:spPr/>
    </dgm:pt>
    <dgm:pt modelId="{99981AA0-FA55-487A-87CE-C35BB032DA5B}" type="pres">
      <dgm:prSet presAssocID="{586579FA-0FE7-4479-9269-4B2EA679B796}" presName="parentTextArrow" presStyleLbl="node1" presStyleIdx="1" presStyleCnt="3"/>
      <dgm:spPr/>
      <dgm:t>
        <a:bodyPr/>
        <a:lstStyle/>
        <a:p>
          <a:endParaRPr lang="it-IT"/>
        </a:p>
      </dgm:t>
    </dgm:pt>
    <dgm:pt modelId="{47837B12-05A1-4AD3-81FA-80336321A8A3}" type="pres">
      <dgm:prSet presAssocID="{586579FA-0FE7-4479-9269-4B2EA679B796}" presName="arrow" presStyleLbl="node1" presStyleIdx="2" presStyleCnt="3" custLinFactNeighborY="-64"/>
      <dgm:spPr/>
      <dgm:t>
        <a:bodyPr/>
        <a:lstStyle/>
        <a:p>
          <a:endParaRPr lang="it-IT"/>
        </a:p>
      </dgm:t>
    </dgm:pt>
    <dgm:pt modelId="{731FC00C-0A54-49D3-A4EC-3B2541353D58}" type="pres">
      <dgm:prSet presAssocID="{586579FA-0FE7-4479-9269-4B2EA679B796}" presName="descendantArrow" presStyleCnt="0"/>
      <dgm:spPr/>
    </dgm:pt>
    <dgm:pt modelId="{EA2D8CF9-3F6D-4D05-B0E0-E2E459A29723}" type="pres">
      <dgm:prSet presAssocID="{0EB3F865-1E9B-4CF4-95A6-0FC972606C5B}" presName="childTextArrow" presStyleLbl="fgAccFollowNode1" presStyleIdx="2" presStyleCnt="3" custScaleY="104977">
        <dgm:presLayoutVars>
          <dgm:bulletEnabled val="1"/>
        </dgm:presLayoutVars>
      </dgm:prSet>
      <dgm:spPr/>
      <dgm:t>
        <a:bodyPr/>
        <a:lstStyle/>
        <a:p>
          <a:endParaRPr lang="it-IT"/>
        </a:p>
      </dgm:t>
    </dgm:pt>
  </dgm:ptLst>
  <dgm:cxnLst>
    <dgm:cxn modelId="{98EEFD54-F467-4675-9B64-25EC2C926EF4}" type="presOf" srcId="{A28C4739-8A35-4D31-A659-6FB8CB4FCF2E}" destId="{A6A8C2E2-B8F9-4F41-B999-B4F8880AAD7E}" srcOrd="0" destOrd="0" presId="urn:microsoft.com/office/officeart/2005/8/layout/process4"/>
    <dgm:cxn modelId="{A84F880D-DBDE-4286-BE27-9B0C0E886756}" type="presOf" srcId="{E0542254-F0F3-4536-8384-3CC800697C0B}" destId="{B3AE6125-8D6C-4958-AF72-3C806C15AD47}" srcOrd="0" destOrd="0" presId="urn:microsoft.com/office/officeart/2005/8/layout/process4"/>
    <dgm:cxn modelId="{9CCEDD35-17F8-4BEF-B7C2-C8DDA8C18CE2}" type="presOf" srcId="{57C70119-7B18-4FFB-BE2B-157B7C43CD98}" destId="{C9740C14-A4B8-413E-AB9A-9CFADCB9D057}" srcOrd="0" destOrd="0" presId="urn:microsoft.com/office/officeart/2005/8/layout/process4"/>
    <dgm:cxn modelId="{E637042A-7988-40A7-9C5C-E497831A9A37}" srcId="{586579FA-0FE7-4479-9269-4B2EA679B796}" destId="{0EB3F865-1E9B-4CF4-95A6-0FC972606C5B}" srcOrd="0" destOrd="0" parTransId="{92FA2284-89EB-4000-A294-5B0F73FE2851}" sibTransId="{CB47D2E9-E875-43FF-BB21-F51106F70E7E}"/>
    <dgm:cxn modelId="{415FBC32-5412-4817-BF0F-EB7D223E6BD9}" srcId="{E0542254-F0F3-4536-8384-3CC800697C0B}" destId="{586579FA-0FE7-4479-9269-4B2EA679B796}" srcOrd="0" destOrd="0" parTransId="{4C958475-9D71-4DDA-9348-52944A2D55ED}" sibTransId="{4E0F8B25-F3BE-4FFA-B987-1AF1834D45B0}"/>
    <dgm:cxn modelId="{9B41DF64-DC03-4891-AFFC-E3885D2BF493}" type="presOf" srcId="{291D15A5-7402-442A-96A0-43D9C9C810F1}" destId="{DAEE8B19-3388-43BC-BDEE-05067A45C626}" srcOrd="1" destOrd="0" presId="urn:microsoft.com/office/officeart/2005/8/layout/process4"/>
    <dgm:cxn modelId="{E14161C2-06E7-4ADC-8F7C-F0046414AD24}" srcId="{E0542254-F0F3-4536-8384-3CC800697C0B}" destId="{A28C4739-8A35-4D31-A659-6FB8CB4FCF2E}" srcOrd="1" destOrd="0" parTransId="{B362168E-92E9-4E10-B234-20C14FC22D63}" sibTransId="{A2ECB248-A7C7-4E50-B454-E2675CF3FA27}"/>
    <dgm:cxn modelId="{90C967E0-98CA-4D62-BA7C-789A2C07991D}" srcId="{A28C4739-8A35-4D31-A659-6FB8CB4FCF2E}" destId="{57C70119-7B18-4FFB-BE2B-157B7C43CD98}" srcOrd="0" destOrd="0" parTransId="{C63CFB48-9EAC-4D41-B761-271C76A04918}" sibTransId="{DC782AB6-C870-431D-9D0D-2D2E8DA8D010}"/>
    <dgm:cxn modelId="{3317E061-6BDE-4B4E-A42F-A1A70E9301DE}" srcId="{E0542254-F0F3-4536-8384-3CC800697C0B}" destId="{291D15A5-7402-442A-96A0-43D9C9C810F1}" srcOrd="2" destOrd="0" parTransId="{A2D6D926-199E-4947-B584-9C43DA17604A}" sibTransId="{95023D72-680E-403A-947C-5CC1593EE21F}"/>
    <dgm:cxn modelId="{BCCFFCD5-8EC1-4A2D-B78C-178CBB845CDA}" type="presOf" srcId="{A28C4739-8A35-4D31-A659-6FB8CB4FCF2E}" destId="{583F7674-AED6-4933-8FD5-BF20B5E3EC7D}" srcOrd="1" destOrd="0" presId="urn:microsoft.com/office/officeart/2005/8/layout/process4"/>
    <dgm:cxn modelId="{AE274EFD-10EF-4AD4-A4F7-709F8D142AD0}" type="presOf" srcId="{E2D7CFCF-6814-42AC-B302-4AE5D31DCFE5}" destId="{062843BC-559A-4F30-834B-F9B157DF6929}" srcOrd="0" destOrd="0" presId="urn:microsoft.com/office/officeart/2005/8/layout/process4"/>
    <dgm:cxn modelId="{E5214496-7FC0-46A1-BCCB-11EF9CF0B10A}" type="presOf" srcId="{586579FA-0FE7-4479-9269-4B2EA679B796}" destId="{99981AA0-FA55-487A-87CE-C35BB032DA5B}" srcOrd="0" destOrd="0" presId="urn:microsoft.com/office/officeart/2005/8/layout/process4"/>
    <dgm:cxn modelId="{0F6E5B71-ADC0-4A89-A917-27DD8FBB9148}" type="presOf" srcId="{586579FA-0FE7-4479-9269-4B2EA679B796}" destId="{47837B12-05A1-4AD3-81FA-80336321A8A3}" srcOrd="1" destOrd="0" presId="urn:microsoft.com/office/officeart/2005/8/layout/process4"/>
    <dgm:cxn modelId="{CC339076-5758-4DAC-A1C3-8D81EB791428}" type="presOf" srcId="{0EB3F865-1E9B-4CF4-95A6-0FC972606C5B}" destId="{EA2D8CF9-3F6D-4D05-B0E0-E2E459A29723}" srcOrd="0" destOrd="0" presId="urn:microsoft.com/office/officeart/2005/8/layout/process4"/>
    <dgm:cxn modelId="{78BB3FF5-2893-42AB-95CC-53E8BF111669}" type="presOf" srcId="{291D15A5-7402-442A-96A0-43D9C9C810F1}" destId="{7525E538-0993-4EB5-B685-8295E0DE0CD2}" srcOrd="0" destOrd="0" presId="urn:microsoft.com/office/officeart/2005/8/layout/process4"/>
    <dgm:cxn modelId="{918D5219-E317-4CB2-B8FE-E4410D7C3107}" srcId="{291D15A5-7402-442A-96A0-43D9C9C810F1}" destId="{E2D7CFCF-6814-42AC-B302-4AE5D31DCFE5}" srcOrd="0" destOrd="0" parTransId="{3AD439CB-B789-4A9C-BF1B-2651A5642D2E}" sibTransId="{32FFF375-7FF1-439D-8533-7484FCC29494}"/>
    <dgm:cxn modelId="{7589E02A-3ECE-491D-B1D6-202022C1FEA0}" type="presParOf" srcId="{B3AE6125-8D6C-4958-AF72-3C806C15AD47}" destId="{5A2656E3-6EE8-4009-9D13-23E5542A5CC6}" srcOrd="0" destOrd="0" presId="urn:microsoft.com/office/officeart/2005/8/layout/process4"/>
    <dgm:cxn modelId="{51E37145-8FE2-4D39-9928-32DFE7AAD61B}" type="presParOf" srcId="{5A2656E3-6EE8-4009-9D13-23E5542A5CC6}" destId="{7525E538-0993-4EB5-B685-8295E0DE0CD2}" srcOrd="0" destOrd="0" presId="urn:microsoft.com/office/officeart/2005/8/layout/process4"/>
    <dgm:cxn modelId="{D2E24190-8C24-44F1-908A-EDF77C4FB878}" type="presParOf" srcId="{5A2656E3-6EE8-4009-9D13-23E5542A5CC6}" destId="{DAEE8B19-3388-43BC-BDEE-05067A45C626}" srcOrd="1" destOrd="0" presId="urn:microsoft.com/office/officeart/2005/8/layout/process4"/>
    <dgm:cxn modelId="{6F301F38-204E-43F0-B3A1-586EE69E444C}" type="presParOf" srcId="{5A2656E3-6EE8-4009-9D13-23E5542A5CC6}" destId="{23824B22-C28D-41E4-B762-ECBFB5755025}" srcOrd="2" destOrd="0" presId="urn:microsoft.com/office/officeart/2005/8/layout/process4"/>
    <dgm:cxn modelId="{D651BFDD-CF35-4687-8FE7-CDA54BD80849}" type="presParOf" srcId="{23824B22-C28D-41E4-B762-ECBFB5755025}" destId="{062843BC-559A-4F30-834B-F9B157DF6929}" srcOrd="0" destOrd="0" presId="urn:microsoft.com/office/officeart/2005/8/layout/process4"/>
    <dgm:cxn modelId="{F063F07E-F838-446B-AB25-CF2AF6BED674}" type="presParOf" srcId="{B3AE6125-8D6C-4958-AF72-3C806C15AD47}" destId="{B50D96FF-D036-4112-BB7C-70DEFD8C3124}" srcOrd="1" destOrd="0" presId="urn:microsoft.com/office/officeart/2005/8/layout/process4"/>
    <dgm:cxn modelId="{E347BD23-4446-4F8B-8F4D-2ED85EAB92F8}" type="presParOf" srcId="{B3AE6125-8D6C-4958-AF72-3C806C15AD47}" destId="{4DC5B9E6-C370-44B4-A655-3F8280CE4EF0}" srcOrd="2" destOrd="0" presId="urn:microsoft.com/office/officeart/2005/8/layout/process4"/>
    <dgm:cxn modelId="{1820706C-539A-415C-B8B4-4A3259337998}" type="presParOf" srcId="{4DC5B9E6-C370-44B4-A655-3F8280CE4EF0}" destId="{A6A8C2E2-B8F9-4F41-B999-B4F8880AAD7E}" srcOrd="0" destOrd="0" presId="urn:microsoft.com/office/officeart/2005/8/layout/process4"/>
    <dgm:cxn modelId="{60727D0E-5A80-4050-B31A-F2179F456125}" type="presParOf" srcId="{4DC5B9E6-C370-44B4-A655-3F8280CE4EF0}" destId="{583F7674-AED6-4933-8FD5-BF20B5E3EC7D}" srcOrd="1" destOrd="0" presId="urn:microsoft.com/office/officeart/2005/8/layout/process4"/>
    <dgm:cxn modelId="{75CABA53-A394-45A5-AD28-C1A6195C812F}" type="presParOf" srcId="{4DC5B9E6-C370-44B4-A655-3F8280CE4EF0}" destId="{BEC52EF8-5692-4EC2-B985-1EF215EE4B19}" srcOrd="2" destOrd="0" presId="urn:microsoft.com/office/officeart/2005/8/layout/process4"/>
    <dgm:cxn modelId="{1D3CC881-1047-47D2-9B93-BCC782134DAD}" type="presParOf" srcId="{BEC52EF8-5692-4EC2-B985-1EF215EE4B19}" destId="{C9740C14-A4B8-413E-AB9A-9CFADCB9D057}" srcOrd="0" destOrd="0" presId="urn:microsoft.com/office/officeart/2005/8/layout/process4"/>
    <dgm:cxn modelId="{BDB4A1A4-802B-4A53-A194-0CBED9EC4A92}" type="presParOf" srcId="{B3AE6125-8D6C-4958-AF72-3C806C15AD47}" destId="{6D8CD575-9408-4389-BE40-D3881AF05B4D}" srcOrd="3" destOrd="0" presId="urn:microsoft.com/office/officeart/2005/8/layout/process4"/>
    <dgm:cxn modelId="{78DD8B11-B39C-427C-BDD1-9B562E2F9072}" type="presParOf" srcId="{B3AE6125-8D6C-4958-AF72-3C806C15AD47}" destId="{6D22DDF6-DCE0-4EB1-9AAD-2CB91797F98F}" srcOrd="4" destOrd="0" presId="urn:microsoft.com/office/officeart/2005/8/layout/process4"/>
    <dgm:cxn modelId="{8C935F12-605B-47EF-8357-6BEC6B2017D3}" type="presParOf" srcId="{6D22DDF6-DCE0-4EB1-9AAD-2CB91797F98F}" destId="{99981AA0-FA55-487A-87CE-C35BB032DA5B}" srcOrd="0" destOrd="0" presId="urn:microsoft.com/office/officeart/2005/8/layout/process4"/>
    <dgm:cxn modelId="{71E99519-4C58-47CF-8851-2CD283AC3C18}" type="presParOf" srcId="{6D22DDF6-DCE0-4EB1-9AAD-2CB91797F98F}" destId="{47837B12-05A1-4AD3-81FA-80336321A8A3}" srcOrd="1" destOrd="0" presId="urn:microsoft.com/office/officeart/2005/8/layout/process4"/>
    <dgm:cxn modelId="{C22D066F-6E5D-4365-A9D5-A0CBB5F9CA20}" type="presParOf" srcId="{6D22DDF6-DCE0-4EB1-9AAD-2CB91797F98F}" destId="{731FC00C-0A54-49D3-A4EC-3B2541353D58}" srcOrd="2" destOrd="0" presId="urn:microsoft.com/office/officeart/2005/8/layout/process4"/>
    <dgm:cxn modelId="{721D0CD8-6477-4D1F-B064-182DEA0EDC4A}" type="presParOf" srcId="{731FC00C-0A54-49D3-A4EC-3B2541353D58}" destId="{EA2D8CF9-3F6D-4D05-B0E0-E2E459A29723}" srcOrd="0" destOrd="0" presId="urn:microsoft.com/office/officeart/2005/8/layout/process4"/>
  </dgm:cxnLst>
  <dgm:bg>
    <a:solidFill>
      <a:schemeClr val="accent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EE8B19-3388-43BC-BDEE-05067A45C626}">
      <dsp:nvSpPr>
        <dsp:cNvPr id="0" name=""/>
        <dsp:cNvSpPr/>
      </dsp:nvSpPr>
      <dsp:spPr>
        <a:xfrm>
          <a:off x="0" y="3902704"/>
          <a:ext cx="8100392" cy="128095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it-IT" sz="1800" kern="1200" dirty="0">
              <a:latin typeface="Arial" pitchFamily="34" charset="0"/>
              <a:cs typeface="Arial" pitchFamily="34" charset="0"/>
            </a:rPr>
            <a:t>Per i soggetti che si avvalgono degli elementi messi a disposizione dall’Agenzia delle entrate </a:t>
          </a:r>
        </a:p>
      </dsp:txBody>
      <dsp:txXfrm>
        <a:off x="0" y="3902704"/>
        <a:ext cx="8100392" cy="691715"/>
      </dsp:txXfrm>
    </dsp:sp>
    <dsp:sp modelId="{062843BC-559A-4F30-834B-F9B157DF6929}">
      <dsp:nvSpPr>
        <dsp:cNvPr id="0" name=""/>
        <dsp:cNvSpPr/>
      </dsp:nvSpPr>
      <dsp:spPr>
        <a:xfrm>
          <a:off x="0" y="4568801"/>
          <a:ext cx="8100392" cy="5892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it-IT" sz="1800" kern="1200" dirty="0">
              <a:latin typeface="Arial" pitchFamily="34" charset="0"/>
              <a:cs typeface="Arial" pitchFamily="34" charset="0"/>
            </a:rPr>
            <a:t>Viene meno l’obbligo di tenuta dei registri IVA (fatture, acquisti e corrispettivi)</a:t>
          </a:r>
        </a:p>
      </dsp:txBody>
      <dsp:txXfrm>
        <a:off x="0" y="4568801"/>
        <a:ext cx="8100392" cy="589239"/>
      </dsp:txXfrm>
    </dsp:sp>
    <dsp:sp modelId="{583F7674-AED6-4933-8FD5-BF20B5E3EC7D}">
      <dsp:nvSpPr>
        <dsp:cNvPr id="0" name=""/>
        <dsp:cNvSpPr/>
      </dsp:nvSpPr>
      <dsp:spPr>
        <a:xfrm rot="10800000">
          <a:off x="0" y="1951810"/>
          <a:ext cx="8100392" cy="1970108"/>
        </a:xfrm>
        <a:prstGeom prst="upArrowCallou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it-IT" sz="1800" kern="1200" dirty="0">
              <a:latin typeface="Arial" pitchFamily="34" charset="0"/>
              <a:cs typeface="Arial" pitchFamily="34" charset="0"/>
            </a:rPr>
            <a:t>La stessa riduzione di due anni dei termini per gli accertamenti</a:t>
          </a:r>
        </a:p>
      </dsp:txBody>
      <dsp:txXfrm rot="-10800000">
        <a:off x="0" y="1951810"/>
        <a:ext cx="8100392" cy="691508"/>
      </dsp:txXfrm>
    </dsp:sp>
    <dsp:sp modelId="{C9740C14-A4B8-413E-AB9A-9CFADCB9D057}">
      <dsp:nvSpPr>
        <dsp:cNvPr id="0" name=""/>
        <dsp:cNvSpPr/>
      </dsp:nvSpPr>
      <dsp:spPr>
        <a:xfrm>
          <a:off x="0" y="2643318"/>
          <a:ext cx="8100392" cy="58906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it-IT" sz="1800" kern="1200" dirty="0">
              <a:latin typeface="Arial" pitchFamily="34" charset="0"/>
              <a:cs typeface="Arial" pitchFamily="34" charset="0"/>
            </a:rPr>
            <a:t>Viene concessa ai commercianti al minuto che decidono di optare per la trasmissione telematica dei corrispettivi</a:t>
          </a:r>
        </a:p>
      </dsp:txBody>
      <dsp:txXfrm>
        <a:off x="0" y="2643318"/>
        <a:ext cx="8100392" cy="589062"/>
      </dsp:txXfrm>
    </dsp:sp>
    <dsp:sp modelId="{47837B12-05A1-4AD3-81FA-80336321A8A3}">
      <dsp:nvSpPr>
        <dsp:cNvPr id="0" name=""/>
        <dsp:cNvSpPr/>
      </dsp:nvSpPr>
      <dsp:spPr>
        <a:xfrm rot="10800000">
          <a:off x="0" y="916"/>
          <a:ext cx="8100392" cy="1970108"/>
        </a:xfrm>
        <a:prstGeom prst="upArrowCallou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it-IT" sz="1800" kern="1200" dirty="0">
              <a:latin typeface="Arial" pitchFamily="34" charset="0"/>
              <a:cs typeface="Arial" pitchFamily="34" charset="0"/>
            </a:rPr>
            <a:t>Sono ridotti di due anni i termini di decadenza per gli accertamenti </a:t>
          </a:r>
        </a:p>
      </dsp:txBody>
      <dsp:txXfrm rot="-10800000">
        <a:off x="0" y="916"/>
        <a:ext cx="8100392" cy="691508"/>
      </dsp:txXfrm>
    </dsp:sp>
    <dsp:sp modelId="{EA2D8CF9-3F6D-4D05-B0E0-E2E459A29723}">
      <dsp:nvSpPr>
        <dsp:cNvPr id="0" name=""/>
        <dsp:cNvSpPr/>
      </dsp:nvSpPr>
      <dsp:spPr>
        <a:xfrm>
          <a:off x="0" y="677765"/>
          <a:ext cx="8100392" cy="6183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it-IT" sz="1800" kern="1200" dirty="0">
              <a:latin typeface="Arial" pitchFamily="34" charset="0"/>
              <a:cs typeface="Arial" pitchFamily="34" charset="0"/>
            </a:rPr>
            <a:t>A favore dei soggetti che garantiscono la tracciabilità dei pagamenti ricevuti ed effettuati relativi ad operazioni di ammontare superiore a € 500 </a:t>
          </a:r>
        </a:p>
      </dsp:txBody>
      <dsp:txXfrm>
        <a:off x="0" y="677765"/>
        <a:ext cx="8100392" cy="618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EE8B19-3388-43BC-BDEE-05067A45C626}">
      <dsp:nvSpPr>
        <dsp:cNvPr id="0" name=""/>
        <dsp:cNvSpPr/>
      </dsp:nvSpPr>
      <dsp:spPr>
        <a:xfrm>
          <a:off x="0" y="3725369"/>
          <a:ext cx="8424936" cy="15960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it-IT" sz="2000" kern="1200" dirty="0">
              <a:solidFill>
                <a:schemeClr val="bg1"/>
              </a:solidFill>
              <a:latin typeface="Arial" pitchFamily="34" charset="0"/>
              <a:cs typeface="Arial" pitchFamily="34" charset="0"/>
            </a:rPr>
            <a:t>Dichiarazione dei Redditi, Dichiarazione annuale IVA e modelli F24 per i versamenti</a:t>
          </a:r>
        </a:p>
      </dsp:txBody>
      <dsp:txXfrm>
        <a:off x="0" y="3725369"/>
        <a:ext cx="8424936" cy="861869"/>
      </dsp:txXfrm>
    </dsp:sp>
    <dsp:sp modelId="{062843BC-559A-4F30-834B-F9B157DF6929}">
      <dsp:nvSpPr>
        <dsp:cNvPr id="0" name=""/>
        <dsp:cNvSpPr/>
      </dsp:nvSpPr>
      <dsp:spPr>
        <a:xfrm>
          <a:off x="0" y="4643681"/>
          <a:ext cx="8424936" cy="684910"/>
        </a:xfrm>
        <a:prstGeom prst="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it-IT" sz="2000" kern="1200" dirty="0">
              <a:solidFill>
                <a:schemeClr val="tx1"/>
              </a:solidFill>
              <a:latin typeface="Arial" pitchFamily="34" charset="0"/>
              <a:cs typeface="Arial" pitchFamily="34" charset="0"/>
            </a:rPr>
            <a:t>Il contribuente può indicare il recapito dell’intermediario che ha inviato la dichiarazione come destinatario di tutte le comunicazioni dell’Agenzia  </a:t>
          </a:r>
        </a:p>
      </dsp:txBody>
      <dsp:txXfrm>
        <a:off x="0" y="4643681"/>
        <a:ext cx="8424936" cy="684910"/>
      </dsp:txXfrm>
    </dsp:sp>
    <dsp:sp modelId="{583F7674-AED6-4933-8FD5-BF20B5E3EC7D}">
      <dsp:nvSpPr>
        <dsp:cNvPr id="0" name=""/>
        <dsp:cNvSpPr/>
      </dsp:nvSpPr>
      <dsp:spPr>
        <a:xfrm rot="10800000">
          <a:off x="0" y="1829444"/>
          <a:ext cx="8424936" cy="1920409"/>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it-IT" sz="2000" kern="1200" dirty="0">
              <a:solidFill>
                <a:schemeClr val="bg1"/>
              </a:solidFill>
              <a:latin typeface="Arial" pitchFamily="34" charset="0"/>
              <a:cs typeface="Arial" pitchFamily="34" charset="0"/>
            </a:rPr>
            <a:t>Dichiarazione periodica contenente la liquidazione dell’Iva (mensile o trimestrale) </a:t>
          </a:r>
        </a:p>
      </dsp:txBody>
      <dsp:txXfrm rot="-10800000">
        <a:off x="0" y="1829444"/>
        <a:ext cx="8424936" cy="674063"/>
      </dsp:txXfrm>
    </dsp:sp>
    <dsp:sp modelId="{C9740C14-A4B8-413E-AB9A-9CFADCB9D057}">
      <dsp:nvSpPr>
        <dsp:cNvPr id="0" name=""/>
        <dsp:cNvSpPr/>
      </dsp:nvSpPr>
      <dsp:spPr>
        <a:xfrm>
          <a:off x="0" y="2520282"/>
          <a:ext cx="8424936" cy="540580"/>
        </a:xfrm>
        <a:prstGeom prst="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it-IT" sz="2000" kern="1200" dirty="0">
              <a:solidFill>
                <a:schemeClr val="tx1"/>
              </a:solidFill>
              <a:latin typeface="Arial" pitchFamily="34" charset="0"/>
              <a:cs typeface="Arial" pitchFamily="34" charset="0"/>
            </a:rPr>
            <a:t>Non viene invece abolito l’obbligo dell’invio trimestrale delle comunicazioni delle liquidazioni periodiche Iva</a:t>
          </a:r>
        </a:p>
      </dsp:txBody>
      <dsp:txXfrm>
        <a:off x="0" y="2520282"/>
        <a:ext cx="8424936" cy="540580"/>
      </dsp:txXfrm>
    </dsp:sp>
    <dsp:sp modelId="{47837B12-05A1-4AD3-81FA-80336321A8A3}">
      <dsp:nvSpPr>
        <dsp:cNvPr id="0" name=""/>
        <dsp:cNvSpPr/>
      </dsp:nvSpPr>
      <dsp:spPr>
        <a:xfrm rot="10800000">
          <a:off x="0" y="0"/>
          <a:ext cx="8424936" cy="1846760"/>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it-IT" sz="2000" kern="1200" dirty="0">
              <a:solidFill>
                <a:schemeClr val="bg1"/>
              </a:solidFill>
              <a:latin typeface="Arial" pitchFamily="34" charset="0"/>
              <a:cs typeface="Arial" pitchFamily="34" charset="0"/>
            </a:rPr>
            <a:t>L’Agenzia delle entrate metterà a disposizione dei Professionisti e delle Imprese in contabilità semplificata i seguenti dati ed elementi</a:t>
          </a:r>
        </a:p>
      </dsp:txBody>
      <dsp:txXfrm rot="-10800000">
        <a:off x="0" y="0"/>
        <a:ext cx="8424936" cy="648212"/>
      </dsp:txXfrm>
    </dsp:sp>
    <dsp:sp modelId="{EA2D8CF9-3F6D-4D05-B0E0-E2E459A29723}">
      <dsp:nvSpPr>
        <dsp:cNvPr id="0" name=""/>
        <dsp:cNvSpPr/>
      </dsp:nvSpPr>
      <dsp:spPr>
        <a:xfrm>
          <a:off x="0" y="635166"/>
          <a:ext cx="8424936" cy="579663"/>
        </a:xfrm>
        <a:prstGeom prst="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it-IT" sz="2000" kern="1200" dirty="0">
              <a:solidFill>
                <a:srgbClr val="000090"/>
              </a:solidFill>
              <a:latin typeface="Arial" pitchFamily="34" charset="0"/>
              <a:cs typeface="Arial" pitchFamily="34" charset="0"/>
            </a:rPr>
            <a:t>Dal 2019 viene abolito l’obbligo dell’invio dello </a:t>
          </a:r>
          <a:r>
            <a:rPr lang="it-IT" sz="2000" kern="1200" dirty="0" err="1">
              <a:solidFill>
                <a:srgbClr val="000090"/>
              </a:solidFill>
              <a:latin typeface="Arial" pitchFamily="34" charset="0"/>
              <a:cs typeface="Arial" pitchFamily="34" charset="0"/>
            </a:rPr>
            <a:t>Spesometro</a:t>
          </a:r>
          <a:r>
            <a:rPr lang="it-IT" sz="2000" kern="1200" dirty="0">
              <a:solidFill>
                <a:srgbClr val="000090"/>
              </a:solidFill>
              <a:latin typeface="Arial" pitchFamily="34" charset="0"/>
              <a:cs typeface="Arial" pitchFamily="34" charset="0"/>
            </a:rPr>
            <a:t> </a:t>
          </a:r>
        </a:p>
      </dsp:txBody>
      <dsp:txXfrm>
        <a:off x="0" y="635166"/>
        <a:ext cx="8424936" cy="57966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1532" cy="497897"/>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5047" y="0"/>
            <a:ext cx="2941532" cy="497897"/>
          </a:xfrm>
          <a:prstGeom prst="rect">
            <a:avLst/>
          </a:prstGeom>
        </p:spPr>
        <p:txBody>
          <a:bodyPr vert="horz" lIns="91440" tIns="45720" rIns="91440" bIns="45720" rtlCol="0"/>
          <a:lstStyle>
            <a:lvl1pPr algn="r">
              <a:defRPr sz="1200"/>
            </a:lvl1pPr>
          </a:lstStyle>
          <a:p>
            <a:fld id="{5C049A6A-5B36-49B0-82E8-ADEB55574FC3}" type="datetimeFigureOut">
              <a:rPr lang="it-IT" smtClean="0"/>
              <a:pPr/>
              <a:t>30/05/2018</a:t>
            </a:fld>
            <a:endParaRPr lang="it-IT"/>
          </a:p>
        </p:txBody>
      </p:sp>
      <p:sp>
        <p:nvSpPr>
          <p:cNvPr id="4" name="Segnaposto piè di pagina 3"/>
          <p:cNvSpPr>
            <a:spLocks noGrp="1"/>
          </p:cNvSpPr>
          <p:nvPr>
            <p:ph type="ftr" sz="quarter" idx="2"/>
          </p:nvPr>
        </p:nvSpPr>
        <p:spPr>
          <a:xfrm>
            <a:off x="0" y="9425568"/>
            <a:ext cx="2941532" cy="49789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5047" y="9425568"/>
            <a:ext cx="2941532" cy="497895"/>
          </a:xfrm>
          <a:prstGeom prst="rect">
            <a:avLst/>
          </a:prstGeom>
        </p:spPr>
        <p:txBody>
          <a:bodyPr vert="horz" lIns="91440" tIns="45720" rIns="91440" bIns="45720" rtlCol="0" anchor="b"/>
          <a:lstStyle>
            <a:lvl1pPr algn="r">
              <a:defRPr sz="1200"/>
            </a:lvl1pPr>
          </a:lstStyle>
          <a:p>
            <a:fld id="{482C8BDF-FC9A-440C-A3B7-0A03646E9EF0}" type="slidenum">
              <a:rPr lang="it-IT" smtClean="0"/>
              <a:pPr/>
              <a:t>‹N›</a:t>
            </a:fld>
            <a:endParaRPr lang="it-IT"/>
          </a:p>
        </p:txBody>
      </p:sp>
    </p:spTree>
    <p:extLst>
      <p:ext uri="{BB962C8B-B14F-4D97-AF65-F5344CB8AC3E}">
        <p14:creationId xmlns:p14="http://schemas.microsoft.com/office/powerpoint/2010/main" val="30750832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1532" cy="49617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45047" y="0"/>
            <a:ext cx="2941532" cy="49617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8D3566B7-6B83-4689-A259-D0DFF54BF64E}" type="datetimeFigureOut">
              <a:rPr lang="it-IT"/>
              <a:pPr>
                <a:defRPr/>
              </a:pPr>
              <a:t>30/05/2018</a:t>
            </a:fld>
            <a:endParaRPr lang="it-IT"/>
          </a:p>
        </p:txBody>
      </p:sp>
      <p:sp>
        <p:nvSpPr>
          <p:cNvPr id="4" name="Segnaposto immagine diapositiva 3"/>
          <p:cNvSpPr>
            <a:spLocks noGrp="1" noRot="1" noChangeAspect="1"/>
          </p:cNvSpPr>
          <p:nvPr>
            <p:ph type="sldImg" idx="2"/>
          </p:nvPr>
        </p:nvSpPr>
        <p:spPr>
          <a:xfrm>
            <a:off x="914400" y="744538"/>
            <a:ext cx="4959350" cy="37211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78815" y="4713645"/>
            <a:ext cx="5430520" cy="4465558"/>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25568"/>
            <a:ext cx="2941532" cy="49617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45047" y="9425568"/>
            <a:ext cx="2941532" cy="49617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3EA9C40A-7C3D-497B-8849-699C59527AC0}" type="slidenum">
              <a:rPr lang="it-IT" altLang="it-IT"/>
              <a:pPr/>
              <a:t>‹N›</a:t>
            </a:fld>
            <a:endParaRPr lang="it-IT" altLang="it-IT"/>
          </a:p>
        </p:txBody>
      </p:sp>
    </p:spTree>
    <p:extLst>
      <p:ext uri="{BB962C8B-B14F-4D97-AF65-F5344CB8AC3E}">
        <p14:creationId xmlns:p14="http://schemas.microsoft.com/office/powerpoint/2010/main" val="16287465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egnaposto immagine diapositiva 1"/>
          <p:cNvSpPr>
            <a:spLocks noGrp="1" noRot="1" noChangeAspect="1" noTextEdit="1"/>
          </p:cNvSpPr>
          <p:nvPr>
            <p:ph type="sldImg"/>
          </p:nvPr>
        </p:nvSpPr>
        <p:spPr>
          <a:ln/>
        </p:spPr>
      </p:sp>
      <p:sp>
        <p:nvSpPr>
          <p:cNvPr id="48131" name="Segnaposto note 2"/>
          <p:cNvSpPr>
            <a:spLocks noGrp="1"/>
          </p:cNvSpPr>
          <p:nvPr>
            <p:ph type="body" idx="1"/>
          </p:nvPr>
        </p:nvSpPr>
        <p:spPr>
          <a:noFill/>
          <a:ln/>
        </p:spPr>
        <p:txBody>
          <a:bodyPr/>
          <a:lstStyle/>
          <a:p>
            <a:pPr eaLnBrk="1" hangingPunct="1"/>
            <a:endParaRPr lang="it-IT" altLang="it-IT"/>
          </a:p>
        </p:txBody>
      </p:sp>
      <p:sp>
        <p:nvSpPr>
          <p:cNvPr id="48132" name="Segnaposto numero diapositiva 3"/>
          <p:cNvSpPr>
            <a:spLocks noGrp="1"/>
          </p:cNvSpPr>
          <p:nvPr>
            <p:ph type="sldNum" sz="quarter" idx="5"/>
          </p:nvPr>
        </p:nvSpPr>
        <p:spPr>
          <a:noFill/>
        </p:spPr>
        <p:txBody>
          <a:bodyPr/>
          <a:lstStyle/>
          <a:p>
            <a:fld id="{775D1861-98A4-4EB0-9E64-F665F5C79723}" type="slidenum">
              <a:rPr lang="it-IT" altLang="it-IT">
                <a:ea typeface="MS PGothic" pitchFamily="34" charset="-128"/>
              </a:rPr>
              <a:pPr/>
              <a:t>1</a:t>
            </a:fld>
            <a:endParaRPr lang="it-IT" altLang="it-IT">
              <a:ea typeface="MS PGothic"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33</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egnaposto immagine diapositiva 1"/>
          <p:cNvSpPr>
            <a:spLocks noGrp="1" noRot="1" noChangeAspect="1" noTextEdit="1"/>
          </p:cNvSpPr>
          <p:nvPr>
            <p:ph type="sldImg"/>
          </p:nvPr>
        </p:nvSpPr>
        <p:spPr>
          <a:ln/>
        </p:spPr>
      </p:sp>
      <p:sp>
        <p:nvSpPr>
          <p:cNvPr id="48131" name="Segnaposto note 2"/>
          <p:cNvSpPr>
            <a:spLocks noGrp="1"/>
          </p:cNvSpPr>
          <p:nvPr>
            <p:ph type="body" idx="1"/>
          </p:nvPr>
        </p:nvSpPr>
        <p:spPr>
          <a:noFill/>
          <a:ln/>
        </p:spPr>
        <p:txBody>
          <a:bodyPr/>
          <a:lstStyle/>
          <a:p>
            <a:pPr eaLnBrk="1" hangingPunct="1"/>
            <a:endParaRPr lang="it-IT" altLang="it-IT"/>
          </a:p>
        </p:txBody>
      </p:sp>
      <p:sp>
        <p:nvSpPr>
          <p:cNvPr id="48132" name="Segnaposto numero diapositiva 3"/>
          <p:cNvSpPr>
            <a:spLocks noGrp="1"/>
          </p:cNvSpPr>
          <p:nvPr>
            <p:ph type="sldNum" sz="quarter" idx="5"/>
          </p:nvPr>
        </p:nvSpPr>
        <p:spPr>
          <a:noFill/>
        </p:spPr>
        <p:txBody>
          <a:bodyPr/>
          <a:lstStyle/>
          <a:p>
            <a:fld id="{775D1861-98A4-4EB0-9E64-F665F5C79723}" type="slidenum">
              <a:rPr lang="it-IT" altLang="it-IT">
                <a:ea typeface="MS PGothic" pitchFamily="34" charset="-128"/>
              </a:rPr>
              <a:pPr/>
              <a:t>37</a:t>
            </a:fld>
            <a:endParaRPr lang="it-IT" altLang="it-IT">
              <a:ea typeface="MS PGothic"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egnaposto immagine diapositiva 1"/>
          <p:cNvSpPr>
            <a:spLocks noGrp="1" noRot="1" noChangeAspect="1" noTextEdit="1"/>
          </p:cNvSpPr>
          <p:nvPr>
            <p:ph type="sldImg"/>
          </p:nvPr>
        </p:nvSpPr>
        <p:spPr>
          <a:ln/>
        </p:spPr>
      </p:sp>
      <p:sp>
        <p:nvSpPr>
          <p:cNvPr id="48131" name="Segnaposto note 2"/>
          <p:cNvSpPr>
            <a:spLocks noGrp="1"/>
          </p:cNvSpPr>
          <p:nvPr>
            <p:ph type="body" idx="1"/>
          </p:nvPr>
        </p:nvSpPr>
        <p:spPr>
          <a:noFill/>
          <a:ln/>
        </p:spPr>
        <p:txBody>
          <a:bodyPr/>
          <a:lstStyle/>
          <a:p>
            <a:pPr eaLnBrk="1" hangingPunct="1"/>
            <a:endParaRPr lang="it-IT" altLang="it-IT"/>
          </a:p>
        </p:txBody>
      </p:sp>
      <p:sp>
        <p:nvSpPr>
          <p:cNvPr id="48132" name="Segnaposto numero diapositiva 3"/>
          <p:cNvSpPr>
            <a:spLocks noGrp="1"/>
          </p:cNvSpPr>
          <p:nvPr>
            <p:ph type="sldNum" sz="quarter" idx="5"/>
          </p:nvPr>
        </p:nvSpPr>
        <p:spPr>
          <a:noFill/>
        </p:spPr>
        <p:txBody>
          <a:bodyPr/>
          <a:lstStyle/>
          <a:p>
            <a:fld id="{775D1861-98A4-4EB0-9E64-F665F5C79723}" type="slidenum">
              <a:rPr lang="it-IT" altLang="it-IT">
                <a:ea typeface="MS PGothic" pitchFamily="34" charset="-128"/>
              </a:rPr>
              <a:pPr/>
              <a:t>38</a:t>
            </a:fld>
            <a:endParaRPr lang="it-IT" altLang="it-IT">
              <a:ea typeface="MS PGothic"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43</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C3F1D56-B495-4644-9CEA-CE497FAB0BB3}" type="slidenum">
              <a:rPr lang="it-IT" smtClean="0"/>
              <a:pPr/>
              <a:t>45</a:t>
            </a:fld>
            <a:endParaRPr lang="it-IT"/>
          </a:p>
        </p:txBody>
      </p:sp>
    </p:spTree>
    <p:extLst>
      <p:ext uri="{BB962C8B-B14F-4D97-AF65-F5344CB8AC3E}">
        <p14:creationId xmlns:p14="http://schemas.microsoft.com/office/powerpoint/2010/main" val="916793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865F8D6D-45C7-4A97-8B00-1AC39CA3297C}" type="slidenum">
              <a:rPr lang="it-IT" altLang="it-IT" smtClean="0"/>
              <a:pPr/>
              <a:t>46</a:t>
            </a:fld>
            <a:endParaRPr lang="it-IT" altLang="it-IT"/>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29790137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865F8D6D-45C7-4A97-8B00-1AC39CA3297C}" type="slidenum">
              <a:rPr lang="it-IT" altLang="it-IT" smtClean="0"/>
              <a:pPr/>
              <a:t>47</a:t>
            </a:fld>
            <a:endParaRPr lang="it-IT" altLang="it-IT"/>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29790137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865F8D6D-45C7-4A97-8B00-1AC39CA3297C}" type="slidenum">
              <a:rPr lang="it-IT" altLang="it-IT" smtClean="0"/>
              <a:pPr/>
              <a:t>48</a:t>
            </a:fld>
            <a:endParaRPr lang="it-IT" altLang="it-IT"/>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29790137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865F8D6D-45C7-4A97-8B00-1AC39CA3297C}" type="slidenum">
              <a:rPr lang="it-IT" altLang="it-IT" smtClean="0"/>
              <a:pPr/>
              <a:t>49</a:t>
            </a:fld>
            <a:endParaRPr lang="it-IT" altLang="it-IT"/>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2979013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54</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egnaposto immagine diapositiva 1"/>
          <p:cNvSpPr>
            <a:spLocks noGrp="1" noRot="1" noChangeAspect="1" noTextEdit="1"/>
          </p:cNvSpPr>
          <p:nvPr>
            <p:ph type="sldImg"/>
          </p:nvPr>
        </p:nvSpPr>
        <p:spPr>
          <a:ln/>
        </p:spPr>
      </p:sp>
      <p:sp>
        <p:nvSpPr>
          <p:cNvPr id="53251" name="Segnaposto note 2"/>
          <p:cNvSpPr>
            <a:spLocks noGrp="1"/>
          </p:cNvSpPr>
          <p:nvPr>
            <p:ph type="body" idx="1"/>
          </p:nvPr>
        </p:nvSpPr>
        <p:spPr>
          <a:noFill/>
          <a:ln/>
        </p:spPr>
        <p:txBody>
          <a:bodyPr/>
          <a:lstStyle/>
          <a:p>
            <a:pPr eaLnBrk="1" hangingPunct="1">
              <a:spcBef>
                <a:spcPct val="0"/>
              </a:spcBef>
            </a:pPr>
            <a:endParaRPr lang="it-IT" altLang="it-IT"/>
          </a:p>
        </p:txBody>
      </p:sp>
      <p:sp>
        <p:nvSpPr>
          <p:cNvPr id="53252" name="Segnaposto numero diapositiva 3"/>
          <p:cNvSpPr>
            <a:spLocks noGrp="1"/>
          </p:cNvSpPr>
          <p:nvPr>
            <p:ph type="sldNum" sz="quarter" idx="5"/>
          </p:nvPr>
        </p:nvSpPr>
        <p:spPr>
          <a:noFill/>
        </p:spPr>
        <p:txBody>
          <a:bodyPr/>
          <a:lstStyle/>
          <a:p>
            <a:fld id="{3222B829-120B-415F-AF5E-47C1E9746237}" type="slidenum">
              <a:rPr lang="it-IT" altLang="it-IT">
                <a:solidFill>
                  <a:srgbClr val="000000"/>
                </a:solidFill>
                <a:ea typeface="MS PGothic" pitchFamily="34" charset="-128"/>
              </a:rPr>
              <a:pPr/>
              <a:t>3</a:t>
            </a:fld>
            <a:endParaRPr lang="it-IT" altLang="it-IT">
              <a:solidFill>
                <a:srgbClr val="000000"/>
              </a:solidFill>
              <a:ea typeface="MS PGothic"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55</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56</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3" name="Segnaposto immagine diapositiva 1"/>
          <p:cNvSpPr>
            <a:spLocks noGrp="1" noRot="1" noChangeAspect="1"/>
          </p:cNvSpPr>
          <p:nvPr>
            <p:ph type="sldImg"/>
          </p:nvPr>
        </p:nvSpPr>
        <p:spPr bwMode="auto">
          <a:noFill/>
          <a:ln>
            <a:solidFill>
              <a:srgbClr val="000000"/>
            </a:solidFill>
            <a:miter lim="800000"/>
            <a:headEnd/>
            <a:tailEnd/>
          </a:ln>
        </p:spPr>
      </p:sp>
      <p:sp>
        <p:nvSpPr>
          <p:cNvPr id="310274"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30165C4D-8BD0-424F-9591-B9ED50A53292}" type="slidenum">
              <a:rPr lang="it-IT" smtClean="0">
                <a:solidFill>
                  <a:prstClr val="black"/>
                </a:solidFill>
              </a:rPr>
              <a:pPr>
                <a:defRPr/>
              </a:pPr>
              <a:t>58</a:t>
            </a:fld>
            <a:endParaRPr lang="it-IT">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60</a:t>
            </a:fld>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61</a:t>
            </a:fld>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62</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Segnaposto immagine diapositiva 1"/>
          <p:cNvSpPr>
            <a:spLocks noGrp="1" noRot="1" noChangeAspect="1"/>
          </p:cNvSpPr>
          <p:nvPr>
            <p:ph type="sldImg"/>
          </p:nvPr>
        </p:nvSpPr>
        <p:spPr bwMode="auto">
          <a:noFill/>
          <a:ln>
            <a:solidFill>
              <a:srgbClr val="000000"/>
            </a:solidFill>
            <a:miter lim="800000"/>
            <a:headEnd/>
            <a:tailEnd/>
          </a:ln>
        </p:spPr>
      </p:sp>
      <p:sp>
        <p:nvSpPr>
          <p:cNvPr id="297986"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EE0C3E6-E37E-4173-B3DC-780CAFF5A362}" type="slidenum">
              <a:rPr lang="it-IT" smtClean="0"/>
              <a:pPr>
                <a:defRPr/>
              </a:pPr>
              <a:t>63</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67</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68</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69</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egnaposto immagine diapositiva 1"/>
          <p:cNvSpPr>
            <a:spLocks noGrp="1" noRot="1" noChangeAspect="1" noTextEdit="1"/>
          </p:cNvSpPr>
          <p:nvPr>
            <p:ph type="sldImg"/>
          </p:nvPr>
        </p:nvSpPr>
        <p:spPr>
          <a:ln/>
        </p:spPr>
      </p:sp>
      <p:sp>
        <p:nvSpPr>
          <p:cNvPr id="53251" name="Segnaposto note 2"/>
          <p:cNvSpPr>
            <a:spLocks noGrp="1"/>
          </p:cNvSpPr>
          <p:nvPr>
            <p:ph type="body" idx="1"/>
          </p:nvPr>
        </p:nvSpPr>
        <p:spPr>
          <a:noFill/>
          <a:ln/>
        </p:spPr>
        <p:txBody>
          <a:bodyPr/>
          <a:lstStyle/>
          <a:p>
            <a:pPr eaLnBrk="1" hangingPunct="1">
              <a:spcBef>
                <a:spcPct val="0"/>
              </a:spcBef>
            </a:pPr>
            <a:endParaRPr lang="it-IT" altLang="it-IT"/>
          </a:p>
        </p:txBody>
      </p:sp>
      <p:sp>
        <p:nvSpPr>
          <p:cNvPr id="53252" name="Segnaposto numero diapositiva 3"/>
          <p:cNvSpPr>
            <a:spLocks noGrp="1"/>
          </p:cNvSpPr>
          <p:nvPr>
            <p:ph type="sldNum" sz="quarter" idx="5"/>
          </p:nvPr>
        </p:nvSpPr>
        <p:spPr>
          <a:noFill/>
        </p:spPr>
        <p:txBody>
          <a:bodyPr/>
          <a:lstStyle/>
          <a:p>
            <a:fld id="{3222B829-120B-415F-AF5E-47C1E9746237}" type="slidenum">
              <a:rPr lang="it-IT" altLang="it-IT">
                <a:solidFill>
                  <a:srgbClr val="000000"/>
                </a:solidFill>
                <a:ea typeface="MS PGothic" pitchFamily="34" charset="-128"/>
              </a:rPr>
              <a:pPr/>
              <a:t>4</a:t>
            </a:fld>
            <a:endParaRPr lang="it-IT" altLang="it-IT">
              <a:solidFill>
                <a:srgbClr val="000000"/>
              </a:solidFill>
              <a:ea typeface="MS PGothic"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70</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71</a:t>
            </a:fld>
            <a:endParaRPr lang="it-IT"/>
          </a:p>
        </p:txBody>
      </p:sp>
    </p:spTree>
    <p:extLst>
      <p:ext uri="{BB962C8B-B14F-4D97-AF65-F5344CB8AC3E}">
        <p14:creationId xmlns:p14="http://schemas.microsoft.com/office/powerpoint/2010/main" val="22043459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ltLang="it-IT"/>
          </a:p>
        </p:txBody>
      </p:sp>
    </p:spTree>
    <p:extLst>
      <p:ext uri="{BB962C8B-B14F-4D97-AF65-F5344CB8AC3E}">
        <p14:creationId xmlns:p14="http://schemas.microsoft.com/office/powerpoint/2010/main" val="2546343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006224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006224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006224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006224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Tree>
    <p:extLst>
      <p:ext uri="{BB962C8B-B14F-4D97-AF65-F5344CB8AC3E}">
        <p14:creationId xmlns:p14="http://schemas.microsoft.com/office/powerpoint/2010/main" val="4006224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22FA5BE-28CC-3C46-832E-8FE03AE4CB23}" type="slidenum">
              <a:rPr lang="it-IT" smtClean="0"/>
              <a:pPr/>
              <a:t>10</a:t>
            </a:fld>
            <a:endParaRPr lang="it-IT"/>
          </a:p>
        </p:txBody>
      </p:sp>
    </p:spTree>
    <p:extLst>
      <p:ext uri="{BB962C8B-B14F-4D97-AF65-F5344CB8AC3E}">
        <p14:creationId xmlns:p14="http://schemas.microsoft.com/office/powerpoint/2010/main" val="2830937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pPr>
              <a:defRPr/>
            </a:pPr>
            <a:fld id="{5E492CA8-BD82-4093-9B79-E295836A92A8}" type="datetime1">
              <a:rPr lang="it-IT" smtClean="0"/>
              <a:pPr>
                <a:defRPr/>
              </a:pPr>
              <a:t>30/05/2018</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ABD979B2-9FFF-412E-B8F5-1E9AF96E9123}" type="slidenum">
              <a:rPr lang="it-IT" altLang="it-IT" smtClean="0"/>
              <a:pPr/>
              <a:t>‹N›</a:t>
            </a:fld>
            <a:endParaRPr lang="it-IT" altLang="it-IT"/>
          </a:p>
        </p:txBody>
      </p:sp>
    </p:spTree>
    <p:extLst>
      <p:ext uri="{BB962C8B-B14F-4D97-AF65-F5344CB8AC3E}">
        <p14:creationId xmlns:p14="http://schemas.microsoft.com/office/powerpoint/2010/main" val="3798070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pPr>
              <a:defRPr/>
            </a:pPr>
            <a:fld id="{6697470C-8AC9-4A1B-BF7F-F37F708D5F7D}" type="datetime1">
              <a:rPr lang="it-IT" smtClean="0"/>
              <a:pPr>
                <a:defRPr/>
              </a:pPr>
              <a:t>30/05/2018</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20288FCD-E192-444D-B285-60A793F5C32D}" type="slidenum">
              <a:rPr lang="it-IT" altLang="it-IT" smtClean="0"/>
              <a:pPr/>
              <a:t>‹N›</a:t>
            </a:fld>
            <a:endParaRPr lang="it-IT" altLang="it-IT"/>
          </a:p>
        </p:txBody>
      </p:sp>
    </p:spTree>
    <p:extLst>
      <p:ext uri="{BB962C8B-B14F-4D97-AF65-F5344CB8AC3E}">
        <p14:creationId xmlns:p14="http://schemas.microsoft.com/office/powerpoint/2010/main" val="201887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pPr>
              <a:defRPr/>
            </a:pPr>
            <a:fld id="{6D455D22-35A8-4E71-B44E-9553FD264319}" type="datetime1">
              <a:rPr lang="it-IT" smtClean="0"/>
              <a:pPr>
                <a:defRPr/>
              </a:pPr>
              <a:t>30/05/2018</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CEB49433-A662-4031-9DEE-4BE75F7549F5}" type="slidenum">
              <a:rPr lang="it-IT" altLang="it-IT" smtClean="0"/>
              <a:pPr/>
              <a:t>‹N›</a:t>
            </a:fld>
            <a:endParaRPr lang="it-IT" altLang="it-IT"/>
          </a:p>
        </p:txBody>
      </p:sp>
    </p:spTree>
    <p:extLst>
      <p:ext uri="{BB962C8B-B14F-4D97-AF65-F5344CB8AC3E}">
        <p14:creationId xmlns:p14="http://schemas.microsoft.com/office/powerpoint/2010/main" val="175638292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ontenuto">
    <p:spTree>
      <p:nvGrpSpPr>
        <p:cNvPr id="1" name=""/>
        <p:cNvGrpSpPr/>
        <p:nvPr/>
      </p:nvGrpSpPr>
      <p:grpSpPr>
        <a:xfrm>
          <a:off x="0" y="0"/>
          <a:ext cx="0" cy="0"/>
          <a:chOff x="0" y="0"/>
          <a:chExt cx="0" cy="0"/>
        </a:xfrm>
      </p:grpSpPr>
      <p:sp>
        <p:nvSpPr>
          <p:cNvPr id="2" name="Titolo 1"/>
          <p:cNvSpPr>
            <a:spLocks noGrp="1"/>
          </p:cNvSpPr>
          <p:nvPr>
            <p:ph type="title"/>
          </p:nvPr>
        </p:nvSpPr>
        <p:spPr>
          <a:xfrm>
            <a:off x="330200" y="821668"/>
            <a:ext cx="8102600" cy="991257"/>
          </a:xfrm>
          <a:prstGeom prst="rect">
            <a:avLst/>
          </a:prstGeom>
        </p:spPr>
        <p:txBody>
          <a:bodyPr/>
          <a:lstStyle>
            <a:lvl1pPr>
              <a:defRPr sz="3500" cap="all" baseline="0">
                <a:solidFill>
                  <a:srgbClr val="4D4D4D"/>
                </a:solidFill>
                <a:latin typeface="Century Gothic" panose="020B0502020202020204" pitchFamily="34" charset="0"/>
              </a:defRPr>
            </a:lvl1pPr>
          </a:lstStyle>
          <a:p>
            <a:r>
              <a:rPr lang="it-IT"/>
              <a:t>Fare clic per modificare lo stile del titolo</a:t>
            </a:r>
            <a:endParaRPr lang="it-IT" dirty="0"/>
          </a:p>
        </p:txBody>
      </p:sp>
      <p:sp>
        <p:nvSpPr>
          <p:cNvPr id="5" name="Segnaposto testo 4"/>
          <p:cNvSpPr>
            <a:spLocks noGrp="1"/>
          </p:cNvSpPr>
          <p:nvPr>
            <p:ph type="body" sz="quarter" idx="13"/>
          </p:nvPr>
        </p:nvSpPr>
        <p:spPr>
          <a:xfrm>
            <a:off x="628650" y="279400"/>
            <a:ext cx="7780337" cy="304143"/>
          </a:xfrm>
          <a:prstGeom prst="rect">
            <a:avLst/>
          </a:prstGeom>
        </p:spPr>
        <p:txBody>
          <a:bodyPr/>
          <a:lstStyle>
            <a:lvl1pPr marL="0" indent="0">
              <a:buNone/>
              <a:defRPr sz="1500" cap="none" baseline="0">
                <a:solidFill>
                  <a:srgbClr val="4D4D4D"/>
                </a:solidFill>
                <a:latin typeface="Century Gothic" panose="020B0502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it-IT"/>
              <a:t>Fare clic per modificare stili del testo dello schema</a:t>
            </a:r>
          </a:p>
        </p:txBody>
      </p:sp>
      <p:sp>
        <p:nvSpPr>
          <p:cNvPr id="11" name="Segnaposto testo 10"/>
          <p:cNvSpPr>
            <a:spLocks noGrp="1"/>
          </p:cNvSpPr>
          <p:nvPr>
            <p:ph type="body" sz="quarter" idx="14"/>
          </p:nvPr>
        </p:nvSpPr>
        <p:spPr>
          <a:xfrm>
            <a:off x="330200" y="2032000"/>
            <a:ext cx="8102600" cy="4229100"/>
          </a:xfrm>
          <a:prstGeom prst="rect">
            <a:avLst/>
          </a:prstGeom>
        </p:spPr>
        <p:txBody>
          <a:bodyPr/>
          <a:lstStyle>
            <a:lvl1pPr marL="228600" indent="-228600">
              <a:buFont typeface="Wingdings" panose="05000000000000000000" pitchFamily="2" charset="2"/>
              <a:buChar char="ü"/>
              <a:defRPr sz="2000">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2000">
                <a:latin typeface="Arial" panose="020B0604020202020204" pitchFamily="34" charset="0"/>
                <a:cs typeface="Arial" panose="020B0604020202020204" pitchFamily="34" charset="0"/>
              </a:defRPr>
            </a:lvl2pPr>
            <a:lvl3pPr marL="1143000" indent="-228600">
              <a:buFont typeface="Wingdings" panose="05000000000000000000" pitchFamily="2" charset="2"/>
              <a:buChar char="§"/>
              <a:defRPr sz="2000">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p:txBody>
      </p:sp>
      <p:sp>
        <p:nvSpPr>
          <p:cNvPr id="6" name="Slide Number Placeholder 5"/>
          <p:cNvSpPr>
            <a:spLocks noGrp="1"/>
          </p:cNvSpPr>
          <p:nvPr>
            <p:ph type="sldNum" sz="quarter" idx="15"/>
          </p:nvPr>
        </p:nvSpPr>
        <p:spPr>
          <a:xfrm>
            <a:off x="6853238" y="6469063"/>
            <a:ext cx="2057400" cy="365125"/>
          </a:xfrm>
        </p:spPr>
        <p:txBody>
          <a:bodyPr/>
          <a:lstStyle>
            <a:lvl1pPr>
              <a:defRPr smtClean="0"/>
            </a:lvl1pPr>
          </a:lstStyle>
          <a:p>
            <a:fld id="{B007B441-5312-499D-93C3-6E37886527FA}" type="slidenum">
              <a:rPr lang="it-IT" smtClean="0"/>
              <a:pPr/>
              <a:t>‹N›</a:t>
            </a:fld>
            <a:endParaRPr lang="it-IT"/>
          </a:p>
        </p:txBody>
      </p:sp>
    </p:spTree>
    <p:extLst>
      <p:ext uri="{BB962C8B-B14F-4D97-AF65-F5344CB8AC3E}">
        <p14:creationId xmlns:p14="http://schemas.microsoft.com/office/powerpoint/2010/main" val="3225338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olo presentazione">
    <p:spTree>
      <p:nvGrpSpPr>
        <p:cNvPr id="1" name=""/>
        <p:cNvGrpSpPr/>
        <p:nvPr/>
      </p:nvGrpSpPr>
      <p:grpSpPr>
        <a:xfrm>
          <a:off x="0" y="0"/>
          <a:ext cx="0" cy="0"/>
          <a:chOff x="0" y="0"/>
          <a:chExt cx="0" cy="0"/>
        </a:xfrm>
      </p:grpSpPr>
      <p:sp>
        <p:nvSpPr>
          <p:cNvPr id="2" name="Titolo 1"/>
          <p:cNvSpPr>
            <a:spLocks noGrp="1"/>
          </p:cNvSpPr>
          <p:nvPr>
            <p:ph type="title"/>
          </p:nvPr>
        </p:nvSpPr>
        <p:spPr>
          <a:xfrm>
            <a:off x="250203" y="1592758"/>
            <a:ext cx="8532849" cy="1325563"/>
          </a:xfrm>
          <a:prstGeom prst="rect">
            <a:avLst/>
          </a:prstGeom>
        </p:spPr>
        <p:txBody>
          <a:bodyPr/>
          <a:lstStyle>
            <a:lvl1pPr>
              <a:defRPr sz="4000" cap="none" baseline="0">
                <a:solidFill>
                  <a:srgbClr val="364D47"/>
                </a:solidFill>
                <a:latin typeface="Century Gothic" panose="020B0502020202020204" pitchFamily="34" charset="0"/>
              </a:defRPr>
            </a:lvl1pPr>
          </a:lstStyle>
          <a:p>
            <a:r>
              <a:rPr lang="it-IT"/>
              <a:t>Fare clic per modificare lo stile del titolo</a:t>
            </a:r>
            <a:endParaRPr lang="it-IT" dirty="0"/>
          </a:p>
        </p:txBody>
      </p:sp>
      <p:sp>
        <p:nvSpPr>
          <p:cNvPr id="8" name="Segnaposto testo 7"/>
          <p:cNvSpPr>
            <a:spLocks noGrp="1"/>
          </p:cNvSpPr>
          <p:nvPr>
            <p:ph type="body" sz="quarter" idx="12"/>
          </p:nvPr>
        </p:nvSpPr>
        <p:spPr>
          <a:xfrm>
            <a:off x="684213" y="3038145"/>
            <a:ext cx="8099425" cy="1016000"/>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it-IT"/>
              <a:t>Fare clic per modificare stili del testo dello schema</a:t>
            </a:r>
          </a:p>
        </p:txBody>
      </p:sp>
      <p:sp>
        <p:nvSpPr>
          <p:cNvPr id="4" name="Segnaposto numero diapositiva 3"/>
          <p:cNvSpPr>
            <a:spLocks noGrp="1"/>
          </p:cNvSpPr>
          <p:nvPr>
            <p:ph type="sldNum" sz="quarter" idx="13"/>
          </p:nvPr>
        </p:nvSpPr>
        <p:spPr>
          <a:xfrm>
            <a:off x="6678613" y="6483350"/>
            <a:ext cx="2287587" cy="374650"/>
          </a:xfrm>
        </p:spPr>
        <p:txBody>
          <a:bodyPr anchor="t"/>
          <a:lstStyle>
            <a:lvl1pPr>
              <a:defRPr sz="1000">
                <a:solidFill>
                  <a:srgbClr val="4D4D4D"/>
                </a:solidFill>
              </a:defRPr>
            </a:lvl1pPr>
          </a:lstStyle>
          <a:p>
            <a:fld id="{81B7AED4-4D14-4A7E-85FB-895C5E8E196C}" type="slidenum">
              <a:rPr lang="it-IT"/>
              <a:pPr/>
              <a:t>‹N›</a:t>
            </a:fld>
            <a:endParaRPr lang="it-IT"/>
          </a:p>
        </p:txBody>
      </p:sp>
    </p:spTree>
    <p:extLst>
      <p:ext uri="{BB962C8B-B14F-4D97-AF65-F5344CB8AC3E}">
        <p14:creationId xmlns:p14="http://schemas.microsoft.com/office/powerpoint/2010/main" val="1390290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olo presentazione">
    <p:spTree>
      <p:nvGrpSpPr>
        <p:cNvPr id="1" name=""/>
        <p:cNvGrpSpPr/>
        <p:nvPr/>
      </p:nvGrpSpPr>
      <p:grpSpPr>
        <a:xfrm>
          <a:off x="0" y="0"/>
          <a:ext cx="0" cy="0"/>
          <a:chOff x="0" y="0"/>
          <a:chExt cx="0" cy="0"/>
        </a:xfrm>
      </p:grpSpPr>
      <p:sp>
        <p:nvSpPr>
          <p:cNvPr id="2" name="Titolo 1"/>
          <p:cNvSpPr>
            <a:spLocks noGrp="1"/>
          </p:cNvSpPr>
          <p:nvPr>
            <p:ph type="title"/>
          </p:nvPr>
        </p:nvSpPr>
        <p:spPr>
          <a:xfrm>
            <a:off x="250203" y="1592758"/>
            <a:ext cx="8532849" cy="1325563"/>
          </a:xfrm>
          <a:prstGeom prst="rect">
            <a:avLst/>
          </a:prstGeom>
        </p:spPr>
        <p:txBody>
          <a:bodyPr/>
          <a:lstStyle>
            <a:lvl1pPr>
              <a:defRPr sz="4000" cap="none" baseline="0">
                <a:solidFill>
                  <a:srgbClr val="364D47"/>
                </a:solidFill>
                <a:latin typeface="Century Gothic" panose="020B0502020202020204" pitchFamily="34" charset="0"/>
              </a:defRPr>
            </a:lvl1pPr>
          </a:lstStyle>
          <a:p>
            <a:r>
              <a:rPr lang="it-IT"/>
              <a:t>Fare clic per modificare lo stile del titolo</a:t>
            </a:r>
            <a:endParaRPr lang="it-IT" dirty="0"/>
          </a:p>
        </p:txBody>
      </p:sp>
      <p:sp>
        <p:nvSpPr>
          <p:cNvPr id="8" name="Segnaposto testo 7"/>
          <p:cNvSpPr>
            <a:spLocks noGrp="1"/>
          </p:cNvSpPr>
          <p:nvPr>
            <p:ph type="body" sz="quarter" idx="12"/>
          </p:nvPr>
        </p:nvSpPr>
        <p:spPr>
          <a:xfrm>
            <a:off x="684213" y="3038145"/>
            <a:ext cx="8099425" cy="1016000"/>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it-IT"/>
              <a:t>Fare clic per modificare stili del testo dello schema</a:t>
            </a:r>
          </a:p>
        </p:txBody>
      </p:sp>
      <p:sp>
        <p:nvSpPr>
          <p:cNvPr id="4" name="Segnaposto numero diapositiva 3"/>
          <p:cNvSpPr>
            <a:spLocks noGrp="1"/>
          </p:cNvSpPr>
          <p:nvPr>
            <p:ph type="sldNum" sz="quarter" idx="13"/>
          </p:nvPr>
        </p:nvSpPr>
        <p:spPr>
          <a:xfrm>
            <a:off x="6678613" y="6483350"/>
            <a:ext cx="2287587" cy="374650"/>
          </a:xfrm>
        </p:spPr>
        <p:txBody>
          <a:bodyPr anchor="t"/>
          <a:lstStyle>
            <a:lvl1pPr>
              <a:defRPr sz="1000">
                <a:solidFill>
                  <a:srgbClr val="4D4D4D"/>
                </a:solidFill>
              </a:defRPr>
            </a:lvl1pPr>
          </a:lstStyle>
          <a:p>
            <a:fld id="{81B7AED4-4D14-4A7E-85FB-895C5E8E196C}" type="slidenum">
              <a:rPr lang="it-IT"/>
              <a:pPr/>
              <a:t>‹N›</a:t>
            </a:fld>
            <a:endParaRPr lang="it-IT"/>
          </a:p>
        </p:txBody>
      </p:sp>
    </p:spTree>
    <p:extLst>
      <p:ext uri="{BB962C8B-B14F-4D97-AF65-F5344CB8AC3E}">
        <p14:creationId xmlns:p14="http://schemas.microsoft.com/office/powerpoint/2010/main" val="1390290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pPr>
              <a:defRPr/>
            </a:pPr>
            <a:fld id="{05523D39-3CD5-43EB-BC45-7674279906A4}" type="datetime1">
              <a:rPr lang="it-IT" smtClean="0"/>
              <a:pPr>
                <a:defRPr/>
              </a:pPr>
              <a:t>30/05/2018</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132290B4-8F33-48F7-976A-2FC5081849CD}" type="slidenum">
              <a:rPr lang="it-IT" altLang="it-IT" smtClean="0"/>
              <a:pPr/>
              <a:t>‹N›</a:t>
            </a:fld>
            <a:endParaRPr lang="it-IT" altLang="it-IT"/>
          </a:p>
        </p:txBody>
      </p:sp>
    </p:spTree>
    <p:extLst>
      <p:ext uri="{BB962C8B-B14F-4D97-AF65-F5344CB8AC3E}">
        <p14:creationId xmlns:p14="http://schemas.microsoft.com/office/powerpoint/2010/main" val="2203816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pPr>
              <a:defRPr/>
            </a:pPr>
            <a:fld id="{AEE19502-4AB0-4AE8-AAF5-60A9E011B7A8}" type="datetime1">
              <a:rPr lang="it-IT" smtClean="0"/>
              <a:pPr>
                <a:defRPr/>
              </a:pPr>
              <a:t>30/05/2018</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7B68FEFB-2E37-4D09-ADC4-ED469CFCBEE7}" type="slidenum">
              <a:rPr lang="it-IT" altLang="it-IT" smtClean="0"/>
              <a:pPr/>
              <a:t>‹N›</a:t>
            </a:fld>
            <a:endParaRPr lang="it-IT" altLang="it-IT"/>
          </a:p>
        </p:txBody>
      </p:sp>
    </p:spTree>
    <p:extLst>
      <p:ext uri="{BB962C8B-B14F-4D97-AF65-F5344CB8AC3E}">
        <p14:creationId xmlns:p14="http://schemas.microsoft.com/office/powerpoint/2010/main" val="3457845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pPr>
              <a:defRPr/>
            </a:pPr>
            <a:fld id="{6D455D22-35A8-4E71-B44E-9553FD264319}" type="datetime1">
              <a:rPr lang="it-IT" smtClean="0"/>
              <a:pPr>
                <a:defRPr/>
              </a:pPr>
              <a:t>30/05/2018</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fld id="{CEB49433-A662-4031-9DEE-4BE75F7549F5}" type="slidenum">
              <a:rPr lang="it-IT" altLang="it-IT" smtClean="0"/>
              <a:pPr/>
              <a:t>‹N›</a:t>
            </a:fld>
            <a:endParaRPr lang="it-IT" altLang="it-IT"/>
          </a:p>
        </p:txBody>
      </p:sp>
    </p:spTree>
    <p:extLst>
      <p:ext uri="{BB962C8B-B14F-4D97-AF65-F5344CB8AC3E}">
        <p14:creationId xmlns:p14="http://schemas.microsoft.com/office/powerpoint/2010/main" val="43559521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pPr>
              <a:defRPr/>
            </a:pPr>
            <a:fld id="{860C1444-A693-4BB9-B03C-5BEB433FFFA7}" type="datetime1">
              <a:rPr lang="it-IT" smtClean="0"/>
              <a:pPr>
                <a:defRPr/>
              </a:pPr>
              <a:t>30/05/2018</a:t>
            </a:fld>
            <a:endParaRPr lang="it-IT"/>
          </a:p>
        </p:txBody>
      </p:sp>
      <p:sp>
        <p:nvSpPr>
          <p:cNvPr id="8" name="Segnaposto piè di pagina 7"/>
          <p:cNvSpPr>
            <a:spLocks noGrp="1"/>
          </p:cNvSpPr>
          <p:nvPr>
            <p:ph type="ftr" sz="quarter" idx="11"/>
          </p:nvPr>
        </p:nvSpPr>
        <p:spPr/>
        <p:txBody>
          <a:bodyPr/>
          <a:lstStyle/>
          <a:p>
            <a:pPr>
              <a:defRPr/>
            </a:pPr>
            <a:endParaRPr lang="it-IT"/>
          </a:p>
        </p:txBody>
      </p:sp>
      <p:sp>
        <p:nvSpPr>
          <p:cNvPr id="9" name="Segnaposto numero diapositiva 8"/>
          <p:cNvSpPr>
            <a:spLocks noGrp="1"/>
          </p:cNvSpPr>
          <p:nvPr>
            <p:ph type="sldNum" sz="quarter" idx="12"/>
          </p:nvPr>
        </p:nvSpPr>
        <p:spPr/>
        <p:txBody>
          <a:bodyPr/>
          <a:lstStyle/>
          <a:p>
            <a:fld id="{1E8A3D55-DF57-4C07-B5C0-7EB3211AC983}" type="slidenum">
              <a:rPr lang="it-IT" altLang="it-IT" smtClean="0"/>
              <a:pPr/>
              <a:t>‹N›</a:t>
            </a:fld>
            <a:endParaRPr lang="it-IT" altLang="it-IT"/>
          </a:p>
        </p:txBody>
      </p:sp>
    </p:spTree>
    <p:extLst>
      <p:ext uri="{BB962C8B-B14F-4D97-AF65-F5344CB8AC3E}">
        <p14:creationId xmlns:p14="http://schemas.microsoft.com/office/powerpoint/2010/main" val="672170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pPr>
              <a:defRPr/>
            </a:pPr>
            <a:fld id="{D6081E89-7199-4067-BE1D-AB56EAB4E614}" type="datetime1">
              <a:rPr lang="it-IT" smtClean="0"/>
              <a:pPr>
                <a:defRPr/>
              </a:pPr>
              <a:t>30/05/2018</a:t>
            </a:fld>
            <a:endParaRPr lang="it-IT"/>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fld id="{7AD1DDDC-067B-4D82-A849-BBE0507E9BB9}" type="slidenum">
              <a:rPr lang="it-IT" altLang="it-IT" smtClean="0"/>
              <a:pPr/>
              <a:t>‹N›</a:t>
            </a:fld>
            <a:endParaRPr lang="it-IT" altLang="it-IT"/>
          </a:p>
        </p:txBody>
      </p:sp>
    </p:spTree>
    <p:extLst>
      <p:ext uri="{BB962C8B-B14F-4D97-AF65-F5344CB8AC3E}">
        <p14:creationId xmlns:p14="http://schemas.microsoft.com/office/powerpoint/2010/main" val="175514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fld id="{6D455D22-35A8-4E71-B44E-9553FD264319}" type="datetime1">
              <a:rPr lang="it-IT" smtClean="0"/>
              <a:pPr>
                <a:defRPr/>
              </a:pPr>
              <a:t>30/05/2018</a:t>
            </a:fld>
            <a:endParaRPr lang="it-IT"/>
          </a:p>
        </p:txBody>
      </p:sp>
      <p:sp>
        <p:nvSpPr>
          <p:cNvPr id="3" name="Segnaposto piè di pagina 2"/>
          <p:cNvSpPr>
            <a:spLocks noGrp="1"/>
          </p:cNvSpPr>
          <p:nvPr>
            <p:ph type="ftr" sz="quarter" idx="11"/>
          </p:nvPr>
        </p:nvSpPr>
        <p:spPr/>
        <p:txBody>
          <a:bodyPr/>
          <a:lstStyle/>
          <a:p>
            <a:pPr>
              <a:defRPr/>
            </a:pPr>
            <a:endParaRPr lang="it-IT"/>
          </a:p>
        </p:txBody>
      </p:sp>
      <p:sp>
        <p:nvSpPr>
          <p:cNvPr id="4" name="Segnaposto numero diapositiva 3"/>
          <p:cNvSpPr>
            <a:spLocks noGrp="1"/>
          </p:cNvSpPr>
          <p:nvPr>
            <p:ph type="sldNum" sz="quarter" idx="12"/>
          </p:nvPr>
        </p:nvSpPr>
        <p:spPr/>
        <p:txBody>
          <a:bodyPr/>
          <a:lstStyle/>
          <a:p>
            <a:fld id="{CEB49433-A662-4031-9DEE-4BE75F7549F5}" type="slidenum">
              <a:rPr lang="it-IT" altLang="it-IT" smtClean="0"/>
              <a:pPr/>
              <a:t>‹N›</a:t>
            </a:fld>
            <a:endParaRPr lang="it-IT" altLang="it-IT"/>
          </a:p>
        </p:txBody>
      </p:sp>
    </p:spTree>
    <p:extLst>
      <p:ext uri="{BB962C8B-B14F-4D97-AF65-F5344CB8AC3E}">
        <p14:creationId xmlns:p14="http://schemas.microsoft.com/office/powerpoint/2010/main" val="20388079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pPr>
              <a:defRPr/>
            </a:pPr>
            <a:fld id="{CB6975F3-B01A-4744-8106-140226F02D22}" type="datetime1">
              <a:rPr lang="it-IT" smtClean="0"/>
              <a:pPr>
                <a:defRPr/>
              </a:pPr>
              <a:t>30/05/2018</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fld id="{32214449-C399-432F-B65D-85B6700CDFCB}" type="slidenum">
              <a:rPr lang="it-IT" altLang="it-IT" smtClean="0"/>
              <a:pPr/>
              <a:t>‹N›</a:t>
            </a:fld>
            <a:endParaRPr lang="it-IT" altLang="it-IT"/>
          </a:p>
        </p:txBody>
      </p:sp>
    </p:spTree>
    <p:extLst>
      <p:ext uri="{BB962C8B-B14F-4D97-AF65-F5344CB8AC3E}">
        <p14:creationId xmlns:p14="http://schemas.microsoft.com/office/powerpoint/2010/main" val="2035995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pPr>
              <a:defRPr/>
            </a:pPr>
            <a:fld id="{55A98BEE-ED90-4AB2-85DE-4AB17E0D91A6}" type="datetime1">
              <a:rPr lang="it-IT" smtClean="0"/>
              <a:pPr>
                <a:defRPr/>
              </a:pPr>
              <a:t>30/05/2018</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fld id="{DA1010C3-8373-4AC2-A9F8-13092BCF6C11}" type="slidenum">
              <a:rPr lang="it-IT" altLang="it-IT" smtClean="0"/>
              <a:pPr/>
              <a:t>‹N›</a:t>
            </a:fld>
            <a:endParaRPr lang="it-IT" altLang="it-IT"/>
          </a:p>
        </p:txBody>
      </p:sp>
    </p:spTree>
    <p:extLst>
      <p:ext uri="{BB962C8B-B14F-4D97-AF65-F5344CB8AC3E}">
        <p14:creationId xmlns:p14="http://schemas.microsoft.com/office/powerpoint/2010/main" val="98025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D455D22-35A8-4E71-B44E-9553FD264319}" type="datetime1">
              <a:rPr lang="it-IT" smtClean="0"/>
              <a:pPr>
                <a:defRPr/>
              </a:pPr>
              <a:t>30/05/2018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49433-A662-4031-9DEE-4BE75F7549F5}" type="slidenum">
              <a:rPr lang="it-IT" altLang="it-IT" smtClean="0"/>
              <a:pPr/>
              <a:t>‹N›</a:t>
            </a:fld>
            <a:endParaRPr lang="it-IT" altLang="it-IT"/>
          </a:p>
        </p:txBody>
      </p:sp>
    </p:spTree>
    <p:extLst>
      <p:ext uri="{BB962C8B-B14F-4D97-AF65-F5344CB8AC3E}">
        <p14:creationId xmlns:p14="http://schemas.microsoft.com/office/powerpoint/2010/main" val="2282824154"/>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675" r:id="rId14"/>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egnaposto testo 3"/>
          <p:cNvSpPr>
            <a:spLocks noGrp="1"/>
          </p:cNvSpPr>
          <p:nvPr>
            <p:ph type="body" sz="quarter" idx="13"/>
          </p:nvPr>
        </p:nvSpPr>
        <p:spPr>
          <a:xfrm>
            <a:off x="179512" y="2564904"/>
            <a:ext cx="8712968" cy="2592288"/>
          </a:xfrm>
          <a:solidFill>
            <a:schemeClr val="accent2">
              <a:lumMod val="20000"/>
              <a:lumOff val="80000"/>
            </a:schemeClr>
          </a:solidFill>
          <a:ln w="28575">
            <a:noFill/>
          </a:ln>
        </p:spPr>
        <p:txBody>
          <a:bodyPr anchor="ctr">
            <a:noAutofit/>
          </a:bodyPr>
          <a:lstStyle/>
          <a:p>
            <a:pPr algn="ctr">
              <a:lnSpc>
                <a:spcPct val="120000"/>
              </a:lnSpc>
              <a:spcBef>
                <a:spcPts val="1200"/>
              </a:spcBef>
              <a:defRPr/>
            </a:pPr>
            <a:r>
              <a:rPr lang="it-IT" altLang="it-IT" sz="3600" dirty="0">
                <a:solidFill>
                  <a:schemeClr val="tx2">
                    <a:lumMod val="75000"/>
                    <a:lumOff val="25000"/>
                  </a:schemeClr>
                </a:solidFill>
              </a:rPr>
              <a:t>Dichiarazione dei Redditi 2018 e fatturazione elettronica obbligatoria</a:t>
            </a:r>
          </a:p>
        </p:txBody>
      </p:sp>
    </p:spTree>
    <p:extLst>
      <p:ext uri="{BB962C8B-B14F-4D97-AF65-F5344CB8AC3E}">
        <p14:creationId xmlns:p14="http://schemas.microsoft.com/office/powerpoint/2010/main" val="137968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23528" y="1450037"/>
            <a:ext cx="8496944" cy="451406"/>
          </a:xfrm>
          <a:prstGeom prst="rect">
            <a:avLst/>
          </a:prstGeom>
          <a:solidFill>
            <a:srgbClr val="FFFFFF"/>
          </a:solidFill>
          <a:ln>
            <a:solidFill>
              <a:srgbClr val="3366FF"/>
            </a:solidFill>
          </a:ln>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wrap="square">
            <a:spAutoFit/>
          </a:bodyPr>
          <a:lstStyle>
            <a:defPPr>
              <a:defRPr lang="it-IT"/>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ct val="120000"/>
              </a:lnSpc>
              <a:defRPr/>
            </a:pPr>
            <a:r>
              <a:rPr lang="it-IT" sz="2000" b="1" dirty="0">
                <a:solidFill>
                  <a:srgbClr val="000000"/>
                </a:solidFill>
                <a:ea typeface="Times New Roman" panose="02020603050405020304" pitchFamily="18" charset="0"/>
              </a:rPr>
              <a:t>QUADRO VO</a:t>
            </a:r>
            <a:endParaRPr lang="it-IT" sz="2000" b="1" dirty="0">
              <a:solidFill>
                <a:srgbClr val="000000"/>
              </a:solidFill>
            </a:endParaRPr>
          </a:p>
        </p:txBody>
      </p:sp>
      <p:sp>
        <p:nvSpPr>
          <p:cNvPr id="3" name="CasellaDiTesto 2"/>
          <p:cNvSpPr txBox="1"/>
          <p:nvPr/>
        </p:nvSpPr>
        <p:spPr>
          <a:xfrm>
            <a:off x="251520" y="2152114"/>
            <a:ext cx="8640960" cy="2298065"/>
          </a:xfrm>
          <a:prstGeom prst="rect">
            <a:avLst/>
          </a:prstGeom>
          <a:noFill/>
          <a:ln>
            <a:noFill/>
            <a:prstDash val="dot"/>
          </a:ln>
        </p:spPr>
        <p:txBody>
          <a:bodyPr wrap="square" rtlCol="0">
            <a:spAutoFit/>
          </a:bodyPr>
          <a:lstStyle/>
          <a:p>
            <a:pPr algn="just">
              <a:lnSpc>
                <a:spcPct val="120000"/>
              </a:lnSpc>
            </a:pPr>
            <a:r>
              <a:rPr lang="it-IT" sz="2000" dirty="0"/>
              <a:t>I contribuenti in contabilità semplificata “per cassa” che vogliono tenere i registri IVA senza le annotazioni relative agli incassi/pagamenti, con la presunzione che la data di registrazione dei documenti coincida con quella di incasso/pagamento ai sensi dell’art. 18, comma 5, </a:t>
            </a:r>
            <a:r>
              <a:rPr lang="it-IT" sz="2000" dirty="0" err="1"/>
              <a:t>DPR</a:t>
            </a:r>
            <a:r>
              <a:rPr lang="it-IT" sz="2000" dirty="0"/>
              <a:t> n. 600/73, </a:t>
            </a:r>
            <a:r>
              <a:rPr lang="it-IT" sz="2000" b="1" dirty="0"/>
              <a:t>devono formalmente comunicare l’opzione</a:t>
            </a:r>
            <a:r>
              <a:rPr lang="it-IT" sz="2000" dirty="0"/>
              <a:t> barrando la casella 1 del nuovo rigo </a:t>
            </a:r>
            <a:r>
              <a:rPr lang="it-IT" sz="2000" b="1" dirty="0"/>
              <a:t>VO26</a:t>
            </a:r>
            <a:endParaRPr lang="it-IT" sz="2000" dirty="0"/>
          </a:p>
        </p:txBody>
      </p:sp>
      <p:sp>
        <p:nvSpPr>
          <p:cNvPr id="2" name="Rettangolo 1"/>
          <p:cNvSpPr/>
          <p:nvPr/>
        </p:nvSpPr>
        <p:spPr>
          <a:xfrm>
            <a:off x="251520" y="4751953"/>
            <a:ext cx="8640960" cy="451406"/>
          </a:xfrm>
          <a:prstGeom prst="rect">
            <a:avLst/>
          </a:prstGeom>
        </p:spPr>
        <p:txBody>
          <a:bodyPr wrap="square">
            <a:spAutoFit/>
          </a:bodyPr>
          <a:lstStyle/>
          <a:p>
            <a:pPr algn="ctr">
              <a:lnSpc>
                <a:spcPct val="120000"/>
              </a:lnSpc>
            </a:pPr>
            <a:r>
              <a:rPr lang="it-IT" sz="2000" dirty="0"/>
              <a:t>L’opzione è vincolante per </a:t>
            </a:r>
            <a:r>
              <a:rPr lang="it-IT" sz="2000" b="1" dirty="0"/>
              <a:t>almeno un triennio</a:t>
            </a:r>
          </a:p>
        </p:txBody>
      </p:sp>
      <p:pic>
        <p:nvPicPr>
          <p:cNvPr id="5" name="Immagine 4"/>
          <p:cNvPicPr>
            <a:picLocks noChangeAspect="1"/>
          </p:cNvPicPr>
          <p:nvPr/>
        </p:nvPicPr>
        <p:blipFill>
          <a:blip r:embed="rId3" cstate="print"/>
          <a:stretch>
            <a:fillRect/>
          </a:stretch>
        </p:blipFill>
        <p:spPr>
          <a:xfrm>
            <a:off x="428930" y="5542880"/>
            <a:ext cx="8273440" cy="550416"/>
          </a:xfrm>
          <a:prstGeom prst="rect">
            <a:avLst/>
          </a:prstGeom>
          <a:ln>
            <a:solidFill>
              <a:schemeClr val="tx1"/>
            </a:solidFill>
          </a:ln>
        </p:spPr>
      </p:pic>
      <p:sp>
        <p:nvSpPr>
          <p:cNvPr id="7" name="Segnaposto testo 3"/>
          <p:cNvSpPr txBox="1">
            <a:spLocks/>
          </p:cNvSpPr>
          <p:nvPr/>
        </p:nvSpPr>
        <p:spPr bwMode="auto">
          <a:xfrm>
            <a:off x="107505" y="116632"/>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Tree>
    <p:extLst>
      <p:ext uri="{BB962C8B-B14F-4D97-AF65-F5344CB8AC3E}">
        <p14:creationId xmlns:p14="http://schemas.microsoft.com/office/powerpoint/2010/main" val="108894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8" name="Rectangle 8"/>
          <p:cNvSpPr>
            <a:spLocks noChangeArrowheads="1"/>
          </p:cNvSpPr>
          <p:nvPr/>
        </p:nvSpPr>
        <p:spPr bwMode="auto">
          <a:xfrm>
            <a:off x="7524328" y="5877272"/>
            <a:ext cx="352425" cy="312738"/>
          </a:xfrm>
          <a:prstGeom prst="rect">
            <a:avLst/>
          </a:prstGeom>
          <a:solidFill>
            <a:srgbClr val="8CC9F7"/>
          </a:solidFill>
          <a:ln w="9525" cmpd="sng">
            <a:solidFill>
              <a:srgbClr val="4E67C8"/>
            </a:solidFill>
            <a:miter lim="800000"/>
            <a:headEnd/>
            <a:tailEnd/>
          </a:ln>
          <a:effectLst/>
        </p:spPr>
        <p:txBody>
          <a:bodyPr lIns="91340" tIns="45670" rIns="91340" bIns="45670" anchor="ctr"/>
          <a:lstStyle/>
          <a:p>
            <a:pPr algn="ctr"/>
            <a:endParaRPr lang="it-IT" sz="1000" dirty="0">
              <a:solidFill>
                <a:srgbClr val="000090"/>
              </a:solidFill>
              <a:latin typeface="Univers 47 CondensedLight"/>
            </a:endParaRPr>
          </a:p>
        </p:txBody>
      </p:sp>
      <p:sp>
        <p:nvSpPr>
          <p:cNvPr id="11" name="Segnaposto testo 3"/>
          <p:cNvSpPr txBox="1">
            <a:spLocks/>
          </p:cNvSpPr>
          <p:nvPr/>
        </p:nvSpPr>
        <p:spPr bwMode="auto">
          <a:xfrm>
            <a:off x="936104" y="144016"/>
            <a:ext cx="7452320" cy="476672"/>
          </a:xfrm>
          <a:prstGeom prst="rect">
            <a:avLst/>
          </a:prstGeom>
          <a:noFill/>
          <a:ln w="9525">
            <a:noFill/>
            <a:miter lim="800000"/>
            <a:headEnd/>
            <a:tailEnd/>
          </a:ln>
        </p:spPr>
        <p:txBody>
          <a:bodyPr anchor="ctr"/>
          <a:lstStyle/>
          <a:p>
            <a:pPr marL="342900" lvl="0" indent="-342900" algn="ctr" fontAlgn="auto">
              <a:spcAft>
                <a:spcPts val="0"/>
              </a:spcAft>
            </a:pPr>
            <a:r>
              <a:rPr lang="it-IT" sz="2200" dirty="0">
                <a:solidFill>
                  <a:srgbClr val="000090"/>
                </a:solidFill>
              </a:rPr>
              <a:t>I NUOVI TERMINI PER LA DETRAZIONE DELL’IVA</a:t>
            </a:r>
          </a:p>
        </p:txBody>
      </p:sp>
      <p:sp>
        <p:nvSpPr>
          <p:cNvPr id="13" name="Segnaposto testo 3"/>
          <p:cNvSpPr txBox="1">
            <a:spLocks/>
          </p:cNvSpPr>
          <p:nvPr/>
        </p:nvSpPr>
        <p:spPr>
          <a:xfrm>
            <a:off x="251520" y="2060848"/>
            <a:ext cx="8640960" cy="4104456"/>
          </a:xfrm>
          <a:prstGeom prst="rect">
            <a:avLst/>
          </a:prstGeom>
          <a:solidFill>
            <a:srgbClr val="8CC9F7"/>
          </a:solidFill>
          <a:ln w="9525" cmpd="sng">
            <a:solidFill>
              <a:srgbClr val="4E67C8"/>
            </a:solidFill>
          </a:ln>
          <a:effectLst>
            <a:glow rad="63500">
              <a:schemeClr val="accent6">
                <a:satMod val="175000"/>
                <a:alpha val="40000"/>
              </a:schemeClr>
            </a:glow>
          </a:effectLst>
        </p:spPr>
        <p:txBody>
          <a:bodyPr anchor="ctr">
            <a:noAutofit/>
          </a:bodyPr>
          <a:lstStyle/>
          <a:p>
            <a:pPr marL="285750" marR="0" lvl="0" indent="-285750" algn="just" defTabSz="914400" rtl="0" eaLnBrk="0" fontAlgn="base" latinLnBrk="0" hangingPunct="0">
              <a:lnSpc>
                <a:spcPct val="120000"/>
              </a:lnSpc>
              <a:spcBef>
                <a:spcPct val="20000"/>
              </a:spcBef>
              <a:spcAft>
                <a:spcPct val="0"/>
              </a:spcAft>
              <a:buClrTx/>
              <a:buSzTx/>
              <a:buFont typeface="Wingdings" charset="2"/>
              <a:buChar char="Ø"/>
              <a:tabLst/>
              <a:defRPr/>
            </a:pPr>
            <a:r>
              <a:rPr kumimoji="0" lang="it-IT" altLang="it-IT" sz="2000" b="0" i="0" u="none" strike="noStrike" kern="1200" cap="none" spc="0" normalizeH="0" baseline="0" noProof="0" dirty="0">
                <a:ln>
                  <a:noFill/>
                </a:ln>
                <a:solidFill>
                  <a:srgbClr val="000090"/>
                </a:solidFill>
                <a:effectLst/>
                <a:uLnTx/>
                <a:uFillTx/>
                <a:latin typeface="Arial"/>
                <a:ea typeface="+mn-ea"/>
                <a:cs typeface="Arial"/>
              </a:rPr>
              <a:t>Il diritto alla detrazione dell’IVA relativa ai beni e servizi acquistati o importati deve essere esercitato al più tardi con la dichiarazione relativa all’anno in cui il diritto è sorto (</a:t>
            </a:r>
            <a:r>
              <a:rPr kumimoji="0" lang="it-IT" altLang="it-IT" sz="2000" b="0" i="0" u="sng" strike="noStrike" kern="1200" cap="none" spc="0" normalizeH="0" baseline="0" noProof="0" dirty="0">
                <a:ln>
                  <a:noFill/>
                </a:ln>
                <a:solidFill>
                  <a:srgbClr val="000090"/>
                </a:solidFill>
                <a:effectLst/>
                <a:uLnTx/>
                <a:uFillTx/>
                <a:latin typeface="Arial"/>
                <a:ea typeface="+mn-ea"/>
                <a:cs typeface="Arial"/>
              </a:rPr>
              <a:t>prima erano concessi due anni in più</a:t>
            </a:r>
            <a:r>
              <a:rPr kumimoji="0" lang="it-IT" altLang="it-IT" sz="2000" b="0" i="0" u="none" strike="noStrike" kern="1200" cap="none" spc="0" normalizeH="0" baseline="0" noProof="0" dirty="0">
                <a:ln>
                  <a:noFill/>
                </a:ln>
                <a:solidFill>
                  <a:srgbClr val="000090"/>
                </a:solidFill>
                <a:effectLst/>
                <a:uLnTx/>
                <a:uFillTx/>
                <a:latin typeface="Arial"/>
                <a:ea typeface="+mn-ea"/>
                <a:cs typeface="Arial"/>
              </a:rPr>
              <a:t>);</a:t>
            </a:r>
          </a:p>
          <a:p>
            <a:pPr marL="285750" marR="0" lvl="0" indent="-285750" algn="just" defTabSz="914400" rtl="0" eaLnBrk="0" fontAlgn="base" latinLnBrk="0" hangingPunct="0">
              <a:lnSpc>
                <a:spcPct val="120000"/>
              </a:lnSpc>
              <a:spcBef>
                <a:spcPct val="20000"/>
              </a:spcBef>
              <a:spcAft>
                <a:spcPct val="0"/>
              </a:spcAft>
              <a:buClrTx/>
              <a:buSzTx/>
              <a:buFont typeface="Wingdings" charset="2"/>
              <a:buChar char="Ø"/>
              <a:tabLst/>
              <a:defRPr/>
            </a:pPr>
            <a:r>
              <a:rPr lang="it-IT" altLang="it-IT" sz="2000" dirty="0">
                <a:solidFill>
                  <a:srgbClr val="000090"/>
                </a:solidFill>
                <a:latin typeface="Arial"/>
                <a:cs typeface="Arial"/>
              </a:rPr>
              <a:t>L’annotazione deve avvenire anteriormente alla liquidazione periodica nella quale è esercitato il diritto alla detrazione e comunque entro il termine di presentazione della dichiarazione annuale relativa all’anno di esigibilità dell’imposta e con riferimento al medesimo anno;</a:t>
            </a:r>
          </a:p>
          <a:p>
            <a:pPr marL="285750" marR="0" lvl="0" indent="-285750" algn="just" defTabSz="914400" rtl="0" eaLnBrk="0" fontAlgn="base" latinLnBrk="0" hangingPunct="0">
              <a:lnSpc>
                <a:spcPct val="120000"/>
              </a:lnSpc>
              <a:spcBef>
                <a:spcPct val="20000"/>
              </a:spcBef>
              <a:spcAft>
                <a:spcPct val="0"/>
              </a:spcAft>
              <a:buClrTx/>
              <a:buSzTx/>
              <a:buFont typeface="Wingdings" charset="2"/>
              <a:buChar char="Ø"/>
              <a:tabLst/>
              <a:defRPr/>
            </a:pPr>
            <a:r>
              <a:rPr lang="it-IT" altLang="it-IT" sz="2000" dirty="0">
                <a:solidFill>
                  <a:srgbClr val="000090"/>
                </a:solidFill>
                <a:latin typeface="Arial"/>
                <a:cs typeface="Arial"/>
              </a:rPr>
              <a:t>La Direttiva 2006/112/CE prevede però che il diritto alla detrazione sorge nel momento in cui il cessionario/committente entra in possesso della fattura, per cui la </a:t>
            </a:r>
            <a:r>
              <a:rPr lang="it-IT" altLang="it-IT" sz="2000" u="sng" dirty="0">
                <a:solidFill>
                  <a:srgbClr val="000090"/>
                </a:solidFill>
                <a:latin typeface="Arial"/>
                <a:cs typeface="Arial"/>
              </a:rPr>
              <a:t>Circolare si conforma a tale precisa disposizione.</a:t>
            </a:r>
          </a:p>
        </p:txBody>
      </p:sp>
      <p:sp>
        <p:nvSpPr>
          <p:cNvPr id="14" name="Rettangolo 13"/>
          <p:cNvSpPr/>
          <p:nvPr/>
        </p:nvSpPr>
        <p:spPr>
          <a:xfrm>
            <a:off x="251520" y="1412776"/>
            <a:ext cx="5688632" cy="576064"/>
          </a:xfrm>
          <a:prstGeom prst="rect">
            <a:avLst/>
          </a:prstGeom>
          <a:solidFill>
            <a:schemeClr val="accent5">
              <a:lumMod val="40000"/>
              <a:lumOff val="60000"/>
            </a:schemeClr>
          </a:solidFill>
          <a:ln w="9525" cmpd="sng">
            <a:solidFill>
              <a:srgbClr val="4E67C8"/>
            </a:solidFill>
          </a:ln>
          <a:effectLst>
            <a:glow rad="63500">
              <a:schemeClr val="accent6">
                <a:satMod val="175000"/>
                <a:alpha val="40000"/>
              </a:schemeClr>
            </a:glow>
          </a:effectLst>
        </p:spPr>
        <p:style>
          <a:lnRef idx="1">
            <a:schemeClr val="accent1"/>
          </a:lnRef>
          <a:fillRef idx="3">
            <a:schemeClr val="accent1"/>
          </a:fillRef>
          <a:effectRef idx="2">
            <a:schemeClr val="accent1"/>
          </a:effectRef>
          <a:fontRef idx="minor">
            <a:schemeClr val="lt1"/>
          </a:fontRef>
        </p:style>
        <p:txBody>
          <a:bodyPr anchor="ctr"/>
          <a:lstStyle/>
          <a:p>
            <a:pPr marL="0" indent="0" algn="ctr">
              <a:lnSpc>
                <a:spcPct val="120000"/>
              </a:lnSpc>
              <a:buFont typeface="Wingdings" panose="05000000000000000000" pitchFamily="2" charset="2"/>
              <a:buNone/>
              <a:defRPr/>
            </a:pPr>
            <a:r>
              <a:rPr lang="it-IT" altLang="it-IT" sz="2000" b="1" dirty="0">
                <a:solidFill>
                  <a:srgbClr val="000090"/>
                </a:solidFill>
                <a:latin typeface="Arial"/>
                <a:cs typeface="Arial"/>
              </a:rPr>
              <a:t>DL 24 aprile 2017 n. 50 e Circolare 1/E/2018</a:t>
            </a:r>
          </a:p>
        </p:txBody>
      </p:sp>
    </p:spTree>
    <p:extLst>
      <p:ext uri="{BB962C8B-B14F-4D97-AF65-F5344CB8AC3E}">
        <p14:creationId xmlns:p14="http://schemas.microsoft.com/office/powerpoint/2010/main" val="193112179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8" name="Rectangle 8"/>
          <p:cNvSpPr>
            <a:spLocks noChangeArrowheads="1"/>
          </p:cNvSpPr>
          <p:nvPr/>
        </p:nvSpPr>
        <p:spPr bwMode="auto">
          <a:xfrm>
            <a:off x="7524328" y="5517232"/>
            <a:ext cx="352425" cy="312738"/>
          </a:xfrm>
          <a:prstGeom prst="rect">
            <a:avLst/>
          </a:prstGeom>
          <a:solidFill>
            <a:schemeClr val="bg2">
              <a:lumMod val="90000"/>
            </a:schemeClr>
          </a:solidFill>
          <a:ln w="12700" cmpd="sng">
            <a:solidFill>
              <a:srgbClr val="4E67C8"/>
            </a:solidFill>
            <a:miter lim="800000"/>
            <a:headEnd/>
            <a:tailEnd/>
          </a:ln>
          <a:effectLst/>
        </p:spPr>
        <p:txBody>
          <a:bodyPr lIns="91340" tIns="45670" rIns="91340" bIns="45670" anchor="ctr"/>
          <a:lstStyle/>
          <a:p>
            <a:pPr algn="ctr"/>
            <a:endParaRPr lang="it-IT" sz="1000" dirty="0">
              <a:solidFill>
                <a:srgbClr val="000090"/>
              </a:solidFill>
              <a:latin typeface="Univers 47 CondensedLight"/>
            </a:endParaRPr>
          </a:p>
        </p:txBody>
      </p:sp>
      <p:sp>
        <p:nvSpPr>
          <p:cNvPr id="13" name="Segnaposto testo 3"/>
          <p:cNvSpPr txBox="1">
            <a:spLocks/>
          </p:cNvSpPr>
          <p:nvPr/>
        </p:nvSpPr>
        <p:spPr>
          <a:xfrm>
            <a:off x="251520" y="1772816"/>
            <a:ext cx="8640960" cy="4680520"/>
          </a:xfrm>
          <a:prstGeom prst="rect">
            <a:avLst/>
          </a:prstGeom>
          <a:solidFill>
            <a:schemeClr val="bg2">
              <a:lumMod val="90000"/>
            </a:schemeClr>
          </a:solidFill>
          <a:ln w="12700" cmpd="sng">
            <a:solidFill>
              <a:srgbClr val="4E67C8"/>
            </a:solidFill>
          </a:ln>
          <a:effectLst>
            <a:glow rad="63500">
              <a:schemeClr val="accent6">
                <a:satMod val="175000"/>
                <a:alpha val="40000"/>
              </a:schemeClr>
            </a:glow>
          </a:effectLst>
        </p:spPr>
        <p:txBody>
          <a:bodyPr anchor="ctr">
            <a:noAutofit/>
          </a:bodyPr>
          <a:lstStyle/>
          <a:p>
            <a:pPr marL="285750" marR="0" lvl="0" indent="-285750" algn="just" defTabSz="914400" rtl="0" eaLnBrk="0" fontAlgn="base" latinLnBrk="0" hangingPunct="0">
              <a:lnSpc>
                <a:spcPct val="120000"/>
              </a:lnSpc>
              <a:spcBef>
                <a:spcPct val="20000"/>
              </a:spcBef>
              <a:spcAft>
                <a:spcPct val="0"/>
              </a:spcAft>
              <a:buClrTx/>
              <a:buSzTx/>
              <a:buFont typeface="Wingdings" charset="2"/>
              <a:buChar char="Ø"/>
              <a:tabLst/>
              <a:defRPr/>
            </a:pPr>
            <a:r>
              <a:rPr kumimoji="0" lang="it-IT" altLang="it-IT" sz="2000" b="0" i="0" u="none" strike="noStrike" kern="1200" cap="none" spc="0" normalizeH="0" baseline="0" noProof="0" dirty="0">
                <a:ln>
                  <a:noFill/>
                </a:ln>
                <a:solidFill>
                  <a:srgbClr val="000090"/>
                </a:solidFill>
                <a:effectLst/>
                <a:uLnTx/>
                <a:uFillTx/>
                <a:latin typeface="Arial"/>
                <a:ea typeface="+mn-ea"/>
                <a:cs typeface="Arial"/>
              </a:rPr>
              <a:t>Fattura di acquisto emessa</a:t>
            </a:r>
            <a:r>
              <a:rPr kumimoji="0" lang="it-IT" altLang="it-IT" sz="2000" b="0" i="0" u="none" strike="noStrike" kern="1200" cap="none" spc="0" normalizeH="0" noProof="0" dirty="0">
                <a:ln>
                  <a:noFill/>
                </a:ln>
                <a:solidFill>
                  <a:srgbClr val="000090"/>
                </a:solidFill>
                <a:effectLst/>
                <a:uLnTx/>
                <a:uFillTx/>
                <a:latin typeface="Arial"/>
                <a:ea typeface="+mn-ea"/>
                <a:cs typeface="Arial"/>
              </a:rPr>
              <a:t> </a:t>
            </a:r>
            <a:r>
              <a:rPr kumimoji="0" lang="it-IT" altLang="it-IT" sz="2000" b="0" i="0" u="none" strike="noStrike" kern="1200" cap="none" spc="0" normalizeH="0" baseline="0" noProof="0" dirty="0">
                <a:ln>
                  <a:noFill/>
                </a:ln>
                <a:solidFill>
                  <a:srgbClr val="000090"/>
                </a:solidFill>
                <a:effectLst/>
                <a:uLnTx/>
                <a:uFillTx/>
                <a:latin typeface="Arial"/>
                <a:ea typeface="+mn-ea"/>
                <a:cs typeface="Arial"/>
              </a:rPr>
              <a:t>il 20/12/2017 e </a:t>
            </a:r>
            <a:r>
              <a:rPr kumimoji="0" lang="it-IT" altLang="it-IT" sz="2000" b="0" i="0" u="sng" strike="noStrike" kern="1200" cap="none" spc="0" normalizeH="0" baseline="0" noProof="0" dirty="0">
                <a:ln>
                  <a:noFill/>
                </a:ln>
                <a:solidFill>
                  <a:srgbClr val="000090"/>
                </a:solidFill>
                <a:effectLst/>
                <a:uLnTx/>
                <a:uFillTx/>
                <a:latin typeface="Arial"/>
                <a:ea typeface="+mn-ea"/>
                <a:cs typeface="Arial"/>
              </a:rPr>
              <a:t>ricevuta il 18/01/2018</a:t>
            </a:r>
            <a:r>
              <a:rPr kumimoji="0" lang="it-IT" altLang="it-IT" sz="2000" b="0" i="0" u="none" strike="noStrike" kern="1200" cap="none" spc="0" normalizeH="0" baseline="0" noProof="0" dirty="0">
                <a:ln>
                  <a:noFill/>
                </a:ln>
                <a:solidFill>
                  <a:srgbClr val="000090"/>
                </a:solidFill>
                <a:effectLst/>
                <a:uLnTx/>
                <a:uFillTx/>
                <a:latin typeface="Arial"/>
                <a:ea typeface="+mn-ea"/>
                <a:cs typeface="Arial"/>
              </a:rPr>
              <a:t>: La registrazione </a:t>
            </a:r>
            <a:r>
              <a:rPr lang="it-IT" altLang="it-IT" sz="2000" dirty="0">
                <a:solidFill>
                  <a:srgbClr val="000090"/>
                </a:solidFill>
                <a:latin typeface="Arial"/>
                <a:cs typeface="Arial"/>
              </a:rPr>
              <a:t>ai fini IVA deve avvenire entro il 30/04/2019 ed il diritto alla detrazione deve essere esercitato nel 2018. Se la fattura viene registrata nei primi quattro mesi del 2019 la stessa va inserita in un registro sezionale IVA contenente la fatture registrate nel 2019 ma con diritto alla detrazione nel 2018.</a:t>
            </a:r>
            <a:endParaRPr kumimoji="0" lang="it-IT" altLang="it-IT" sz="2000" b="0" i="0" u="none" strike="noStrike" kern="1200" cap="none" spc="0" normalizeH="0" baseline="0" noProof="0" dirty="0">
              <a:ln>
                <a:noFill/>
              </a:ln>
              <a:solidFill>
                <a:srgbClr val="000090"/>
              </a:solidFill>
              <a:effectLst/>
              <a:uLnTx/>
              <a:uFillTx/>
              <a:latin typeface="Arial"/>
              <a:cs typeface="Arial"/>
            </a:endParaRPr>
          </a:p>
          <a:p>
            <a:pPr marL="285750" indent="-285750" algn="just" eaLnBrk="0" hangingPunct="0">
              <a:lnSpc>
                <a:spcPct val="120000"/>
              </a:lnSpc>
              <a:spcBef>
                <a:spcPct val="20000"/>
              </a:spcBef>
              <a:buFont typeface="Wingdings" charset="2"/>
              <a:buChar char="Ø"/>
              <a:defRPr/>
            </a:pPr>
            <a:r>
              <a:rPr lang="it-IT" altLang="it-IT" sz="2000" dirty="0">
                <a:solidFill>
                  <a:srgbClr val="000090"/>
                </a:solidFill>
                <a:latin typeface="Arial"/>
                <a:cs typeface="Arial"/>
              </a:rPr>
              <a:t>Fattura di acquisto emessa il 20/12/2017 e </a:t>
            </a:r>
            <a:r>
              <a:rPr lang="it-IT" altLang="it-IT" sz="2000" u="sng" dirty="0">
                <a:solidFill>
                  <a:srgbClr val="000090"/>
                </a:solidFill>
                <a:latin typeface="Arial"/>
                <a:cs typeface="Arial"/>
              </a:rPr>
              <a:t>ricevuta il 29/12/2017</a:t>
            </a:r>
            <a:r>
              <a:rPr lang="it-IT" altLang="it-IT" sz="2000" dirty="0">
                <a:solidFill>
                  <a:srgbClr val="000090"/>
                </a:solidFill>
                <a:latin typeface="Arial"/>
                <a:cs typeface="Arial"/>
              </a:rPr>
              <a:t>: La registrazione ai fini IVA deve avvenire entro il 30/04/2018 ed il diritto alla detrazione deve essere esercitato nel 2017. Se la fattura viene registrata nei primi quattro mesi del 2018 la stessa va inserita in un registro sezionale IVA contenente la fatture registrate nel 2018 ma con diritto alla detrazione nel 2017.</a:t>
            </a:r>
          </a:p>
        </p:txBody>
      </p:sp>
      <p:sp>
        <p:nvSpPr>
          <p:cNvPr id="14" name="Rettangolo 13"/>
          <p:cNvSpPr/>
          <p:nvPr/>
        </p:nvSpPr>
        <p:spPr>
          <a:xfrm>
            <a:off x="251520" y="1124744"/>
            <a:ext cx="5688632" cy="576064"/>
          </a:xfrm>
          <a:prstGeom prst="rect">
            <a:avLst/>
          </a:prstGeom>
          <a:solidFill>
            <a:srgbClr val="FFCCA6"/>
          </a:solidFill>
          <a:ln w="12700" cmpd="sng">
            <a:solidFill>
              <a:srgbClr val="4E67C8"/>
            </a:solidFill>
          </a:ln>
          <a:effectLst>
            <a:glow rad="63500">
              <a:schemeClr val="accent6">
                <a:satMod val="175000"/>
                <a:alpha val="40000"/>
              </a:schemeClr>
            </a:glow>
          </a:effectLst>
        </p:spPr>
        <p:style>
          <a:lnRef idx="1">
            <a:schemeClr val="accent1"/>
          </a:lnRef>
          <a:fillRef idx="3">
            <a:schemeClr val="accent1"/>
          </a:fillRef>
          <a:effectRef idx="2">
            <a:schemeClr val="accent1"/>
          </a:effectRef>
          <a:fontRef idx="minor">
            <a:schemeClr val="lt1"/>
          </a:fontRef>
        </p:style>
        <p:txBody>
          <a:bodyPr anchor="ctr"/>
          <a:lstStyle/>
          <a:p>
            <a:pPr marL="0" indent="0" algn="ctr">
              <a:lnSpc>
                <a:spcPct val="120000"/>
              </a:lnSpc>
              <a:buFont typeface="Wingdings" panose="05000000000000000000" pitchFamily="2" charset="2"/>
              <a:buNone/>
              <a:defRPr/>
            </a:pPr>
            <a:r>
              <a:rPr lang="it-IT" altLang="it-IT" sz="2000" b="1" dirty="0">
                <a:solidFill>
                  <a:schemeClr val="tx1"/>
                </a:solidFill>
                <a:latin typeface="Arial"/>
                <a:cs typeface="Arial"/>
              </a:rPr>
              <a:t>Circolare 1/E/2018: Esempi</a:t>
            </a:r>
          </a:p>
        </p:txBody>
      </p:sp>
      <p:sp>
        <p:nvSpPr>
          <p:cNvPr id="6" name="Segnaposto testo 3"/>
          <p:cNvSpPr txBox="1">
            <a:spLocks/>
          </p:cNvSpPr>
          <p:nvPr/>
        </p:nvSpPr>
        <p:spPr bwMode="auto">
          <a:xfrm>
            <a:off x="936104" y="144016"/>
            <a:ext cx="7452320" cy="476672"/>
          </a:xfrm>
          <a:prstGeom prst="rect">
            <a:avLst/>
          </a:prstGeom>
          <a:noFill/>
          <a:ln w="9525">
            <a:noFill/>
            <a:miter lim="800000"/>
            <a:headEnd/>
            <a:tailEnd/>
          </a:ln>
        </p:spPr>
        <p:txBody>
          <a:bodyPr anchor="ctr"/>
          <a:lstStyle/>
          <a:p>
            <a:pPr marL="342900" lvl="0" indent="-342900" algn="ctr" fontAlgn="auto">
              <a:spcAft>
                <a:spcPts val="0"/>
              </a:spcAft>
            </a:pPr>
            <a:r>
              <a:rPr lang="it-IT" sz="2200" dirty="0">
                <a:solidFill>
                  <a:srgbClr val="000090"/>
                </a:solidFill>
              </a:rPr>
              <a:t>I NUOVI TERMINI PER LA DETRAZIONE DELL’IVA</a:t>
            </a:r>
          </a:p>
        </p:txBody>
      </p:sp>
    </p:spTree>
    <p:extLst>
      <p:ext uri="{BB962C8B-B14F-4D97-AF65-F5344CB8AC3E}">
        <p14:creationId xmlns:p14="http://schemas.microsoft.com/office/powerpoint/2010/main" val="120047189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4" name="Rectangle 4"/>
          <p:cNvSpPr>
            <a:spLocks noChangeArrowheads="1"/>
          </p:cNvSpPr>
          <p:nvPr/>
        </p:nvSpPr>
        <p:spPr bwMode="auto">
          <a:xfrm>
            <a:off x="251520" y="1196752"/>
            <a:ext cx="8712968" cy="864096"/>
          </a:xfrm>
          <a:prstGeom prst="rect">
            <a:avLst/>
          </a:prstGeom>
          <a:solidFill>
            <a:schemeClr val="bg2">
              <a:lumMod val="90000"/>
            </a:schemeClr>
          </a:solidFill>
          <a:ln w="9525">
            <a:solidFill>
              <a:schemeClr val="tx1"/>
            </a:solidFill>
            <a:miter lim="800000"/>
            <a:headEnd/>
            <a:tailEnd/>
          </a:ln>
          <a:effectLst/>
        </p:spPr>
        <p:txBody>
          <a:bodyPr wrap="none" lIns="91367" tIns="45684" rIns="91367" bIns="45684" anchor="ctr"/>
          <a:lstStyle/>
          <a:p>
            <a:pPr algn="ctr"/>
            <a:r>
              <a:rPr lang="it-IT" sz="2000" dirty="0">
                <a:solidFill>
                  <a:srgbClr val="000090"/>
                </a:solidFill>
                <a:latin typeface="Arial" pitchFamily="34" charset="0"/>
                <a:cs typeface="Arial" pitchFamily="34" charset="0"/>
              </a:rPr>
              <a:t>Dal 2017 imprese individuali e società di persone in contabilità</a:t>
            </a:r>
          </a:p>
          <a:p>
            <a:pPr algn="ctr"/>
            <a:r>
              <a:rPr lang="it-IT" sz="2000" dirty="0">
                <a:solidFill>
                  <a:srgbClr val="000090"/>
                </a:solidFill>
                <a:latin typeface="Arial" pitchFamily="34" charset="0"/>
                <a:cs typeface="Arial" pitchFamily="34" charset="0"/>
              </a:rPr>
              <a:t>semplificata determinano il reddito Irpef ed Irap con il criterio di cassa </a:t>
            </a:r>
          </a:p>
        </p:txBody>
      </p: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sp>
        <p:nvSpPr>
          <p:cNvPr id="11" name="Segnaposto testo 3"/>
          <p:cNvSpPr txBox="1">
            <a:spLocks/>
          </p:cNvSpPr>
          <p:nvPr/>
        </p:nvSpPr>
        <p:spPr bwMode="auto">
          <a:xfrm>
            <a:off x="107505" y="116632"/>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
        <p:nvSpPr>
          <p:cNvPr id="15" name="Rectangle 2"/>
          <p:cNvSpPr>
            <a:spLocks noChangeArrowheads="1"/>
          </p:cNvSpPr>
          <p:nvPr/>
        </p:nvSpPr>
        <p:spPr bwMode="auto">
          <a:xfrm>
            <a:off x="395536" y="3429000"/>
            <a:ext cx="3960440" cy="936104"/>
          </a:xfrm>
          <a:prstGeom prst="rect">
            <a:avLst/>
          </a:prstGeom>
          <a:solidFill>
            <a:schemeClr val="accent2">
              <a:lumMod val="20000"/>
              <a:lumOff val="80000"/>
            </a:schemeClr>
          </a:solidFill>
          <a:ln w="9525">
            <a:solidFill>
              <a:schemeClr val="tx1"/>
            </a:solidFill>
            <a:miter lim="800000"/>
            <a:headEnd/>
            <a:tailEnd/>
          </a:ln>
          <a:effectLst/>
        </p:spPr>
        <p:txBody>
          <a:bodyPr lIns="91367" tIns="45684" rIns="91367" bIns="45684" anchor="ctr"/>
          <a:lstStyle/>
          <a:p>
            <a:pPr algn="ctr">
              <a:lnSpc>
                <a:spcPct val="120000"/>
              </a:lnSpc>
            </a:pPr>
            <a:r>
              <a:rPr lang="it-IT" sz="2000" dirty="0">
                <a:latin typeface="Arial" pitchFamily="34" charset="0"/>
                <a:cs typeface="Arial" pitchFamily="34" charset="0"/>
              </a:rPr>
              <a:t>Regime di contabilità semplificata: Criterio di cassa</a:t>
            </a:r>
          </a:p>
        </p:txBody>
      </p:sp>
      <p:sp>
        <p:nvSpPr>
          <p:cNvPr id="2" name="Callout con freccia in giù 1"/>
          <p:cNvSpPr/>
          <p:nvPr/>
        </p:nvSpPr>
        <p:spPr>
          <a:xfrm>
            <a:off x="2987824" y="2420888"/>
            <a:ext cx="3312368" cy="914400"/>
          </a:xfrm>
          <a:prstGeom prst="downArrowCallout">
            <a:avLst/>
          </a:prstGeom>
          <a:ln w="12700" cmpd="sng">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000" b="1" dirty="0">
                <a:solidFill>
                  <a:schemeClr val="bg1"/>
                </a:solidFill>
                <a:latin typeface="Arial"/>
                <a:cs typeface="Arial"/>
              </a:rPr>
              <a:t>Riepilogo regimi 2017 </a:t>
            </a:r>
          </a:p>
        </p:txBody>
      </p:sp>
      <p:sp>
        <p:nvSpPr>
          <p:cNvPr id="17" name="Rectangle 2"/>
          <p:cNvSpPr>
            <a:spLocks noChangeArrowheads="1"/>
          </p:cNvSpPr>
          <p:nvPr/>
        </p:nvSpPr>
        <p:spPr bwMode="auto">
          <a:xfrm>
            <a:off x="4860032" y="3429000"/>
            <a:ext cx="3960440" cy="936104"/>
          </a:xfrm>
          <a:prstGeom prst="rect">
            <a:avLst/>
          </a:prstGeom>
          <a:solidFill>
            <a:schemeClr val="accent2">
              <a:lumMod val="20000"/>
              <a:lumOff val="80000"/>
            </a:schemeClr>
          </a:solidFill>
          <a:ln w="9525">
            <a:solidFill>
              <a:schemeClr val="tx1"/>
            </a:solidFill>
            <a:miter lim="800000"/>
            <a:headEnd/>
            <a:tailEnd/>
          </a:ln>
          <a:effectLst/>
        </p:spPr>
        <p:txBody>
          <a:bodyPr lIns="91367" tIns="45684" rIns="91367" bIns="45684" anchor="ctr"/>
          <a:lstStyle/>
          <a:p>
            <a:pPr algn="ctr">
              <a:lnSpc>
                <a:spcPct val="120000"/>
              </a:lnSpc>
            </a:pPr>
            <a:r>
              <a:rPr lang="it-IT" sz="2000" dirty="0">
                <a:latin typeface="Arial" pitchFamily="34" charset="0"/>
                <a:cs typeface="Arial" pitchFamily="34" charset="0"/>
              </a:rPr>
              <a:t>Regime di contabilità ordinaria: Criterio di competenza</a:t>
            </a:r>
          </a:p>
        </p:txBody>
      </p:sp>
      <p:sp>
        <p:nvSpPr>
          <p:cNvPr id="18" name="Rectangle 2"/>
          <p:cNvSpPr>
            <a:spLocks noChangeArrowheads="1"/>
          </p:cNvSpPr>
          <p:nvPr/>
        </p:nvSpPr>
        <p:spPr bwMode="auto">
          <a:xfrm>
            <a:off x="395536" y="4509120"/>
            <a:ext cx="3960440" cy="936104"/>
          </a:xfrm>
          <a:prstGeom prst="rect">
            <a:avLst/>
          </a:prstGeom>
          <a:solidFill>
            <a:schemeClr val="accent2">
              <a:lumMod val="20000"/>
              <a:lumOff val="80000"/>
            </a:schemeClr>
          </a:solidFill>
          <a:ln w="9525">
            <a:solidFill>
              <a:schemeClr val="tx1"/>
            </a:solidFill>
            <a:miter lim="800000"/>
            <a:headEnd/>
            <a:tailEnd/>
          </a:ln>
          <a:effectLst/>
        </p:spPr>
        <p:txBody>
          <a:bodyPr lIns="91367" tIns="45684" rIns="91367" bIns="45684" anchor="ctr"/>
          <a:lstStyle/>
          <a:p>
            <a:pPr algn="ctr">
              <a:lnSpc>
                <a:spcPct val="120000"/>
              </a:lnSpc>
            </a:pPr>
            <a:r>
              <a:rPr lang="it-IT" sz="2000" dirty="0">
                <a:latin typeface="Arial" pitchFamily="34" charset="0"/>
                <a:cs typeface="Arial" pitchFamily="34" charset="0"/>
              </a:rPr>
              <a:t>Regime dei minimi: Criterio di cassa</a:t>
            </a:r>
          </a:p>
        </p:txBody>
      </p:sp>
      <p:sp>
        <p:nvSpPr>
          <p:cNvPr id="19" name="Rectangle 2"/>
          <p:cNvSpPr>
            <a:spLocks noChangeArrowheads="1"/>
          </p:cNvSpPr>
          <p:nvPr/>
        </p:nvSpPr>
        <p:spPr bwMode="auto">
          <a:xfrm>
            <a:off x="4860032" y="4509120"/>
            <a:ext cx="3960440" cy="936104"/>
          </a:xfrm>
          <a:prstGeom prst="rect">
            <a:avLst/>
          </a:prstGeom>
          <a:solidFill>
            <a:schemeClr val="accent2">
              <a:lumMod val="20000"/>
              <a:lumOff val="80000"/>
            </a:schemeClr>
          </a:solidFill>
          <a:ln w="9525">
            <a:solidFill>
              <a:schemeClr val="tx1"/>
            </a:solidFill>
            <a:miter lim="800000"/>
            <a:headEnd/>
            <a:tailEnd/>
          </a:ln>
          <a:effectLst/>
        </p:spPr>
        <p:txBody>
          <a:bodyPr lIns="91367" tIns="45684" rIns="91367" bIns="45684" anchor="ctr"/>
          <a:lstStyle/>
          <a:p>
            <a:pPr algn="ctr">
              <a:lnSpc>
                <a:spcPct val="120000"/>
              </a:lnSpc>
            </a:pPr>
            <a:r>
              <a:rPr lang="it-IT" sz="2000" dirty="0">
                <a:latin typeface="Arial" pitchFamily="34" charset="0"/>
                <a:cs typeface="Arial" pitchFamily="34" charset="0"/>
              </a:rPr>
              <a:t>Regime forfettario: Criterio di cassa</a:t>
            </a:r>
          </a:p>
        </p:txBody>
      </p:sp>
      <p:sp>
        <p:nvSpPr>
          <p:cNvPr id="20" name="Rectangle 2"/>
          <p:cNvSpPr>
            <a:spLocks noChangeArrowheads="1"/>
          </p:cNvSpPr>
          <p:nvPr/>
        </p:nvSpPr>
        <p:spPr bwMode="auto">
          <a:xfrm>
            <a:off x="395536" y="5589240"/>
            <a:ext cx="3960440" cy="936104"/>
          </a:xfrm>
          <a:prstGeom prst="rect">
            <a:avLst/>
          </a:prstGeom>
          <a:solidFill>
            <a:schemeClr val="accent2">
              <a:lumMod val="20000"/>
              <a:lumOff val="80000"/>
            </a:schemeClr>
          </a:solidFill>
          <a:ln w="9525">
            <a:solidFill>
              <a:schemeClr val="tx1"/>
            </a:solidFill>
            <a:miter lim="800000"/>
            <a:headEnd/>
            <a:tailEnd/>
          </a:ln>
          <a:effectLst/>
        </p:spPr>
        <p:txBody>
          <a:bodyPr lIns="91367" tIns="45684" rIns="91367" bIns="45684" anchor="ctr"/>
          <a:lstStyle/>
          <a:p>
            <a:pPr algn="ctr">
              <a:lnSpc>
                <a:spcPct val="120000"/>
              </a:lnSpc>
            </a:pPr>
            <a:r>
              <a:rPr lang="it-IT" sz="2000" dirty="0">
                <a:latin typeface="Arial" pitchFamily="34" charset="0"/>
                <a:cs typeface="Arial" pitchFamily="34" charset="0"/>
              </a:rPr>
              <a:t>Regime con opzione IRI: Criterio di competenza (</a:t>
            </a:r>
            <a:r>
              <a:rPr lang="it-IT" sz="2000" u="sng" dirty="0">
                <a:latin typeface="Arial" pitchFamily="34" charset="0"/>
                <a:cs typeface="Arial" pitchFamily="34" charset="0"/>
              </a:rPr>
              <a:t>dal 2018</a:t>
            </a:r>
            <a:r>
              <a:rPr lang="it-IT" sz="2000" dirty="0">
                <a:latin typeface="Arial" pitchFamily="34" charset="0"/>
                <a:cs typeface="Arial" pitchFamily="34" charset="0"/>
              </a:rPr>
              <a:t>)</a:t>
            </a:r>
          </a:p>
        </p:txBody>
      </p:sp>
      <p:sp>
        <p:nvSpPr>
          <p:cNvPr id="21" name="Rectangle 2"/>
          <p:cNvSpPr>
            <a:spLocks noChangeArrowheads="1"/>
          </p:cNvSpPr>
          <p:nvPr/>
        </p:nvSpPr>
        <p:spPr bwMode="auto">
          <a:xfrm>
            <a:off x="4860032" y="5589240"/>
            <a:ext cx="3960440" cy="936104"/>
          </a:xfrm>
          <a:prstGeom prst="rect">
            <a:avLst/>
          </a:prstGeom>
          <a:solidFill>
            <a:schemeClr val="accent2">
              <a:lumMod val="20000"/>
              <a:lumOff val="80000"/>
            </a:schemeClr>
          </a:solidFill>
          <a:ln w="9525">
            <a:solidFill>
              <a:schemeClr val="tx1"/>
            </a:solidFill>
            <a:miter lim="800000"/>
            <a:headEnd/>
            <a:tailEnd/>
          </a:ln>
          <a:effectLst/>
        </p:spPr>
        <p:txBody>
          <a:bodyPr lIns="91367" tIns="45684" rIns="91367" bIns="45684" anchor="ctr"/>
          <a:lstStyle/>
          <a:p>
            <a:pPr algn="ctr">
              <a:lnSpc>
                <a:spcPct val="120000"/>
              </a:lnSpc>
            </a:pPr>
            <a:r>
              <a:rPr lang="it-IT" sz="2000" dirty="0">
                <a:latin typeface="Arial" pitchFamily="34" charset="0"/>
                <a:cs typeface="Arial" pitchFamily="34" charset="0"/>
              </a:rPr>
              <a:t>Regime contabilità professionisti: Criterio di cassa</a:t>
            </a:r>
          </a:p>
        </p:txBody>
      </p:sp>
    </p:spTree>
    <p:extLst>
      <p:ext uri="{BB962C8B-B14F-4D97-AF65-F5344CB8AC3E}">
        <p14:creationId xmlns:p14="http://schemas.microsoft.com/office/powerpoint/2010/main" val="392630483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4" y="2564904"/>
            <a:ext cx="8713663" cy="94339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lnSpc>
                <a:spcPts val="2400"/>
              </a:lnSpc>
            </a:pPr>
            <a:r>
              <a:rPr lang="it-IT" sz="2000" dirty="0">
                <a:latin typeface="Arial" pitchFamily="34" charset="0"/>
                <a:cs typeface="Arial" pitchFamily="34" charset="0"/>
              </a:rPr>
              <a:t>Il regime di contabilità semplificata si applica in presenza di ricavi non superiori ad € 400.000 per le attività di prestazione dei servizi e ad € 700.000 per le altre attività </a:t>
            </a:r>
          </a:p>
        </p:txBody>
      </p:sp>
      <p:sp>
        <p:nvSpPr>
          <p:cNvPr id="184324" name="Rectangle 4"/>
          <p:cNvSpPr>
            <a:spLocks noChangeArrowheads="1"/>
          </p:cNvSpPr>
          <p:nvPr/>
        </p:nvSpPr>
        <p:spPr bwMode="auto">
          <a:xfrm>
            <a:off x="251520" y="1360506"/>
            <a:ext cx="8712968" cy="556326"/>
          </a:xfrm>
          <a:prstGeom prst="rect">
            <a:avLst/>
          </a:prstGeom>
          <a:solidFill>
            <a:srgbClr val="8CC9F7"/>
          </a:solidFill>
          <a:ln w="9525">
            <a:solidFill>
              <a:schemeClr val="tx1"/>
            </a:solidFill>
            <a:miter lim="800000"/>
            <a:headEnd/>
            <a:tailEnd/>
          </a:ln>
          <a:effectLst/>
        </p:spPr>
        <p:txBody>
          <a:bodyPr wrap="none" lIns="91367" tIns="45684" rIns="91367" bIns="45684" anchor="ctr"/>
          <a:lstStyle/>
          <a:p>
            <a:pPr algn="ctr">
              <a:lnSpc>
                <a:spcPts val="2400"/>
              </a:lnSpc>
            </a:pPr>
            <a:r>
              <a:rPr lang="it-IT" sz="2000" dirty="0">
                <a:solidFill>
                  <a:srgbClr val="000090"/>
                </a:solidFill>
                <a:latin typeface="Arial" pitchFamily="34" charset="0"/>
                <a:cs typeface="Arial" pitchFamily="34" charset="0"/>
              </a:rPr>
              <a:t> I limiti per l’applicazione del regime di contabilità semplificata   </a:t>
            </a:r>
          </a:p>
        </p:txBody>
      </p:sp>
      <p:cxnSp>
        <p:nvCxnSpPr>
          <p:cNvPr id="184327" name="AutoShape 7"/>
          <p:cNvCxnSpPr>
            <a:cxnSpLocks noChangeShapeType="1"/>
          </p:cNvCxnSpPr>
          <p:nvPr/>
        </p:nvCxnSpPr>
        <p:spPr bwMode="auto">
          <a:xfrm>
            <a:off x="6876256" y="3501008"/>
            <a:ext cx="2377" cy="377825"/>
          </a:xfrm>
          <a:prstGeom prst="straightConnector1">
            <a:avLst/>
          </a:prstGeom>
          <a:noFill/>
          <a:ln w="28575">
            <a:solidFill>
              <a:schemeClr val="tx1"/>
            </a:solidFill>
            <a:round/>
            <a:headEnd/>
            <a:tailEnd type="triangle" w="med" len="med"/>
          </a:ln>
          <a:effectLst/>
        </p:spPr>
      </p:cxn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sp>
        <p:nvSpPr>
          <p:cNvPr id="184329" name="Rectangle 9"/>
          <p:cNvSpPr>
            <a:spLocks noChangeArrowheads="1"/>
          </p:cNvSpPr>
          <p:nvPr/>
        </p:nvSpPr>
        <p:spPr bwMode="auto">
          <a:xfrm>
            <a:off x="251520" y="3861048"/>
            <a:ext cx="8712968" cy="1009827"/>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lnSpc>
                <a:spcPts val="2400"/>
              </a:lnSpc>
            </a:pPr>
            <a:r>
              <a:rPr lang="it-IT" sz="2000" dirty="0">
                <a:latin typeface="Arial" pitchFamily="34" charset="0"/>
                <a:cs typeface="Arial" pitchFamily="34" charset="0"/>
                <a:sym typeface="Wingdings" pitchFamily="2" charset="2"/>
              </a:rPr>
              <a:t> In caso di esercizio inferiore a dodici mesi bisogna ragguagliare ad anno i superiori limiti di ricavi, mentre in caso di inizio di una nuova attività valgono i ricavi che si prevede di realizzare   </a:t>
            </a:r>
          </a:p>
        </p:txBody>
      </p:sp>
      <p:cxnSp>
        <p:nvCxnSpPr>
          <p:cNvPr id="184330" name="AutoShape 10"/>
          <p:cNvCxnSpPr>
            <a:cxnSpLocks noChangeShapeType="1"/>
          </p:cNvCxnSpPr>
          <p:nvPr/>
        </p:nvCxnSpPr>
        <p:spPr bwMode="auto">
          <a:xfrm>
            <a:off x="2338164" y="3501008"/>
            <a:ext cx="2377" cy="377825"/>
          </a:xfrm>
          <a:prstGeom prst="straightConnector1">
            <a:avLst/>
          </a:prstGeom>
          <a:noFill/>
          <a:ln w="28575">
            <a:solidFill>
              <a:schemeClr val="tx1"/>
            </a:solidFill>
            <a:round/>
            <a:headEnd/>
            <a:tailEnd type="triangle" w="med" len="med"/>
          </a:ln>
          <a:effectLst/>
        </p:spPr>
      </p:cxnSp>
      <p:sp>
        <p:nvSpPr>
          <p:cNvPr id="11" name="Segnaposto testo 3"/>
          <p:cNvSpPr txBox="1">
            <a:spLocks/>
          </p:cNvSpPr>
          <p:nvPr/>
        </p:nvSpPr>
        <p:spPr bwMode="auto">
          <a:xfrm>
            <a:off x="107505" y="116632"/>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CONTABILITA’ SEMPLIFICATA</a:t>
            </a:r>
          </a:p>
        </p:txBody>
      </p:sp>
      <p:sp>
        <p:nvSpPr>
          <p:cNvPr id="22" name="Rectangle 2"/>
          <p:cNvSpPr>
            <a:spLocks noChangeArrowheads="1"/>
          </p:cNvSpPr>
          <p:nvPr/>
        </p:nvSpPr>
        <p:spPr bwMode="auto">
          <a:xfrm>
            <a:off x="251520" y="5229200"/>
            <a:ext cx="7272808" cy="1008112"/>
          </a:xfrm>
          <a:prstGeom prst="rect">
            <a:avLst/>
          </a:prstGeom>
          <a:solidFill>
            <a:srgbClr val="66FFCC"/>
          </a:solidFill>
          <a:ln w="9525">
            <a:solidFill>
              <a:schemeClr val="tx1"/>
            </a:solidFill>
            <a:miter lim="800000"/>
            <a:headEnd/>
            <a:tailEnd/>
          </a:ln>
          <a:effectLst/>
        </p:spPr>
        <p:txBody>
          <a:bodyPr lIns="91367" tIns="45684" rIns="91367" bIns="45684" anchor="ctr"/>
          <a:lstStyle/>
          <a:p>
            <a:pPr algn="ctr">
              <a:lnSpc>
                <a:spcPts val="2400"/>
              </a:lnSpc>
            </a:pPr>
            <a:r>
              <a:rPr lang="it-IT" sz="2000" dirty="0">
                <a:latin typeface="Arial" pitchFamily="34" charset="0"/>
                <a:cs typeface="Arial" pitchFamily="34" charset="0"/>
              </a:rPr>
              <a:t> in caso di esercizio contemporaneo di più attività, si applica il limite relativo all’attività prevalente, in assenza di annotazione separata dei ricavi prevale sempre il limite più elevato   </a:t>
            </a:r>
          </a:p>
        </p:txBody>
      </p:sp>
      <p:cxnSp>
        <p:nvCxnSpPr>
          <p:cNvPr id="23" name="AutoShape 10"/>
          <p:cNvCxnSpPr>
            <a:cxnSpLocks noChangeShapeType="1"/>
          </p:cNvCxnSpPr>
          <p:nvPr/>
        </p:nvCxnSpPr>
        <p:spPr bwMode="auto">
          <a:xfrm>
            <a:off x="825996" y="4869160"/>
            <a:ext cx="2377" cy="377825"/>
          </a:xfrm>
          <a:prstGeom prst="straightConnector1">
            <a:avLst/>
          </a:prstGeom>
          <a:noFill/>
          <a:ln w="28575">
            <a:solidFill>
              <a:schemeClr val="tx1"/>
            </a:solidFill>
            <a:round/>
            <a:headEnd/>
            <a:tailEnd type="triangle" w="med" len="med"/>
          </a:ln>
          <a:effectLst/>
        </p:spPr>
      </p:cxnSp>
      <p:cxnSp>
        <p:nvCxnSpPr>
          <p:cNvPr id="24" name="AutoShape 10"/>
          <p:cNvCxnSpPr>
            <a:cxnSpLocks noChangeShapeType="1"/>
          </p:cNvCxnSpPr>
          <p:nvPr/>
        </p:nvCxnSpPr>
        <p:spPr bwMode="auto">
          <a:xfrm>
            <a:off x="6154588" y="4869160"/>
            <a:ext cx="2377" cy="377825"/>
          </a:xfrm>
          <a:prstGeom prst="straightConnector1">
            <a:avLst/>
          </a:prstGeom>
          <a:noFill/>
          <a:ln w="28575">
            <a:solidFill>
              <a:schemeClr val="tx1"/>
            </a:solidFill>
            <a:round/>
            <a:headEnd/>
            <a:tailEnd type="triangle" w="med" len="med"/>
          </a:ln>
          <a:effectLst/>
        </p:spPr>
      </p:cxnSp>
      <p:cxnSp>
        <p:nvCxnSpPr>
          <p:cNvPr id="25" name="AutoShape 5"/>
          <p:cNvCxnSpPr>
            <a:cxnSpLocks noChangeShapeType="1"/>
          </p:cNvCxnSpPr>
          <p:nvPr/>
        </p:nvCxnSpPr>
        <p:spPr bwMode="auto">
          <a:xfrm rot="5400000">
            <a:off x="3094528" y="1124701"/>
            <a:ext cx="652016" cy="2232310"/>
          </a:xfrm>
          <a:prstGeom prst="bentConnector3">
            <a:avLst>
              <a:gd name="adj1" fmla="val 50000"/>
            </a:avLst>
          </a:prstGeom>
          <a:noFill/>
          <a:ln w="28575">
            <a:solidFill>
              <a:schemeClr val="tx1"/>
            </a:solidFill>
            <a:miter lim="800000"/>
            <a:headEnd/>
            <a:tailEnd type="triangle" w="med" len="med"/>
          </a:ln>
          <a:effectLst/>
        </p:spPr>
      </p:cxnSp>
      <p:cxnSp>
        <p:nvCxnSpPr>
          <p:cNvPr id="26" name="AutoShape 6"/>
          <p:cNvCxnSpPr>
            <a:cxnSpLocks noChangeShapeType="1"/>
          </p:cNvCxnSpPr>
          <p:nvPr/>
        </p:nvCxnSpPr>
        <p:spPr bwMode="auto">
          <a:xfrm rot="16200000" flipH="1">
            <a:off x="5380751" y="1070788"/>
            <a:ext cx="652016" cy="2340136"/>
          </a:xfrm>
          <a:prstGeom prst="bentConnector3">
            <a:avLst>
              <a:gd name="adj1" fmla="val 50000"/>
            </a:avLst>
          </a:prstGeom>
          <a:noFill/>
          <a:ln w="28575">
            <a:solidFill>
              <a:schemeClr val="tx1"/>
            </a:solidFill>
            <a:miter lim="800000"/>
            <a:headEnd/>
            <a:tailEnd type="triangle" w="med" len="med"/>
          </a:ln>
          <a:effectLst/>
        </p:spPr>
      </p:cxnSp>
    </p:spTree>
    <p:extLst>
      <p:ext uri="{BB962C8B-B14F-4D97-AF65-F5344CB8AC3E}">
        <p14:creationId xmlns:p14="http://schemas.microsoft.com/office/powerpoint/2010/main" val="239306418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4" y="2204864"/>
            <a:ext cx="8713663" cy="1078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lnSpc>
                <a:spcPct val="110000"/>
              </a:lnSpc>
            </a:pPr>
            <a:r>
              <a:rPr lang="it-IT" sz="2000" dirty="0">
                <a:latin typeface="Arial" pitchFamily="34" charset="0"/>
                <a:cs typeface="Arial" pitchFamily="34" charset="0"/>
              </a:rPr>
              <a:t> Premesso che tale opzione è l’unico modo per evitare il criterio di cassa, essa si comunica con la dichiarazione IVA relativa all’anno per il quale si intende mutare regime (quadro VO 2018 per l’opzione dal 2017) </a:t>
            </a:r>
          </a:p>
        </p:txBody>
      </p:sp>
      <p:sp>
        <p:nvSpPr>
          <p:cNvPr id="184324" name="Rectangle 4"/>
          <p:cNvSpPr>
            <a:spLocks noChangeArrowheads="1"/>
          </p:cNvSpPr>
          <p:nvPr/>
        </p:nvSpPr>
        <p:spPr bwMode="auto">
          <a:xfrm>
            <a:off x="251520" y="1198736"/>
            <a:ext cx="8712968" cy="502072"/>
          </a:xfrm>
          <a:prstGeom prst="rect">
            <a:avLst/>
          </a:prstGeom>
          <a:solidFill>
            <a:srgbClr val="8CC9F7"/>
          </a:solidFill>
          <a:ln w="9525">
            <a:solidFill>
              <a:schemeClr val="tx1"/>
            </a:solidFill>
            <a:miter lim="800000"/>
            <a:headEnd/>
            <a:tailEnd/>
          </a:ln>
          <a:effectLst/>
        </p:spPr>
        <p:txBody>
          <a:bodyPr wrap="none" lIns="91367" tIns="45684" rIns="91367" bIns="45684" anchor="ctr"/>
          <a:lstStyle/>
          <a:p>
            <a:pPr algn="ctr"/>
            <a:r>
              <a:rPr lang="it-IT" sz="2000" dirty="0">
                <a:solidFill>
                  <a:srgbClr val="000090"/>
                </a:solidFill>
                <a:latin typeface="Arial" pitchFamily="34" charset="0"/>
                <a:cs typeface="Arial" pitchFamily="34" charset="0"/>
              </a:rPr>
              <a:t> L’eventuale opzione per il regime di contabilità ordinaria   </a:t>
            </a:r>
          </a:p>
        </p:txBody>
      </p:sp>
      <p:cxnSp>
        <p:nvCxnSpPr>
          <p:cNvPr id="184327" name="AutoShape 7"/>
          <p:cNvCxnSpPr>
            <a:cxnSpLocks noChangeShapeType="1"/>
          </p:cNvCxnSpPr>
          <p:nvPr/>
        </p:nvCxnSpPr>
        <p:spPr bwMode="auto">
          <a:xfrm>
            <a:off x="6876256" y="3283024"/>
            <a:ext cx="1588" cy="431800"/>
          </a:xfrm>
          <a:prstGeom prst="straightConnector1">
            <a:avLst/>
          </a:prstGeom>
          <a:noFill/>
          <a:ln w="28575">
            <a:solidFill>
              <a:schemeClr val="tx1"/>
            </a:solidFill>
            <a:round/>
            <a:headEnd/>
            <a:tailEnd type="triangle" w="med" len="med"/>
          </a:ln>
          <a:effectLst/>
        </p:spPr>
      </p:cxn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sp>
        <p:nvSpPr>
          <p:cNvPr id="184329" name="Rectangle 9"/>
          <p:cNvSpPr>
            <a:spLocks noChangeArrowheads="1"/>
          </p:cNvSpPr>
          <p:nvPr/>
        </p:nvSpPr>
        <p:spPr bwMode="auto">
          <a:xfrm>
            <a:off x="251520" y="3715072"/>
            <a:ext cx="8712968" cy="1154088"/>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  L’opzione si attua mediante comportamento concludente, prevede una durata minima triennale ed è valida sino a revoca, essa impone la tenuta del libro giornale e del libro degli inventari </a:t>
            </a:r>
          </a:p>
        </p:txBody>
      </p:sp>
      <p:cxnSp>
        <p:nvCxnSpPr>
          <p:cNvPr id="184330" name="AutoShape 10"/>
          <p:cNvCxnSpPr>
            <a:cxnSpLocks noChangeShapeType="1"/>
          </p:cNvCxnSpPr>
          <p:nvPr/>
        </p:nvCxnSpPr>
        <p:spPr bwMode="auto">
          <a:xfrm>
            <a:off x="2338164" y="3283024"/>
            <a:ext cx="1588" cy="431800"/>
          </a:xfrm>
          <a:prstGeom prst="straightConnector1">
            <a:avLst/>
          </a:prstGeom>
          <a:noFill/>
          <a:ln w="28575">
            <a:solidFill>
              <a:schemeClr val="tx1"/>
            </a:solidFill>
            <a:round/>
            <a:headEnd/>
            <a:tailEnd type="triangle" w="med" len="med"/>
          </a:ln>
          <a:effectLst/>
        </p:spPr>
      </p:cxnSp>
      <p:sp>
        <p:nvSpPr>
          <p:cNvPr id="11" name="Segnaposto testo 3"/>
          <p:cNvSpPr txBox="1">
            <a:spLocks/>
          </p:cNvSpPr>
          <p:nvPr/>
        </p:nvSpPr>
        <p:spPr bwMode="auto">
          <a:xfrm>
            <a:off x="107505" y="116632"/>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
        <p:nvSpPr>
          <p:cNvPr id="22" name="Rectangle 2"/>
          <p:cNvSpPr>
            <a:spLocks noChangeArrowheads="1"/>
          </p:cNvSpPr>
          <p:nvPr/>
        </p:nvSpPr>
        <p:spPr bwMode="auto">
          <a:xfrm>
            <a:off x="251520" y="5301208"/>
            <a:ext cx="7272808" cy="1080120"/>
          </a:xfrm>
          <a:prstGeom prst="rect">
            <a:avLst/>
          </a:prstGeom>
          <a:solidFill>
            <a:srgbClr val="66FFCC"/>
          </a:solidFill>
          <a:ln w="9525">
            <a:solidFill>
              <a:schemeClr val="tx1"/>
            </a:solidFill>
            <a:miter lim="800000"/>
            <a:headEnd/>
            <a:tailEnd/>
          </a:ln>
          <a:effectLst/>
        </p:spPr>
        <p:txBody>
          <a:bodyPr lIns="91367" tIns="45684" rIns="91367" bIns="45684" anchor="ctr"/>
          <a:lstStyle/>
          <a:p>
            <a:pPr algn="ctr">
              <a:lnSpc>
                <a:spcPts val="2400"/>
              </a:lnSpc>
            </a:pPr>
            <a:r>
              <a:rPr lang="it-IT" sz="2000" dirty="0">
                <a:latin typeface="Arial" pitchFamily="34" charset="0"/>
                <a:cs typeface="Arial" pitchFamily="34" charset="0"/>
              </a:rPr>
              <a:t>   È necessario redigere un prospetto (non vidimato) delle attività e passività al 1^ gennaio dell’anno con eventuale evidenziazione della parte di rimanenze finali non pagate </a:t>
            </a:r>
          </a:p>
        </p:txBody>
      </p:sp>
      <p:cxnSp>
        <p:nvCxnSpPr>
          <p:cNvPr id="23" name="AutoShape 10"/>
          <p:cNvCxnSpPr>
            <a:cxnSpLocks noChangeShapeType="1"/>
          </p:cNvCxnSpPr>
          <p:nvPr/>
        </p:nvCxnSpPr>
        <p:spPr bwMode="auto">
          <a:xfrm>
            <a:off x="825996" y="4869160"/>
            <a:ext cx="1588" cy="431800"/>
          </a:xfrm>
          <a:prstGeom prst="straightConnector1">
            <a:avLst/>
          </a:prstGeom>
          <a:noFill/>
          <a:ln w="28575">
            <a:solidFill>
              <a:schemeClr val="tx1"/>
            </a:solidFill>
            <a:round/>
            <a:headEnd/>
            <a:tailEnd type="triangle" w="med" len="med"/>
          </a:ln>
          <a:effectLst/>
        </p:spPr>
      </p:cxnSp>
      <p:cxnSp>
        <p:nvCxnSpPr>
          <p:cNvPr id="24" name="AutoShape 10"/>
          <p:cNvCxnSpPr>
            <a:cxnSpLocks noChangeShapeType="1"/>
          </p:cNvCxnSpPr>
          <p:nvPr/>
        </p:nvCxnSpPr>
        <p:spPr bwMode="auto">
          <a:xfrm>
            <a:off x="6154588" y="4869160"/>
            <a:ext cx="1588" cy="431800"/>
          </a:xfrm>
          <a:prstGeom prst="straightConnector1">
            <a:avLst/>
          </a:prstGeom>
          <a:noFill/>
          <a:ln w="28575">
            <a:solidFill>
              <a:schemeClr val="tx1"/>
            </a:solidFill>
            <a:round/>
            <a:headEnd/>
            <a:tailEnd type="triangle" w="med" len="med"/>
          </a:ln>
          <a:effectLst/>
        </p:spPr>
      </p:cxnSp>
      <p:cxnSp>
        <p:nvCxnSpPr>
          <p:cNvPr id="16" name="AutoShape 5"/>
          <p:cNvCxnSpPr>
            <a:cxnSpLocks noChangeShapeType="1"/>
          </p:cNvCxnSpPr>
          <p:nvPr/>
        </p:nvCxnSpPr>
        <p:spPr bwMode="auto">
          <a:xfrm rot="5400000">
            <a:off x="3237849" y="836669"/>
            <a:ext cx="508000" cy="2232310"/>
          </a:xfrm>
          <a:prstGeom prst="bentConnector3">
            <a:avLst>
              <a:gd name="adj1" fmla="val 50000"/>
            </a:avLst>
          </a:prstGeom>
          <a:noFill/>
          <a:ln w="28575">
            <a:solidFill>
              <a:schemeClr val="tx1"/>
            </a:solidFill>
            <a:miter lim="800000"/>
            <a:headEnd/>
            <a:tailEnd type="triangle" w="med" len="med"/>
          </a:ln>
          <a:effectLst/>
        </p:spPr>
      </p:cxnSp>
      <p:cxnSp>
        <p:nvCxnSpPr>
          <p:cNvPr id="17" name="AutoShape 6"/>
          <p:cNvCxnSpPr>
            <a:cxnSpLocks noChangeShapeType="1"/>
          </p:cNvCxnSpPr>
          <p:nvPr/>
        </p:nvCxnSpPr>
        <p:spPr bwMode="auto">
          <a:xfrm rot="16200000" flipH="1">
            <a:off x="5488130" y="818697"/>
            <a:ext cx="508000" cy="2268253"/>
          </a:xfrm>
          <a:prstGeom prst="bentConnector3">
            <a:avLst>
              <a:gd name="adj1" fmla="val 50000"/>
            </a:avLst>
          </a:prstGeom>
          <a:noFill/>
          <a:ln w="28575">
            <a:solidFill>
              <a:schemeClr val="tx1"/>
            </a:solidFill>
            <a:miter lim="800000"/>
            <a:headEnd/>
            <a:tailEnd type="triangle" w="med" len="med"/>
          </a:ln>
          <a:effectLst/>
        </p:spPr>
      </p:cxnSp>
    </p:spTree>
    <p:extLst>
      <p:ext uri="{BB962C8B-B14F-4D97-AF65-F5344CB8AC3E}">
        <p14:creationId xmlns:p14="http://schemas.microsoft.com/office/powerpoint/2010/main" val="155710872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5" y="3143176"/>
            <a:ext cx="4249738" cy="1078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Nel nuovo regime i ricavi sono imponibili nell’esercizio di incasso</a:t>
            </a:r>
          </a:p>
        </p:txBody>
      </p:sp>
      <p:sp>
        <p:nvSpPr>
          <p:cNvPr id="184323" name="Rectangle 3"/>
          <p:cNvSpPr>
            <a:spLocks noChangeArrowheads="1"/>
          </p:cNvSpPr>
          <p:nvPr/>
        </p:nvSpPr>
        <p:spPr bwMode="auto">
          <a:xfrm>
            <a:off x="4787900" y="3141216"/>
            <a:ext cx="4176713" cy="1078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Nel nuovo regime i costi sono deducibili nell’esercizio di pagamento </a:t>
            </a:r>
          </a:p>
        </p:txBody>
      </p:sp>
      <p:sp>
        <p:nvSpPr>
          <p:cNvPr id="184324" name="Rectangle 4"/>
          <p:cNvSpPr>
            <a:spLocks noChangeArrowheads="1"/>
          </p:cNvSpPr>
          <p:nvPr/>
        </p:nvSpPr>
        <p:spPr bwMode="auto">
          <a:xfrm>
            <a:off x="251520" y="1629048"/>
            <a:ext cx="8712968" cy="1006128"/>
          </a:xfrm>
          <a:prstGeom prst="rect">
            <a:avLst/>
          </a:prstGeom>
          <a:solidFill>
            <a:srgbClr val="8CC9F7"/>
          </a:solidFill>
          <a:ln w="9525">
            <a:solidFill>
              <a:schemeClr val="tx1"/>
            </a:solidFill>
            <a:miter lim="800000"/>
            <a:headEnd/>
            <a:tailEnd/>
          </a:ln>
          <a:effectLst/>
        </p:spPr>
        <p:txBody>
          <a:bodyPr wrap="none" lIns="91367" tIns="45684" rIns="91367" bIns="45684" anchor="ctr"/>
          <a:lstStyle/>
          <a:p>
            <a:pPr algn="ctr"/>
            <a:r>
              <a:rPr lang="it-IT" sz="2000" dirty="0">
                <a:solidFill>
                  <a:srgbClr val="000090"/>
                </a:solidFill>
                <a:latin typeface="Arial" pitchFamily="34" charset="0"/>
                <a:cs typeface="Arial" pitchFamily="34" charset="0"/>
              </a:rPr>
              <a:t>Il nuovo criterio di cassa per le imprese in contabilità semplificata è </a:t>
            </a:r>
          </a:p>
          <a:p>
            <a:pPr algn="ctr"/>
            <a:r>
              <a:rPr lang="it-IT" sz="2000" dirty="0">
                <a:solidFill>
                  <a:srgbClr val="000090"/>
                </a:solidFill>
                <a:latin typeface="Arial" pitchFamily="34" charset="0"/>
                <a:cs typeface="Arial" pitchFamily="34" charset="0"/>
              </a:rPr>
              <a:t>obbligatorio per cui l’unica alternativa è l’opzione per il regime di</a:t>
            </a:r>
          </a:p>
          <a:p>
            <a:pPr algn="ctr"/>
            <a:r>
              <a:rPr lang="it-IT" sz="2000" dirty="0">
                <a:solidFill>
                  <a:srgbClr val="000090"/>
                </a:solidFill>
                <a:latin typeface="Arial" pitchFamily="34" charset="0"/>
                <a:cs typeface="Arial" pitchFamily="34" charset="0"/>
              </a:rPr>
              <a:t>contabilità ordinaria (vedi slide precedente) </a:t>
            </a:r>
          </a:p>
        </p:txBody>
      </p:sp>
      <p:cxnSp>
        <p:nvCxnSpPr>
          <p:cNvPr id="184325" name="AutoShape 5"/>
          <p:cNvCxnSpPr>
            <a:cxnSpLocks noChangeShapeType="1"/>
            <a:stCxn id="184324" idx="2"/>
            <a:endCxn id="184322" idx="0"/>
          </p:cNvCxnSpPr>
          <p:nvPr/>
        </p:nvCxnSpPr>
        <p:spPr bwMode="auto">
          <a:xfrm rot="5400000">
            <a:off x="3237849" y="1773021"/>
            <a:ext cx="508000"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a:stCxn id="184324" idx="2"/>
            <a:endCxn id="184323" idx="0"/>
          </p:cNvCxnSpPr>
          <p:nvPr/>
        </p:nvCxnSpPr>
        <p:spPr bwMode="auto">
          <a:xfrm rot="16200000" flipH="1">
            <a:off x="5489110" y="1754069"/>
            <a:ext cx="506040" cy="2268253"/>
          </a:xfrm>
          <a:prstGeom prst="bentConnector3">
            <a:avLst>
              <a:gd name="adj1" fmla="val 50000"/>
            </a:avLst>
          </a:prstGeom>
          <a:noFill/>
          <a:ln w="28575">
            <a:solidFill>
              <a:schemeClr val="tx1"/>
            </a:solidFill>
            <a:miter lim="800000"/>
            <a:headEnd/>
            <a:tailEnd type="triangle" w="med" len="med"/>
          </a:ln>
          <a:effectLst/>
        </p:spPr>
      </p:cxnSp>
      <p:cxnSp>
        <p:nvCxnSpPr>
          <p:cNvPr id="184327" name="AutoShape 7"/>
          <p:cNvCxnSpPr>
            <a:cxnSpLocks noChangeShapeType="1"/>
          </p:cNvCxnSpPr>
          <p:nvPr/>
        </p:nvCxnSpPr>
        <p:spPr bwMode="auto">
          <a:xfrm>
            <a:off x="6876256" y="4221336"/>
            <a:ext cx="1588" cy="431800"/>
          </a:xfrm>
          <a:prstGeom prst="straightConnector1">
            <a:avLst/>
          </a:prstGeom>
          <a:noFill/>
          <a:ln w="28575">
            <a:solidFill>
              <a:schemeClr val="tx1"/>
            </a:solidFill>
            <a:round/>
            <a:headEnd/>
            <a:tailEnd type="triangle" w="med" len="med"/>
          </a:ln>
          <a:effectLst/>
        </p:spPr>
      </p:cxn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cxnSp>
        <p:nvCxnSpPr>
          <p:cNvPr id="184330" name="AutoShape 10"/>
          <p:cNvCxnSpPr>
            <a:cxnSpLocks noChangeShapeType="1"/>
          </p:cNvCxnSpPr>
          <p:nvPr/>
        </p:nvCxnSpPr>
        <p:spPr bwMode="auto">
          <a:xfrm>
            <a:off x="2338164" y="4221336"/>
            <a:ext cx="1588" cy="431800"/>
          </a:xfrm>
          <a:prstGeom prst="straightConnector1">
            <a:avLst/>
          </a:prstGeom>
          <a:noFill/>
          <a:ln w="28575">
            <a:solidFill>
              <a:schemeClr val="tx1"/>
            </a:solidFill>
            <a:round/>
            <a:headEnd/>
            <a:tailEnd type="triangle" w="med" len="med"/>
          </a:ln>
          <a:effectLst/>
        </p:spPr>
      </p:cxnSp>
      <p:sp>
        <p:nvSpPr>
          <p:cNvPr id="11" name="Segnaposto testo 3"/>
          <p:cNvSpPr txBox="1">
            <a:spLocks/>
          </p:cNvSpPr>
          <p:nvPr/>
        </p:nvSpPr>
        <p:spPr bwMode="auto">
          <a:xfrm>
            <a:off x="107505" y="116632"/>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
        <p:nvSpPr>
          <p:cNvPr id="15" name="Rectangle 4"/>
          <p:cNvSpPr>
            <a:spLocks noChangeArrowheads="1"/>
          </p:cNvSpPr>
          <p:nvPr/>
        </p:nvSpPr>
        <p:spPr bwMode="auto">
          <a:xfrm>
            <a:off x="251520" y="4727128"/>
            <a:ext cx="8712968" cy="1006128"/>
          </a:xfrm>
          <a:prstGeom prst="rect">
            <a:avLst/>
          </a:prstGeom>
          <a:solidFill>
            <a:srgbClr val="8CC9F7"/>
          </a:solidFill>
          <a:ln w="9525">
            <a:solidFill>
              <a:schemeClr val="tx1"/>
            </a:solidFill>
            <a:miter lim="800000"/>
            <a:headEnd/>
            <a:tailEnd/>
          </a:ln>
          <a:effectLst/>
        </p:spPr>
        <p:txBody>
          <a:bodyPr wrap="none" lIns="91367" tIns="45684" rIns="91367" bIns="45684" anchor="ctr"/>
          <a:lstStyle/>
          <a:p>
            <a:pPr algn="ctr"/>
            <a:r>
              <a:rPr lang="it-IT" sz="2000" dirty="0">
                <a:solidFill>
                  <a:srgbClr val="000090"/>
                </a:solidFill>
                <a:latin typeface="Arial" pitchFamily="34" charset="0"/>
                <a:cs typeface="Arial" pitchFamily="34" charset="0"/>
              </a:rPr>
              <a:t>Esiste comunque un elenco tassativo di componenti positivi e negativi di </a:t>
            </a:r>
          </a:p>
          <a:p>
            <a:pPr algn="ctr"/>
            <a:r>
              <a:rPr lang="it-IT" sz="2000" dirty="0">
                <a:solidFill>
                  <a:srgbClr val="000090"/>
                </a:solidFill>
                <a:latin typeface="Arial" pitchFamily="34" charset="0"/>
                <a:cs typeface="Arial" pitchFamily="34" charset="0"/>
              </a:rPr>
              <a:t>reddito che continuano a rilevare secondo il criterio di competenza   </a:t>
            </a:r>
          </a:p>
        </p:txBody>
      </p:sp>
    </p:spTree>
    <p:extLst>
      <p:ext uri="{BB962C8B-B14F-4D97-AF65-F5344CB8AC3E}">
        <p14:creationId xmlns:p14="http://schemas.microsoft.com/office/powerpoint/2010/main" val="233530697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5" y="2640832"/>
            <a:ext cx="4249738" cy="862136"/>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Ammortamenti e spese relative a più esercizi</a:t>
            </a:r>
          </a:p>
        </p:txBody>
      </p:sp>
      <p:sp>
        <p:nvSpPr>
          <p:cNvPr id="184323" name="Rectangle 3"/>
          <p:cNvSpPr>
            <a:spLocks noChangeArrowheads="1"/>
          </p:cNvSpPr>
          <p:nvPr/>
        </p:nvSpPr>
        <p:spPr bwMode="auto">
          <a:xfrm>
            <a:off x="4787900" y="2640832"/>
            <a:ext cx="4176713" cy="862136"/>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Minusvalenze e plusvalenze </a:t>
            </a:r>
          </a:p>
        </p:txBody>
      </p:sp>
      <p:sp>
        <p:nvSpPr>
          <p:cNvPr id="184324" name="Rectangle 4"/>
          <p:cNvSpPr>
            <a:spLocks noChangeArrowheads="1"/>
          </p:cNvSpPr>
          <p:nvPr/>
        </p:nvSpPr>
        <p:spPr bwMode="auto">
          <a:xfrm>
            <a:off x="251520" y="1414736"/>
            <a:ext cx="8712968" cy="718096"/>
          </a:xfrm>
          <a:prstGeom prst="rect">
            <a:avLst/>
          </a:prstGeom>
          <a:solidFill>
            <a:srgbClr val="8CC9F7"/>
          </a:solidFill>
          <a:ln w="9525">
            <a:solidFill>
              <a:schemeClr val="tx1"/>
            </a:solidFill>
            <a:miter lim="800000"/>
            <a:headEnd/>
            <a:tailEnd/>
          </a:ln>
          <a:effectLst/>
        </p:spPr>
        <p:txBody>
          <a:bodyPr wrap="none" lIns="91367" tIns="45684" rIns="91367" bIns="45684" anchor="ctr"/>
          <a:lstStyle/>
          <a:p>
            <a:pPr algn="ctr"/>
            <a:r>
              <a:rPr lang="it-IT" sz="2000" dirty="0">
                <a:solidFill>
                  <a:srgbClr val="000090"/>
                </a:solidFill>
                <a:latin typeface="Arial" pitchFamily="34" charset="0"/>
                <a:cs typeface="Arial" pitchFamily="34" charset="0"/>
              </a:rPr>
              <a:t>Componenti che continuano a rilevare secondo il criterio di competenza </a:t>
            </a:r>
          </a:p>
        </p:txBody>
      </p:sp>
      <p:cxnSp>
        <p:nvCxnSpPr>
          <p:cNvPr id="184325" name="AutoShape 5"/>
          <p:cNvCxnSpPr>
            <a:cxnSpLocks noChangeShapeType="1"/>
            <a:stCxn id="184324" idx="2"/>
            <a:endCxn id="184322" idx="0"/>
          </p:cNvCxnSpPr>
          <p:nvPr/>
        </p:nvCxnSpPr>
        <p:spPr bwMode="auto">
          <a:xfrm rot="5400000">
            <a:off x="3237849" y="1270677"/>
            <a:ext cx="508000"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a:stCxn id="184324" idx="2"/>
            <a:endCxn id="184323" idx="0"/>
          </p:cNvCxnSpPr>
          <p:nvPr/>
        </p:nvCxnSpPr>
        <p:spPr bwMode="auto">
          <a:xfrm rot="16200000" flipH="1">
            <a:off x="5488130" y="1252705"/>
            <a:ext cx="508000" cy="2268253"/>
          </a:xfrm>
          <a:prstGeom prst="bentConnector3">
            <a:avLst>
              <a:gd name="adj1" fmla="val 50000"/>
            </a:avLst>
          </a:prstGeom>
          <a:noFill/>
          <a:ln w="28575">
            <a:solidFill>
              <a:schemeClr val="tx1"/>
            </a:solidFill>
            <a:miter lim="800000"/>
            <a:headEnd/>
            <a:tailEnd type="triangle" w="med" len="med"/>
          </a:ln>
          <a:effectLst/>
        </p:spPr>
      </p:cxn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sp>
        <p:nvSpPr>
          <p:cNvPr id="11" name="Segnaposto testo 3"/>
          <p:cNvSpPr txBox="1">
            <a:spLocks/>
          </p:cNvSpPr>
          <p:nvPr/>
        </p:nvSpPr>
        <p:spPr bwMode="auto">
          <a:xfrm>
            <a:off x="107505" y="116632"/>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
        <p:nvSpPr>
          <p:cNvPr id="15" name="Rectangle 3"/>
          <p:cNvSpPr>
            <a:spLocks noChangeArrowheads="1"/>
          </p:cNvSpPr>
          <p:nvPr/>
        </p:nvSpPr>
        <p:spPr bwMode="auto">
          <a:xfrm>
            <a:off x="251520" y="5231160"/>
            <a:ext cx="4248721" cy="862136"/>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Canoni leasing (</a:t>
            </a:r>
            <a:r>
              <a:rPr lang="it-IT" sz="2000" u="sng" dirty="0">
                <a:latin typeface="Arial" pitchFamily="34" charset="0"/>
                <a:cs typeface="Arial" pitchFamily="34" charset="0"/>
                <a:sym typeface="Wingdings" pitchFamily="2" charset="2"/>
              </a:rPr>
              <a:t>ma non i canoni di locazione o noleggio) </a:t>
            </a:r>
          </a:p>
        </p:txBody>
      </p:sp>
      <p:sp>
        <p:nvSpPr>
          <p:cNvPr id="16" name="Rectangle 2"/>
          <p:cNvSpPr>
            <a:spLocks noChangeArrowheads="1"/>
          </p:cNvSpPr>
          <p:nvPr/>
        </p:nvSpPr>
        <p:spPr bwMode="auto">
          <a:xfrm>
            <a:off x="251520" y="3935016"/>
            <a:ext cx="4249738" cy="862136"/>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Sopravvenienze e perdite su crediti</a:t>
            </a:r>
          </a:p>
        </p:txBody>
      </p:sp>
      <p:sp>
        <p:nvSpPr>
          <p:cNvPr id="17" name="Rectangle 3"/>
          <p:cNvSpPr>
            <a:spLocks noChangeArrowheads="1"/>
          </p:cNvSpPr>
          <p:nvPr/>
        </p:nvSpPr>
        <p:spPr bwMode="auto">
          <a:xfrm>
            <a:off x="4788595" y="3935016"/>
            <a:ext cx="4176713" cy="862136"/>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Retribuzioni, oneri sociali e T.F.R. </a:t>
            </a:r>
          </a:p>
        </p:txBody>
      </p:sp>
      <p:sp>
        <p:nvSpPr>
          <p:cNvPr id="18" name="Rectangle 3"/>
          <p:cNvSpPr>
            <a:spLocks noChangeArrowheads="1"/>
          </p:cNvSpPr>
          <p:nvPr/>
        </p:nvSpPr>
        <p:spPr bwMode="auto">
          <a:xfrm>
            <a:off x="4787775" y="5231160"/>
            <a:ext cx="4176713" cy="862136"/>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Redditi immobiliari di cui all’art. 90 del </a:t>
            </a:r>
            <a:r>
              <a:rPr lang="it-IT" sz="2000" dirty="0" err="1">
                <a:latin typeface="Arial" pitchFamily="34" charset="0"/>
                <a:cs typeface="Arial" pitchFamily="34" charset="0"/>
                <a:sym typeface="Wingdings" pitchFamily="2" charset="2"/>
              </a:rPr>
              <a:t>tuir</a:t>
            </a:r>
            <a:r>
              <a:rPr lang="it-IT" sz="2000" dirty="0">
                <a:latin typeface="Arial" pitchFamily="34" charset="0"/>
                <a:cs typeface="Arial" pitchFamily="34" charset="0"/>
                <a:sym typeface="Wingdings" pitchFamily="2" charset="2"/>
              </a:rPr>
              <a:t> (</a:t>
            </a:r>
            <a:r>
              <a:rPr lang="it-IT" sz="2000" u="sng" dirty="0">
                <a:latin typeface="Arial" pitchFamily="34" charset="0"/>
                <a:cs typeface="Arial" pitchFamily="34" charset="0"/>
                <a:sym typeface="Wingdings" pitchFamily="2" charset="2"/>
              </a:rPr>
              <a:t>fabbricati abitativi</a:t>
            </a:r>
            <a:r>
              <a:rPr lang="it-IT" sz="2000" dirty="0">
                <a:latin typeface="Arial" pitchFamily="34" charset="0"/>
                <a:cs typeface="Arial" pitchFamily="34" charset="0"/>
                <a:sym typeface="Wingdings" pitchFamily="2" charset="2"/>
              </a:rPr>
              <a:t>)</a:t>
            </a:r>
            <a:endParaRPr lang="it-IT" sz="2000" u="sng" dirty="0">
              <a:latin typeface="Arial" pitchFamily="34" charset="0"/>
              <a:cs typeface="Arial" pitchFamily="34" charset="0"/>
              <a:sym typeface="Wingdings" pitchFamily="2" charset="2"/>
            </a:endParaRPr>
          </a:p>
        </p:txBody>
      </p:sp>
      <p:cxnSp>
        <p:nvCxnSpPr>
          <p:cNvPr id="33" name="AutoShape 10"/>
          <p:cNvCxnSpPr>
            <a:cxnSpLocks noChangeShapeType="1"/>
          </p:cNvCxnSpPr>
          <p:nvPr/>
        </p:nvCxnSpPr>
        <p:spPr bwMode="auto">
          <a:xfrm>
            <a:off x="2410172" y="3502968"/>
            <a:ext cx="1588" cy="431800"/>
          </a:xfrm>
          <a:prstGeom prst="straightConnector1">
            <a:avLst/>
          </a:prstGeom>
          <a:noFill/>
          <a:ln w="28575">
            <a:solidFill>
              <a:schemeClr val="tx1"/>
            </a:solidFill>
            <a:round/>
            <a:headEnd/>
            <a:tailEnd type="triangle" w="med" len="med"/>
          </a:ln>
          <a:effectLst/>
        </p:spPr>
      </p:cxnSp>
      <p:cxnSp>
        <p:nvCxnSpPr>
          <p:cNvPr id="34" name="AutoShape 10"/>
          <p:cNvCxnSpPr>
            <a:cxnSpLocks noChangeShapeType="1"/>
          </p:cNvCxnSpPr>
          <p:nvPr/>
        </p:nvCxnSpPr>
        <p:spPr bwMode="auto">
          <a:xfrm>
            <a:off x="6876256" y="3502968"/>
            <a:ext cx="1588" cy="431800"/>
          </a:xfrm>
          <a:prstGeom prst="straightConnector1">
            <a:avLst/>
          </a:prstGeom>
          <a:noFill/>
          <a:ln w="28575">
            <a:solidFill>
              <a:schemeClr val="tx1"/>
            </a:solidFill>
            <a:round/>
            <a:headEnd/>
            <a:tailEnd type="triangle" w="med" len="med"/>
          </a:ln>
          <a:effectLst/>
        </p:spPr>
      </p:cxnSp>
      <p:cxnSp>
        <p:nvCxnSpPr>
          <p:cNvPr id="35" name="AutoShape 10"/>
          <p:cNvCxnSpPr>
            <a:cxnSpLocks noChangeShapeType="1"/>
          </p:cNvCxnSpPr>
          <p:nvPr/>
        </p:nvCxnSpPr>
        <p:spPr bwMode="auto">
          <a:xfrm>
            <a:off x="2411760" y="4797400"/>
            <a:ext cx="1588" cy="431800"/>
          </a:xfrm>
          <a:prstGeom prst="straightConnector1">
            <a:avLst/>
          </a:prstGeom>
          <a:noFill/>
          <a:ln w="28575">
            <a:solidFill>
              <a:schemeClr val="tx1"/>
            </a:solidFill>
            <a:round/>
            <a:headEnd/>
            <a:tailEnd type="triangle" w="med" len="med"/>
          </a:ln>
          <a:effectLst/>
        </p:spPr>
      </p:cxnSp>
      <p:cxnSp>
        <p:nvCxnSpPr>
          <p:cNvPr id="36" name="AutoShape 10"/>
          <p:cNvCxnSpPr>
            <a:cxnSpLocks noChangeShapeType="1"/>
          </p:cNvCxnSpPr>
          <p:nvPr/>
        </p:nvCxnSpPr>
        <p:spPr bwMode="auto">
          <a:xfrm>
            <a:off x="6874668" y="4797152"/>
            <a:ext cx="1588" cy="431800"/>
          </a:xfrm>
          <a:prstGeom prst="straightConnector1">
            <a:avLst/>
          </a:prstGeom>
          <a:noFill/>
          <a:ln w="28575">
            <a:solidFill>
              <a:schemeClr val="tx1"/>
            </a:solidFill>
            <a:round/>
            <a:headEnd/>
            <a:tailEnd type="triangle" w="med" len="med"/>
          </a:ln>
          <a:effectLst/>
        </p:spPr>
      </p:cxnSp>
    </p:spTree>
    <p:extLst>
      <p:ext uri="{BB962C8B-B14F-4D97-AF65-F5344CB8AC3E}">
        <p14:creationId xmlns:p14="http://schemas.microsoft.com/office/powerpoint/2010/main" val="242710047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5" y="3070920"/>
            <a:ext cx="4249738" cy="1078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Il reddito è ridotto delle rimanenze finali che hanno concorso a formare il reddito dell’esercizio precedente </a:t>
            </a:r>
          </a:p>
        </p:txBody>
      </p:sp>
      <p:sp>
        <p:nvSpPr>
          <p:cNvPr id="184323" name="Rectangle 3"/>
          <p:cNvSpPr>
            <a:spLocks noChangeArrowheads="1"/>
          </p:cNvSpPr>
          <p:nvPr/>
        </p:nvSpPr>
        <p:spPr bwMode="auto">
          <a:xfrm>
            <a:off x="4787900" y="3070920"/>
            <a:ext cx="4176713" cy="1078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 A regime rimanenze iniziali e finali sono irrilevanti ai fini del reddito </a:t>
            </a:r>
          </a:p>
        </p:txBody>
      </p:sp>
      <p:sp>
        <p:nvSpPr>
          <p:cNvPr id="184324" name="Rectangle 4"/>
          <p:cNvSpPr>
            <a:spLocks noChangeArrowheads="1"/>
          </p:cNvSpPr>
          <p:nvPr/>
        </p:nvSpPr>
        <p:spPr bwMode="auto">
          <a:xfrm>
            <a:off x="251520" y="1556792"/>
            <a:ext cx="8712968" cy="1006128"/>
          </a:xfrm>
          <a:prstGeom prst="rect">
            <a:avLst/>
          </a:prstGeom>
          <a:solidFill>
            <a:srgbClr val="8CC9F7"/>
          </a:solidFill>
          <a:ln w="9525">
            <a:solidFill>
              <a:schemeClr val="tx1"/>
            </a:solidFill>
            <a:miter lim="800000"/>
            <a:headEnd/>
            <a:tailEnd/>
          </a:ln>
          <a:effectLst/>
        </p:spPr>
        <p:txBody>
          <a:bodyPr wrap="none" lIns="91367" tIns="45684" rIns="91367" bIns="45684" anchor="ctr"/>
          <a:lstStyle/>
          <a:p>
            <a:pPr algn="ctr"/>
            <a:r>
              <a:rPr lang="it-IT" sz="2000" dirty="0">
                <a:solidFill>
                  <a:srgbClr val="000090"/>
                </a:solidFill>
                <a:latin typeface="Arial" pitchFamily="34" charset="0"/>
                <a:cs typeface="Arial" pitchFamily="34" charset="0"/>
              </a:rPr>
              <a:t>Regole particolari applicabili nella fase di transizione da un regime all’altro </a:t>
            </a:r>
          </a:p>
        </p:txBody>
      </p:sp>
      <p:cxnSp>
        <p:nvCxnSpPr>
          <p:cNvPr id="184325" name="AutoShape 5"/>
          <p:cNvCxnSpPr>
            <a:cxnSpLocks noChangeShapeType="1"/>
            <a:stCxn id="184324" idx="2"/>
            <a:endCxn id="184322" idx="0"/>
          </p:cNvCxnSpPr>
          <p:nvPr/>
        </p:nvCxnSpPr>
        <p:spPr bwMode="auto">
          <a:xfrm rot="5400000">
            <a:off x="3237849" y="1700765"/>
            <a:ext cx="508000"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a:stCxn id="184324" idx="2"/>
            <a:endCxn id="184323" idx="0"/>
          </p:cNvCxnSpPr>
          <p:nvPr/>
        </p:nvCxnSpPr>
        <p:spPr bwMode="auto">
          <a:xfrm rot="16200000" flipH="1">
            <a:off x="5488130" y="1682793"/>
            <a:ext cx="508000" cy="2268253"/>
          </a:xfrm>
          <a:prstGeom prst="bentConnector3">
            <a:avLst>
              <a:gd name="adj1" fmla="val 50000"/>
            </a:avLst>
          </a:prstGeom>
          <a:noFill/>
          <a:ln w="28575">
            <a:solidFill>
              <a:schemeClr val="tx1"/>
            </a:solidFill>
            <a:miter lim="800000"/>
            <a:headEnd/>
            <a:tailEnd type="triangle" w="med" len="med"/>
          </a:ln>
          <a:effectLst/>
        </p:spPr>
      </p:cxnSp>
      <p:cxnSp>
        <p:nvCxnSpPr>
          <p:cNvPr id="184327" name="AutoShape 7"/>
          <p:cNvCxnSpPr>
            <a:cxnSpLocks noChangeShapeType="1"/>
          </p:cNvCxnSpPr>
          <p:nvPr/>
        </p:nvCxnSpPr>
        <p:spPr bwMode="auto">
          <a:xfrm>
            <a:off x="6876256" y="4149080"/>
            <a:ext cx="1588" cy="431800"/>
          </a:xfrm>
          <a:prstGeom prst="straightConnector1">
            <a:avLst/>
          </a:prstGeom>
          <a:noFill/>
          <a:ln w="28575">
            <a:solidFill>
              <a:schemeClr val="tx1"/>
            </a:solidFill>
            <a:round/>
            <a:headEnd/>
            <a:tailEnd type="triangle" w="med" len="med"/>
          </a:ln>
          <a:effectLst/>
        </p:spPr>
      </p:cxn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sp>
        <p:nvSpPr>
          <p:cNvPr id="184329" name="Rectangle 9"/>
          <p:cNvSpPr>
            <a:spLocks noChangeArrowheads="1"/>
          </p:cNvSpPr>
          <p:nvPr/>
        </p:nvSpPr>
        <p:spPr bwMode="auto">
          <a:xfrm>
            <a:off x="251520" y="4581128"/>
            <a:ext cx="8712968" cy="1440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lnSpc>
                <a:spcPct val="120000"/>
              </a:lnSpc>
            </a:pPr>
            <a:r>
              <a:rPr lang="it-IT" sz="2000" dirty="0">
                <a:latin typeface="Arial" pitchFamily="34" charset="0"/>
                <a:cs typeface="Arial" pitchFamily="34" charset="0"/>
                <a:sym typeface="Wingdings" pitchFamily="2" charset="2"/>
              </a:rPr>
              <a:t>Al fine di evitare salti o duplicazioni di imposizione, i ricavi, i compensi e le spese che hanno già concorso alla formazione del reddito non assumono rilevanza nella determinazione del reddito degli anni successivi</a:t>
            </a:r>
          </a:p>
        </p:txBody>
      </p:sp>
      <p:cxnSp>
        <p:nvCxnSpPr>
          <p:cNvPr id="184330" name="AutoShape 10"/>
          <p:cNvCxnSpPr>
            <a:cxnSpLocks noChangeShapeType="1"/>
          </p:cNvCxnSpPr>
          <p:nvPr/>
        </p:nvCxnSpPr>
        <p:spPr bwMode="auto">
          <a:xfrm>
            <a:off x="2338164" y="4149080"/>
            <a:ext cx="1588" cy="431800"/>
          </a:xfrm>
          <a:prstGeom prst="straightConnector1">
            <a:avLst/>
          </a:prstGeom>
          <a:noFill/>
          <a:ln w="28575">
            <a:solidFill>
              <a:schemeClr val="tx1"/>
            </a:solidFill>
            <a:round/>
            <a:headEnd/>
            <a:tailEnd type="triangle" w="med" len="med"/>
          </a:ln>
          <a:effectLst/>
        </p:spPr>
      </p:cxnSp>
      <p:sp>
        <p:nvSpPr>
          <p:cNvPr id="11" name="Segnaposto testo 3"/>
          <p:cNvSpPr txBox="1">
            <a:spLocks/>
          </p:cNvSpPr>
          <p:nvPr/>
        </p:nvSpPr>
        <p:spPr bwMode="auto">
          <a:xfrm>
            <a:off x="107505" y="116632"/>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Tree>
    <p:extLst>
      <p:ext uri="{BB962C8B-B14F-4D97-AF65-F5344CB8AC3E}">
        <p14:creationId xmlns:p14="http://schemas.microsoft.com/office/powerpoint/2010/main" val="59753238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178817" y="3214936"/>
            <a:ext cx="4321051" cy="1078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dirty="0">
                <a:latin typeface="Arial" pitchFamily="34" charset="0"/>
                <a:cs typeface="Arial" pitchFamily="34" charset="0"/>
              </a:rPr>
              <a:t> Ancorché pagate nel 2016, le quote di costo competenza 2017 saranno deducibili nel 2017</a:t>
            </a:r>
          </a:p>
        </p:txBody>
      </p:sp>
      <p:sp>
        <p:nvSpPr>
          <p:cNvPr id="184323" name="Rectangle 3"/>
          <p:cNvSpPr>
            <a:spLocks noChangeArrowheads="1"/>
          </p:cNvSpPr>
          <p:nvPr/>
        </p:nvSpPr>
        <p:spPr bwMode="auto">
          <a:xfrm>
            <a:off x="4787205" y="3214936"/>
            <a:ext cx="4177283" cy="1078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dirty="0">
                <a:latin typeface="Arial" pitchFamily="34" charset="0"/>
                <a:cs typeface="Arial" pitchFamily="34" charset="0"/>
              </a:rPr>
              <a:t>Ancorché pagate nel 2017, le quote di costo competenza 2016 saranno deducibili nel 2016</a:t>
            </a:r>
          </a:p>
        </p:txBody>
      </p:sp>
      <p:sp>
        <p:nvSpPr>
          <p:cNvPr id="184324" name="Rectangle 4"/>
          <p:cNvSpPr>
            <a:spLocks noChangeArrowheads="1"/>
          </p:cNvSpPr>
          <p:nvPr/>
        </p:nvSpPr>
        <p:spPr bwMode="auto">
          <a:xfrm>
            <a:off x="178817" y="1700808"/>
            <a:ext cx="8785671" cy="1006128"/>
          </a:xfrm>
          <a:prstGeom prst="rect">
            <a:avLst/>
          </a:prstGeom>
          <a:solidFill>
            <a:srgbClr val="8CC9F7"/>
          </a:solidFill>
          <a:ln w="9525">
            <a:solidFill>
              <a:schemeClr val="tx1"/>
            </a:solidFill>
            <a:miter lim="800000"/>
            <a:headEnd/>
            <a:tailEnd/>
          </a:ln>
          <a:effectLst/>
        </p:spPr>
        <p:txBody>
          <a:bodyPr wrap="none" lIns="91367" tIns="45684" rIns="91367" bIns="45684" anchor="ctr"/>
          <a:lstStyle/>
          <a:p>
            <a:pPr algn="ctr"/>
            <a:r>
              <a:rPr lang="it-IT" sz="2000" dirty="0">
                <a:solidFill>
                  <a:srgbClr val="000090"/>
                </a:solidFill>
                <a:latin typeface="Arial" pitchFamily="34" charset="0"/>
                <a:cs typeface="Arial" pitchFamily="34" charset="0"/>
              </a:rPr>
              <a:t>Regole particolari applicabili nella contabilizzazione di ratei e risconti </a:t>
            </a:r>
          </a:p>
        </p:txBody>
      </p:sp>
      <p:cxnSp>
        <p:nvCxnSpPr>
          <p:cNvPr id="184325" name="AutoShape 5"/>
          <p:cNvCxnSpPr>
            <a:cxnSpLocks noChangeShapeType="1"/>
            <a:stCxn id="184324" idx="2"/>
            <a:endCxn id="184322" idx="0"/>
          </p:cNvCxnSpPr>
          <p:nvPr/>
        </p:nvCxnSpPr>
        <p:spPr bwMode="auto">
          <a:xfrm rot="5400000">
            <a:off x="3201498" y="1844781"/>
            <a:ext cx="508000"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a:stCxn id="184324" idx="2"/>
            <a:endCxn id="184323" idx="0"/>
          </p:cNvCxnSpPr>
          <p:nvPr/>
        </p:nvCxnSpPr>
        <p:spPr bwMode="auto">
          <a:xfrm rot="16200000" flipH="1">
            <a:off x="5469750" y="1808839"/>
            <a:ext cx="508000" cy="2304194"/>
          </a:xfrm>
          <a:prstGeom prst="bentConnector3">
            <a:avLst>
              <a:gd name="adj1" fmla="val 50000"/>
            </a:avLst>
          </a:prstGeom>
          <a:noFill/>
          <a:ln w="28575">
            <a:solidFill>
              <a:schemeClr val="tx1"/>
            </a:solidFill>
            <a:miter lim="800000"/>
            <a:headEnd/>
            <a:tailEnd type="triangle" w="med" len="med"/>
          </a:ln>
          <a:effectLst/>
        </p:spPr>
      </p:cxnSp>
      <p:cxnSp>
        <p:nvCxnSpPr>
          <p:cNvPr id="184327" name="AutoShape 7"/>
          <p:cNvCxnSpPr>
            <a:cxnSpLocks noChangeShapeType="1"/>
          </p:cNvCxnSpPr>
          <p:nvPr/>
        </p:nvCxnSpPr>
        <p:spPr bwMode="auto">
          <a:xfrm>
            <a:off x="6875561" y="4293096"/>
            <a:ext cx="1588" cy="431800"/>
          </a:xfrm>
          <a:prstGeom prst="straightConnector1">
            <a:avLst/>
          </a:prstGeom>
          <a:noFill/>
          <a:ln w="28575">
            <a:solidFill>
              <a:schemeClr val="tx1"/>
            </a:solidFill>
            <a:round/>
            <a:headEnd/>
            <a:tailEnd type="triangle" w="med" len="med"/>
          </a:ln>
          <a:effectLst/>
        </p:spPr>
      </p:cxn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cxnSp>
        <p:nvCxnSpPr>
          <p:cNvPr id="184330" name="AutoShape 10"/>
          <p:cNvCxnSpPr>
            <a:cxnSpLocks noChangeShapeType="1"/>
          </p:cNvCxnSpPr>
          <p:nvPr/>
        </p:nvCxnSpPr>
        <p:spPr bwMode="auto">
          <a:xfrm>
            <a:off x="2337469" y="4293096"/>
            <a:ext cx="1588" cy="431800"/>
          </a:xfrm>
          <a:prstGeom prst="straightConnector1">
            <a:avLst/>
          </a:prstGeom>
          <a:noFill/>
          <a:ln w="28575">
            <a:solidFill>
              <a:schemeClr val="tx1"/>
            </a:solidFill>
            <a:round/>
            <a:headEnd/>
            <a:tailEnd type="triangle" w="med" len="med"/>
          </a:ln>
          <a:effectLst/>
        </p:spPr>
      </p:cxnSp>
      <p:sp>
        <p:nvSpPr>
          <p:cNvPr id="11" name="Segnaposto testo 3"/>
          <p:cNvSpPr txBox="1">
            <a:spLocks/>
          </p:cNvSpPr>
          <p:nvPr/>
        </p:nvSpPr>
        <p:spPr bwMode="auto">
          <a:xfrm>
            <a:off x="107505" y="116632"/>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
        <p:nvSpPr>
          <p:cNvPr id="16" name="Rectangle 2"/>
          <p:cNvSpPr>
            <a:spLocks noChangeArrowheads="1"/>
          </p:cNvSpPr>
          <p:nvPr/>
        </p:nvSpPr>
        <p:spPr bwMode="auto">
          <a:xfrm>
            <a:off x="178817" y="4725144"/>
            <a:ext cx="4321746" cy="1078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dirty="0">
                <a:latin typeface="Arial" pitchFamily="34" charset="0"/>
                <a:cs typeface="Arial" pitchFamily="34" charset="0"/>
              </a:rPr>
              <a:t> Ancorché incassate nel 2016, le quote di ricavo competenza 2017 saranno imponibili nel 2017</a:t>
            </a:r>
          </a:p>
        </p:txBody>
      </p:sp>
      <p:sp>
        <p:nvSpPr>
          <p:cNvPr id="17" name="Rectangle 3"/>
          <p:cNvSpPr>
            <a:spLocks noChangeArrowheads="1"/>
          </p:cNvSpPr>
          <p:nvPr/>
        </p:nvSpPr>
        <p:spPr bwMode="auto">
          <a:xfrm>
            <a:off x="4787330" y="4725144"/>
            <a:ext cx="4177158" cy="1078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dirty="0">
                <a:latin typeface="Arial" pitchFamily="34" charset="0"/>
                <a:cs typeface="Arial" pitchFamily="34" charset="0"/>
              </a:rPr>
              <a:t>Ancorché incassate nel 2017, le quote di ricavo competenza 2016 saranno imponibili nel 2016</a:t>
            </a:r>
          </a:p>
        </p:txBody>
      </p:sp>
    </p:spTree>
    <p:extLst>
      <p:ext uri="{BB962C8B-B14F-4D97-AF65-F5344CB8AC3E}">
        <p14:creationId xmlns:p14="http://schemas.microsoft.com/office/powerpoint/2010/main" val="328120567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250825" y="260896"/>
            <a:ext cx="8642350" cy="431800"/>
          </a:xfrm>
          <a:prstGeom prst="rect">
            <a:avLst/>
          </a:prstGeom>
        </p:spPr>
        <p:txBody>
          <a:bodyPr anchor="ctr"/>
          <a:lstStyle/>
          <a:p>
            <a:pPr algn="ctr" eaLnBrk="1" fontAlgn="auto" hangingPunct="1">
              <a:spcAft>
                <a:spcPts val="0"/>
              </a:spcAft>
              <a:defRPr/>
            </a:pPr>
            <a:r>
              <a:rPr lang="it-IT" sz="2400" dirty="0">
                <a:solidFill>
                  <a:srgbClr val="000090"/>
                </a:solidFill>
                <a:ea typeface="+mj-ea"/>
              </a:rPr>
              <a:t>INDICE DEGLI ARGOMENTI</a:t>
            </a:r>
          </a:p>
        </p:txBody>
      </p:sp>
      <p:sp>
        <p:nvSpPr>
          <p:cNvPr id="6" name="Text Box 5"/>
          <p:cNvSpPr txBox="1">
            <a:spLocks noChangeArrowheads="1"/>
          </p:cNvSpPr>
          <p:nvPr/>
        </p:nvSpPr>
        <p:spPr bwMode="auto">
          <a:xfrm>
            <a:off x="4641726" y="2210817"/>
            <a:ext cx="4319587"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Modifiche all’impianto dell’ACE con riduzione del rendimento nozionale</a:t>
            </a:r>
          </a:p>
        </p:txBody>
      </p:sp>
      <p:sp>
        <p:nvSpPr>
          <p:cNvPr id="6148" name="AutoShape 8"/>
          <p:cNvSpPr>
            <a:spLocks noChangeArrowheads="1"/>
          </p:cNvSpPr>
          <p:nvPr/>
        </p:nvSpPr>
        <p:spPr bwMode="auto">
          <a:xfrm>
            <a:off x="6368926" y="2960605"/>
            <a:ext cx="769937" cy="273661"/>
          </a:xfrm>
          <a:prstGeom prst="downArrow">
            <a:avLst>
              <a:gd name="adj1" fmla="val 50000"/>
              <a:gd name="adj2" fmla="val 25000"/>
            </a:avLst>
          </a:prstGeom>
          <a:solidFill>
            <a:srgbClr val="0070C0"/>
          </a:solidFill>
          <a:ln w="19050" algn="ctr">
            <a:solidFill>
              <a:schemeClr val="tx1"/>
            </a:solidFill>
            <a:miter lim="800000"/>
            <a:headEnd/>
            <a:tailEnd/>
          </a:ln>
        </p:spPr>
        <p:txBody>
          <a:bodyPr lIns="78677" tIns="39338" rIns="78677" bIns="39338" anchor="ctr">
            <a:spAutoFit/>
          </a:bodyPr>
          <a:lstStyle/>
          <a:p>
            <a:pPr eaLnBrk="1" hangingPunct="1">
              <a:lnSpc>
                <a:spcPct val="50000"/>
              </a:lnSpc>
            </a:pPr>
            <a:endParaRPr lang="it-IT" altLang="it-IT"/>
          </a:p>
        </p:txBody>
      </p:sp>
      <p:sp>
        <p:nvSpPr>
          <p:cNvPr id="8" name="Text Box 11"/>
          <p:cNvSpPr txBox="1">
            <a:spLocks noChangeArrowheads="1"/>
          </p:cNvSpPr>
          <p:nvPr/>
        </p:nvSpPr>
        <p:spPr bwMode="auto">
          <a:xfrm>
            <a:off x="107826" y="1131317"/>
            <a:ext cx="4248596" cy="644525"/>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 Nuovo regime di cassa per le imprese in contabilità semplificata </a:t>
            </a:r>
          </a:p>
        </p:txBody>
      </p:sp>
      <p:sp>
        <p:nvSpPr>
          <p:cNvPr id="6150" name="AutoShape 14"/>
          <p:cNvSpPr>
            <a:spLocks noChangeArrowheads="1"/>
          </p:cNvSpPr>
          <p:nvPr/>
        </p:nvSpPr>
        <p:spPr bwMode="auto">
          <a:xfrm>
            <a:off x="1821479" y="2947905"/>
            <a:ext cx="734743" cy="273661"/>
          </a:xfrm>
          <a:prstGeom prst="downArrow">
            <a:avLst>
              <a:gd name="adj1" fmla="val 50000"/>
              <a:gd name="adj2" fmla="val 25000"/>
            </a:avLst>
          </a:prstGeom>
          <a:solidFill>
            <a:srgbClr val="0070C0"/>
          </a:solidFill>
          <a:ln w="19050" algn="ctr">
            <a:solidFill>
              <a:schemeClr val="tx1"/>
            </a:solidFill>
            <a:miter lim="800000"/>
            <a:headEnd/>
            <a:tailEnd/>
          </a:ln>
        </p:spPr>
        <p:txBody>
          <a:bodyPr wrap="square" lIns="78677" tIns="39338" rIns="78677" bIns="39338" anchor="ctr">
            <a:spAutoFit/>
          </a:bodyPr>
          <a:lstStyle/>
          <a:p>
            <a:pPr eaLnBrk="1" hangingPunct="1">
              <a:lnSpc>
                <a:spcPct val="50000"/>
              </a:lnSpc>
            </a:pPr>
            <a:endParaRPr lang="it-IT" altLang="it-IT"/>
          </a:p>
        </p:txBody>
      </p:sp>
      <p:sp>
        <p:nvSpPr>
          <p:cNvPr id="6151" name="AutoShape 18"/>
          <p:cNvSpPr>
            <a:spLocks noChangeArrowheads="1"/>
          </p:cNvSpPr>
          <p:nvPr/>
        </p:nvSpPr>
        <p:spPr bwMode="auto">
          <a:xfrm>
            <a:off x="6372101" y="1861262"/>
            <a:ext cx="769937" cy="273661"/>
          </a:xfrm>
          <a:prstGeom prst="downArrow">
            <a:avLst>
              <a:gd name="adj1" fmla="val 50000"/>
              <a:gd name="adj2" fmla="val 25000"/>
            </a:avLst>
          </a:prstGeom>
          <a:solidFill>
            <a:srgbClr val="0070C0"/>
          </a:solidFill>
          <a:ln w="19050" algn="ctr">
            <a:solidFill>
              <a:schemeClr val="tx1"/>
            </a:solidFill>
            <a:miter lim="800000"/>
            <a:headEnd/>
            <a:tailEnd/>
          </a:ln>
        </p:spPr>
        <p:txBody>
          <a:bodyPr lIns="78677" tIns="39338" rIns="78677" bIns="39338" anchor="ctr">
            <a:spAutoFit/>
          </a:bodyPr>
          <a:lstStyle/>
          <a:p>
            <a:pPr eaLnBrk="1" hangingPunct="1">
              <a:lnSpc>
                <a:spcPct val="50000"/>
              </a:lnSpc>
            </a:pPr>
            <a:endParaRPr lang="it-IT" altLang="it-IT"/>
          </a:p>
        </p:txBody>
      </p:sp>
      <p:sp>
        <p:nvSpPr>
          <p:cNvPr id="12" name="Text Box 22"/>
          <p:cNvSpPr txBox="1">
            <a:spLocks noChangeArrowheads="1"/>
          </p:cNvSpPr>
          <p:nvPr/>
        </p:nvSpPr>
        <p:spPr bwMode="auto">
          <a:xfrm>
            <a:off x="4608388" y="1131317"/>
            <a:ext cx="4356100" cy="644525"/>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  I correttivi agli Studi di settore per renderli compatibili con il nuovo regime  </a:t>
            </a:r>
          </a:p>
        </p:txBody>
      </p:sp>
      <p:sp>
        <p:nvSpPr>
          <p:cNvPr id="13" name="Text Box 18"/>
          <p:cNvSpPr txBox="1">
            <a:spLocks noChangeArrowheads="1"/>
          </p:cNvSpPr>
          <p:nvPr/>
        </p:nvSpPr>
        <p:spPr bwMode="auto">
          <a:xfrm>
            <a:off x="107826" y="2210817"/>
            <a:ext cx="4248596"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Novità in tema di tassazione dei redditi di capitale</a:t>
            </a:r>
          </a:p>
        </p:txBody>
      </p:sp>
      <p:sp>
        <p:nvSpPr>
          <p:cNvPr id="14" name="Text Box 5"/>
          <p:cNvSpPr txBox="1">
            <a:spLocks noChangeArrowheads="1"/>
          </p:cNvSpPr>
          <p:nvPr/>
        </p:nvSpPr>
        <p:spPr bwMode="auto">
          <a:xfrm>
            <a:off x="4641726" y="3280792"/>
            <a:ext cx="4319587"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Autonoma organizzazione ai fini Irap e analisi della più recente giurisprudenza</a:t>
            </a:r>
          </a:p>
        </p:txBody>
      </p:sp>
      <p:sp>
        <p:nvSpPr>
          <p:cNvPr id="6155" name="AutoShape 8"/>
          <p:cNvSpPr>
            <a:spLocks noChangeArrowheads="1"/>
          </p:cNvSpPr>
          <p:nvPr/>
        </p:nvSpPr>
        <p:spPr bwMode="auto">
          <a:xfrm>
            <a:off x="1842117" y="4028199"/>
            <a:ext cx="713751" cy="273661"/>
          </a:xfrm>
          <a:prstGeom prst="downArrow">
            <a:avLst>
              <a:gd name="adj1" fmla="val 50000"/>
              <a:gd name="adj2" fmla="val 25000"/>
            </a:avLst>
          </a:prstGeom>
          <a:solidFill>
            <a:srgbClr val="0070C0"/>
          </a:solidFill>
          <a:ln w="19050" algn="ctr">
            <a:solidFill>
              <a:schemeClr val="tx1"/>
            </a:solidFill>
            <a:miter lim="800000"/>
            <a:headEnd/>
            <a:tailEnd/>
          </a:ln>
        </p:spPr>
        <p:txBody>
          <a:bodyPr wrap="square" lIns="78677" tIns="39338" rIns="78677" bIns="39338" anchor="ctr">
            <a:spAutoFit/>
          </a:bodyPr>
          <a:lstStyle/>
          <a:p>
            <a:pPr eaLnBrk="1" hangingPunct="1">
              <a:lnSpc>
                <a:spcPct val="50000"/>
              </a:lnSpc>
            </a:pPr>
            <a:endParaRPr lang="it-IT" altLang="it-IT"/>
          </a:p>
        </p:txBody>
      </p:sp>
      <p:sp>
        <p:nvSpPr>
          <p:cNvPr id="16" name="Text Box 5"/>
          <p:cNvSpPr txBox="1">
            <a:spLocks noChangeArrowheads="1"/>
          </p:cNvSpPr>
          <p:nvPr/>
        </p:nvSpPr>
        <p:spPr bwMode="auto">
          <a:xfrm>
            <a:off x="107826" y="4381971"/>
            <a:ext cx="4248596" cy="646113"/>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Le dichiarazioni integrative ultrannuali</a:t>
            </a:r>
          </a:p>
        </p:txBody>
      </p:sp>
      <p:sp>
        <p:nvSpPr>
          <p:cNvPr id="6157" name="AutoShape 8"/>
          <p:cNvSpPr>
            <a:spLocks noChangeArrowheads="1"/>
          </p:cNvSpPr>
          <p:nvPr/>
        </p:nvSpPr>
        <p:spPr bwMode="auto">
          <a:xfrm>
            <a:off x="6368926" y="4032168"/>
            <a:ext cx="769937" cy="273661"/>
          </a:xfrm>
          <a:prstGeom prst="downArrow">
            <a:avLst>
              <a:gd name="adj1" fmla="val 50000"/>
              <a:gd name="adj2" fmla="val 25000"/>
            </a:avLst>
          </a:prstGeom>
          <a:solidFill>
            <a:srgbClr val="0070C0"/>
          </a:solidFill>
          <a:ln w="19050" algn="ctr">
            <a:solidFill>
              <a:schemeClr val="tx1"/>
            </a:solidFill>
            <a:miter lim="800000"/>
            <a:headEnd/>
            <a:tailEnd/>
          </a:ln>
        </p:spPr>
        <p:txBody>
          <a:bodyPr lIns="78677" tIns="39338" rIns="78677" bIns="39338" anchor="ctr">
            <a:spAutoFit/>
          </a:bodyPr>
          <a:lstStyle/>
          <a:p>
            <a:pPr eaLnBrk="1" hangingPunct="1">
              <a:lnSpc>
                <a:spcPct val="50000"/>
              </a:lnSpc>
            </a:pPr>
            <a:endParaRPr lang="it-IT" altLang="it-IT"/>
          </a:p>
        </p:txBody>
      </p:sp>
      <p:sp>
        <p:nvSpPr>
          <p:cNvPr id="18" name="Text Box 5"/>
          <p:cNvSpPr txBox="1">
            <a:spLocks noChangeArrowheads="1"/>
          </p:cNvSpPr>
          <p:nvPr/>
        </p:nvSpPr>
        <p:spPr bwMode="auto">
          <a:xfrm>
            <a:off x="4644008" y="5445224"/>
            <a:ext cx="4320480" cy="646112"/>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Tracciabilità pagamenti e fatturazione elettronica per le cessioni di carburante</a:t>
            </a:r>
          </a:p>
        </p:txBody>
      </p:sp>
      <p:sp>
        <p:nvSpPr>
          <p:cNvPr id="6159" name="AutoShape 8"/>
          <p:cNvSpPr>
            <a:spLocks noChangeArrowheads="1"/>
          </p:cNvSpPr>
          <p:nvPr/>
        </p:nvSpPr>
        <p:spPr bwMode="auto">
          <a:xfrm>
            <a:off x="1842117" y="5108741"/>
            <a:ext cx="713751" cy="273661"/>
          </a:xfrm>
          <a:prstGeom prst="downArrow">
            <a:avLst>
              <a:gd name="adj1" fmla="val 50000"/>
              <a:gd name="adj2" fmla="val 25000"/>
            </a:avLst>
          </a:prstGeom>
          <a:solidFill>
            <a:srgbClr val="0070C0"/>
          </a:solidFill>
          <a:ln w="19050" algn="ctr">
            <a:solidFill>
              <a:schemeClr val="tx1"/>
            </a:solidFill>
            <a:miter lim="800000"/>
            <a:headEnd/>
            <a:tailEnd/>
          </a:ln>
        </p:spPr>
        <p:txBody>
          <a:bodyPr wrap="square" lIns="78677" tIns="39338" rIns="78677" bIns="39338" anchor="ctr">
            <a:spAutoFit/>
          </a:bodyPr>
          <a:lstStyle/>
          <a:p>
            <a:pPr eaLnBrk="1" hangingPunct="1">
              <a:lnSpc>
                <a:spcPct val="50000"/>
              </a:lnSpc>
            </a:pPr>
            <a:endParaRPr lang="it-IT" altLang="it-IT"/>
          </a:p>
        </p:txBody>
      </p:sp>
      <p:sp>
        <p:nvSpPr>
          <p:cNvPr id="6160" name="AutoShape 8"/>
          <p:cNvSpPr>
            <a:spLocks noChangeArrowheads="1"/>
          </p:cNvSpPr>
          <p:nvPr/>
        </p:nvSpPr>
        <p:spPr bwMode="auto">
          <a:xfrm>
            <a:off x="6368926" y="5108741"/>
            <a:ext cx="769937" cy="273661"/>
          </a:xfrm>
          <a:prstGeom prst="downArrow">
            <a:avLst>
              <a:gd name="adj1" fmla="val 50000"/>
              <a:gd name="adj2" fmla="val 25000"/>
            </a:avLst>
          </a:prstGeom>
          <a:solidFill>
            <a:srgbClr val="0070C0"/>
          </a:solidFill>
          <a:ln w="19050" algn="ctr">
            <a:solidFill>
              <a:schemeClr val="tx1"/>
            </a:solidFill>
            <a:miter lim="800000"/>
            <a:headEnd/>
            <a:tailEnd/>
          </a:ln>
        </p:spPr>
        <p:txBody>
          <a:bodyPr lIns="78677" tIns="39338" rIns="78677" bIns="39338" anchor="ctr">
            <a:spAutoFit/>
          </a:bodyPr>
          <a:lstStyle/>
          <a:p>
            <a:pPr eaLnBrk="1" hangingPunct="1">
              <a:lnSpc>
                <a:spcPct val="50000"/>
              </a:lnSpc>
            </a:pPr>
            <a:endParaRPr lang="it-IT" altLang="it-IT"/>
          </a:p>
        </p:txBody>
      </p:sp>
      <p:sp>
        <p:nvSpPr>
          <p:cNvPr id="24" name="Text Box 5"/>
          <p:cNvSpPr txBox="1">
            <a:spLocks noChangeArrowheads="1"/>
          </p:cNvSpPr>
          <p:nvPr/>
        </p:nvSpPr>
        <p:spPr bwMode="auto">
          <a:xfrm>
            <a:off x="107826" y="5445596"/>
            <a:ext cx="4248596"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La fatturazione elettronica obbligatoria sulle transazioni B2B</a:t>
            </a:r>
          </a:p>
        </p:txBody>
      </p:sp>
      <p:sp>
        <p:nvSpPr>
          <p:cNvPr id="26" name="Text Box 5"/>
          <p:cNvSpPr txBox="1">
            <a:spLocks noChangeArrowheads="1"/>
          </p:cNvSpPr>
          <p:nvPr/>
        </p:nvSpPr>
        <p:spPr bwMode="auto">
          <a:xfrm>
            <a:off x="107504" y="3284984"/>
            <a:ext cx="4247579"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 Le prestazioni gratuite effettuate dai Professionisti senza giustificazione</a:t>
            </a:r>
          </a:p>
        </p:txBody>
      </p:sp>
      <p:sp>
        <p:nvSpPr>
          <p:cNvPr id="29" name="Text Box 5"/>
          <p:cNvSpPr txBox="1">
            <a:spLocks noChangeArrowheads="1"/>
          </p:cNvSpPr>
          <p:nvPr/>
        </p:nvSpPr>
        <p:spPr bwMode="auto">
          <a:xfrm>
            <a:off x="4641726" y="4372446"/>
            <a:ext cx="4319587" cy="647700"/>
          </a:xfrm>
          <a:prstGeom prst="rect">
            <a:avLst/>
          </a:prstGeom>
          <a:solidFill>
            <a:schemeClr val="bg2">
              <a:lumMod val="40000"/>
              <a:lumOff val="60000"/>
            </a:schemeClr>
          </a:solidFill>
          <a:ln w="25400">
            <a:solidFill>
              <a:schemeClr val="tx1"/>
            </a:solidFill>
            <a:miter lim="800000"/>
            <a:headEnd/>
            <a:tailEnd/>
          </a:ln>
        </p:spPr>
        <p:txBody>
          <a:bodyPr lIns="91331" tIns="45665" rIns="91331" bIns="45665" anchor="ctr" anchorCtr="1"/>
          <a:lstStyle/>
          <a:p>
            <a:pPr algn="ctr" eaLnBrk="1" hangingPunct="1">
              <a:defRPr/>
            </a:pPr>
            <a:r>
              <a:rPr lang="it-IT" dirty="0"/>
              <a:t> Novità su compensazione crediti e apposizione visto di conformità </a:t>
            </a:r>
          </a:p>
        </p:txBody>
      </p:sp>
      <p:sp>
        <p:nvSpPr>
          <p:cNvPr id="6164" name="AutoShape 18"/>
          <p:cNvSpPr>
            <a:spLocks noChangeArrowheads="1"/>
          </p:cNvSpPr>
          <p:nvPr/>
        </p:nvSpPr>
        <p:spPr bwMode="auto">
          <a:xfrm>
            <a:off x="1751630" y="1861262"/>
            <a:ext cx="781574" cy="273661"/>
          </a:xfrm>
          <a:prstGeom prst="downArrow">
            <a:avLst>
              <a:gd name="adj1" fmla="val 50000"/>
              <a:gd name="adj2" fmla="val 25000"/>
            </a:avLst>
          </a:prstGeom>
          <a:solidFill>
            <a:srgbClr val="0070C0"/>
          </a:solidFill>
          <a:ln w="19050" algn="ctr">
            <a:solidFill>
              <a:schemeClr val="tx1"/>
            </a:solidFill>
            <a:miter lim="800000"/>
            <a:headEnd/>
            <a:tailEnd/>
          </a:ln>
        </p:spPr>
        <p:txBody>
          <a:bodyPr wrap="square" lIns="78677" tIns="39338" rIns="78677" bIns="39338" anchor="ctr">
            <a:spAutoFit/>
          </a:bodyPr>
          <a:lstStyle/>
          <a:p>
            <a:pPr eaLnBrk="1" hangingPunct="1">
              <a:lnSpc>
                <a:spcPct val="50000"/>
              </a:lnSpc>
            </a:pPr>
            <a:endParaRPr lang="it-IT" altLang="it-IT"/>
          </a:p>
        </p:txBody>
      </p:sp>
    </p:spTree>
    <p:extLst>
      <p:ext uri="{BB962C8B-B14F-4D97-AF65-F5344CB8AC3E}">
        <p14:creationId xmlns:p14="http://schemas.microsoft.com/office/powerpoint/2010/main" val="176447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5" y="2494856"/>
            <a:ext cx="4249738" cy="1078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Le perdite subite non possono essere riportate agli esercizi successivi</a:t>
            </a:r>
          </a:p>
        </p:txBody>
      </p:sp>
      <p:sp>
        <p:nvSpPr>
          <p:cNvPr id="184323" name="Rectangle 3"/>
          <p:cNvSpPr>
            <a:spLocks noChangeArrowheads="1"/>
          </p:cNvSpPr>
          <p:nvPr/>
        </p:nvSpPr>
        <p:spPr bwMode="auto">
          <a:xfrm>
            <a:off x="4787900" y="2494856"/>
            <a:ext cx="4176713" cy="1078160"/>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 Possono invece essere utilizzate a riduzione di altri redditi conseguiti nello stesso esercizio</a:t>
            </a:r>
          </a:p>
        </p:txBody>
      </p:sp>
      <p:sp>
        <p:nvSpPr>
          <p:cNvPr id="184324" name="Rectangle 4"/>
          <p:cNvSpPr>
            <a:spLocks noChangeArrowheads="1"/>
          </p:cNvSpPr>
          <p:nvPr/>
        </p:nvSpPr>
        <p:spPr bwMode="auto">
          <a:xfrm>
            <a:off x="251520" y="1196752"/>
            <a:ext cx="8712968" cy="790104"/>
          </a:xfrm>
          <a:prstGeom prst="rect">
            <a:avLst/>
          </a:prstGeom>
          <a:solidFill>
            <a:srgbClr val="8CC9F7"/>
          </a:solidFill>
          <a:ln w="9525">
            <a:solidFill>
              <a:schemeClr val="tx1"/>
            </a:solidFill>
            <a:miter lim="800000"/>
            <a:headEnd/>
            <a:tailEnd/>
          </a:ln>
          <a:effectLst/>
        </p:spPr>
        <p:txBody>
          <a:bodyPr wrap="none" lIns="91367" tIns="45684" rIns="91367" bIns="45684" anchor="ctr"/>
          <a:lstStyle/>
          <a:p>
            <a:pPr algn="ctr"/>
            <a:r>
              <a:rPr lang="it-IT" sz="2000" dirty="0">
                <a:solidFill>
                  <a:srgbClr val="000090"/>
                </a:solidFill>
                <a:latin typeface="Arial" pitchFamily="34" charset="0"/>
                <a:cs typeface="Arial" pitchFamily="34" charset="0"/>
              </a:rPr>
              <a:t>La gestione delle perdite nel regime di contabilità semplificata </a:t>
            </a:r>
          </a:p>
        </p:txBody>
      </p:sp>
      <p:cxnSp>
        <p:nvCxnSpPr>
          <p:cNvPr id="184325" name="AutoShape 5"/>
          <p:cNvCxnSpPr>
            <a:cxnSpLocks noChangeShapeType="1"/>
            <a:stCxn id="184324" idx="2"/>
            <a:endCxn id="184322" idx="0"/>
          </p:cNvCxnSpPr>
          <p:nvPr/>
        </p:nvCxnSpPr>
        <p:spPr bwMode="auto">
          <a:xfrm rot="5400000">
            <a:off x="3237849" y="1124701"/>
            <a:ext cx="508000"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a:stCxn id="184324" idx="2"/>
            <a:endCxn id="184323" idx="0"/>
          </p:cNvCxnSpPr>
          <p:nvPr/>
        </p:nvCxnSpPr>
        <p:spPr bwMode="auto">
          <a:xfrm rot="16200000" flipH="1">
            <a:off x="5488130" y="1106729"/>
            <a:ext cx="508000" cy="2268253"/>
          </a:xfrm>
          <a:prstGeom prst="bentConnector3">
            <a:avLst>
              <a:gd name="adj1" fmla="val 50000"/>
            </a:avLst>
          </a:prstGeom>
          <a:noFill/>
          <a:ln w="28575">
            <a:solidFill>
              <a:schemeClr val="tx1"/>
            </a:solidFill>
            <a:miter lim="800000"/>
            <a:headEnd/>
            <a:tailEnd type="triangle" w="med" len="med"/>
          </a:ln>
          <a:effectLst/>
        </p:spPr>
      </p:cxnSp>
      <p:cxnSp>
        <p:nvCxnSpPr>
          <p:cNvPr id="184327" name="AutoShape 7"/>
          <p:cNvCxnSpPr>
            <a:cxnSpLocks noChangeShapeType="1"/>
          </p:cNvCxnSpPr>
          <p:nvPr/>
        </p:nvCxnSpPr>
        <p:spPr bwMode="auto">
          <a:xfrm>
            <a:off x="6876256" y="3573016"/>
            <a:ext cx="1588" cy="431800"/>
          </a:xfrm>
          <a:prstGeom prst="straightConnector1">
            <a:avLst/>
          </a:prstGeom>
          <a:noFill/>
          <a:ln w="28575">
            <a:solidFill>
              <a:schemeClr val="tx1"/>
            </a:solidFill>
            <a:round/>
            <a:headEnd/>
            <a:tailEnd type="triangle" w="med" len="med"/>
          </a:ln>
          <a:effectLst/>
        </p:spPr>
      </p:cxn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sp>
        <p:nvSpPr>
          <p:cNvPr id="184329" name="Rectangle 9"/>
          <p:cNvSpPr>
            <a:spLocks noChangeArrowheads="1"/>
          </p:cNvSpPr>
          <p:nvPr/>
        </p:nvSpPr>
        <p:spPr bwMode="auto">
          <a:xfrm>
            <a:off x="251520" y="4005064"/>
            <a:ext cx="8712968" cy="1224136"/>
          </a:xfrm>
          <a:prstGeom prst="rect">
            <a:avLst/>
          </a:prstGeom>
          <a:solidFill>
            <a:srgbClr val="DFF5FD"/>
          </a:solidFill>
          <a:ln w="9525">
            <a:solidFill>
              <a:schemeClr val="tx1"/>
            </a:solidFill>
            <a:miter lim="800000"/>
            <a:headEnd/>
            <a:tailEnd/>
          </a:ln>
          <a:effectLst/>
        </p:spPr>
        <p:txBody>
          <a:bodyPr lIns="91367" tIns="45684" rIns="91367" bIns="45684" anchor="ctr"/>
          <a:lstStyle/>
          <a:p>
            <a:pPr algn="ctr">
              <a:lnSpc>
                <a:spcPct val="120000"/>
              </a:lnSpc>
            </a:pPr>
            <a:r>
              <a:rPr lang="it-IT" sz="2000" dirty="0">
                <a:latin typeface="Arial" pitchFamily="34" charset="0"/>
                <a:cs typeface="Arial" pitchFamily="34" charset="0"/>
                <a:sym typeface="Wingdings" pitchFamily="2" charset="2"/>
              </a:rPr>
              <a:t>Si ricorda che invece negli altri regimi (ordinario, minimi e forfettario) è consentito il riporto delle perdite agli esercizi successivi, con l’ulteriore vantaggio della </a:t>
            </a:r>
            <a:r>
              <a:rPr lang="it-IT" sz="2000" dirty="0" err="1">
                <a:latin typeface="Arial" pitchFamily="34" charset="0"/>
                <a:cs typeface="Arial" pitchFamily="34" charset="0"/>
                <a:sym typeface="Wingdings" pitchFamily="2" charset="2"/>
              </a:rPr>
              <a:t>riportabilità</a:t>
            </a:r>
            <a:r>
              <a:rPr lang="it-IT" sz="2000" dirty="0">
                <a:latin typeface="Arial" pitchFamily="34" charset="0"/>
                <a:cs typeface="Arial" pitchFamily="34" charset="0"/>
                <a:sym typeface="Wingdings" pitchFamily="2" charset="2"/>
              </a:rPr>
              <a:t> illimitata nel tempo delle perdite da start-up</a:t>
            </a:r>
          </a:p>
        </p:txBody>
      </p:sp>
      <p:cxnSp>
        <p:nvCxnSpPr>
          <p:cNvPr id="184330" name="AutoShape 10"/>
          <p:cNvCxnSpPr>
            <a:cxnSpLocks noChangeShapeType="1"/>
          </p:cNvCxnSpPr>
          <p:nvPr/>
        </p:nvCxnSpPr>
        <p:spPr bwMode="auto">
          <a:xfrm>
            <a:off x="2338164" y="3573016"/>
            <a:ext cx="1588" cy="431800"/>
          </a:xfrm>
          <a:prstGeom prst="straightConnector1">
            <a:avLst/>
          </a:prstGeom>
          <a:noFill/>
          <a:ln w="28575">
            <a:solidFill>
              <a:schemeClr val="tx1"/>
            </a:solidFill>
            <a:round/>
            <a:headEnd/>
            <a:tailEnd type="triangle" w="med" len="med"/>
          </a:ln>
          <a:effectLst/>
        </p:spPr>
      </p:cxnSp>
      <p:sp>
        <p:nvSpPr>
          <p:cNvPr id="11" name="Segnaposto testo 3"/>
          <p:cNvSpPr txBox="1">
            <a:spLocks/>
          </p:cNvSpPr>
          <p:nvPr/>
        </p:nvSpPr>
        <p:spPr bwMode="auto">
          <a:xfrm>
            <a:off x="107505" y="116632"/>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
        <p:nvSpPr>
          <p:cNvPr id="15" name="Rectangle 2"/>
          <p:cNvSpPr>
            <a:spLocks noChangeArrowheads="1"/>
          </p:cNvSpPr>
          <p:nvPr/>
        </p:nvSpPr>
        <p:spPr bwMode="auto">
          <a:xfrm>
            <a:off x="251520" y="5661248"/>
            <a:ext cx="6552728" cy="792088"/>
          </a:xfrm>
          <a:prstGeom prst="rect">
            <a:avLst/>
          </a:prstGeom>
          <a:solidFill>
            <a:schemeClr val="accent4">
              <a:lumMod val="60000"/>
              <a:lumOff val="40000"/>
            </a:schemeClr>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Sarebbe fondamentale estendere il riporto delle perdite ai semplificati nella prossima Legge di Bilancio 2019 </a:t>
            </a:r>
          </a:p>
        </p:txBody>
      </p:sp>
      <p:cxnSp>
        <p:nvCxnSpPr>
          <p:cNvPr id="16" name="AutoShape 10"/>
          <p:cNvCxnSpPr>
            <a:cxnSpLocks noChangeShapeType="1"/>
          </p:cNvCxnSpPr>
          <p:nvPr/>
        </p:nvCxnSpPr>
        <p:spPr bwMode="auto">
          <a:xfrm>
            <a:off x="825996" y="5229200"/>
            <a:ext cx="1588" cy="431800"/>
          </a:xfrm>
          <a:prstGeom prst="straightConnector1">
            <a:avLst/>
          </a:prstGeom>
          <a:noFill/>
          <a:ln w="28575">
            <a:solidFill>
              <a:schemeClr val="tx1"/>
            </a:solidFill>
            <a:round/>
            <a:headEnd/>
            <a:tailEnd type="triangle" w="med" len="med"/>
          </a:ln>
          <a:effectLst/>
        </p:spPr>
      </p:cxnSp>
      <p:cxnSp>
        <p:nvCxnSpPr>
          <p:cNvPr id="17" name="AutoShape 10"/>
          <p:cNvCxnSpPr>
            <a:cxnSpLocks noChangeShapeType="1"/>
          </p:cNvCxnSpPr>
          <p:nvPr/>
        </p:nvCxnSpPr>
        <p:spPr bwMode="auto">
          <a:xfrm>
            <a:off x="6154588" y="5229200"/>
            <a:ext cx="1588" cy="431800"/>
          </a:xfrm>
          <a:prstGeom prst="straightConnector1">
            <a:avLst/>
          </a:prstGeom>
          <a:noFill/>
          <a:ln w="28575">
            <a:solidFill>
              <a:schemeClr val="tx1"/>
            </a:solidFill>
            <a:round/>
            <a:headEnd/>
            <a:tailEnd type="triangle" w="med" len="med"/>
          </a:ln>
          <a:effectLst/>
        </p:spPr>
      </p:cxnSp>
    </p:spTree>
    <p:extLst>
      <p:ext uri="{BB962C8B-B14F-4D97-AF65-F5344CB8AC3E}">
        <p14:creationId xmlns:p14="http://schemas.microsoft.com/office/powerpoint/2010/main" val="143089731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5" y="3212976"/>
            <a:ext cx="3889127" cy="1584176"/>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lnSpc>
                <a:spcPts val="2800"/>
              </a:lnSpc>
            </a:pPr>
            <a:r>
              <a:rPr lang="it-IT" sz="1900" dirty="0">
                <a:latin typeface="Arial" pitchFamily="34" charset="0"/>
                <a:cs typeface="Arial" pitchFamily="34" charset="0"/>
              </a:rPr>
              <a:t>Nel primo anno di applicazione del nuovo regime, le rimanenze finali che hanno concorso a formare il reddito d’impresa 2016</a:t>
            </a:r>
          </a:p>
        </p:txBody>
      </p:sp>
      <p:sp>
        <p:nvSpPr>
          <p:cNvPr id="184323" name="Rectangle 3"/>
          <p:cNvSpPr>
            <a:spLocks noChangeArrowheads="1"/>
          </p:cNvSpPr>
          <p:nvPr/>
        </p:nvSpPr>
        <p:spPr bwMode="auto">
          <a:xfrm>
            <a:off x="5076405" y="3212976"/>
            <a:ext cx="3888083" cy="1584176"/>
          </a:xfrm>
          <a:prstGeom prst="rect">
            <a:avLst/>
          </a:prstGeom>
          <a:solidFill>
            <a:srgbClr val="B4DCFA"/>
          </a:solidFill>
          <a:ln w="9525">
            <a:solidFill>
              <a:schemeClr val="tx1"/>
            </a:solidFill>
            <a:miter lim="800000"/>
            <a:headEnd/>
            <a:tailEnd/>
          </a:ln>
          <a:effectLst/>
        </p:spPr>
        <p:txBody>
          <a:bodyPr lIns="91367" tIns="45684" rIns="91367" bIns="45684" anchor="ctr"/>
          <a:lstStyle/>
          <a:p>
            <a:pPr algn="ctr">
              <a:lnSpc>
                <a:spcPts val="2800"/>
              </a:lnSpc>
            </a:pPr>
            <a:r>
              <a:rPr lang="it-IT" sz="1900" dirty="0">
                <a:latin typeface="Arial" pitchFamily="34" charset="0"/>
                <a:cs typeface="Arial" pitchFamily="34" charset="0"/>
                <a:sym typeface="Wingdings" pitchFamily="2" charset="2"/>
              </a:rPr>
              <a:t>Sono deducibili dal reddito d’impresa relativo all’anno 2017 (con probabile perdita di esercizio da indicare sul quadro RG)</a:t>
            </a:r>
          </a:p>
        </p:txBody>
      </p:sp>
      <p:sp>
        <p:nvSpPr>
          <p:cNvPr id="184324" name="Rectangle 4"/>
          <p:cNvSpPr>
            <a:spLocks noChangeArrowheads="1"/>
          </p:cNvSpPr>
          <p:nvPr/>
        </p:nvSpPr>
        <p:spPr bwMode="auto">
          <a:xfrm>
            <a:off x="1547664" y="1628800"/>
            <a:ext cx="6264696" cy="936104"/>
          </a:xfrm>
          <a:prstGeom prst="rect">
            <a:avLst/>
          </a:prstGeom>
          <a:solidFill>
            <a:schemeClr val="accent6">
              <a:lumMod val="75000"/>
            </a:schemeClr>
          </a:solidFill>
          <a:ln w="9525">
            <a:solidFill>
              <a:schemeClr val="tx1"/>
            </a:solidFill>
            <a:miter lim="800000"/>
            <a:headEnd/>
            <a:tailEnd/>
          </a:ln>
          <a:effectLst/>
        </p:spPr>
        <p:txBody>
          <a:bodyPr wrap="none" lIns="91367" tIns="45684" rIns="91367" bIns="45684" anchor="ctr"/>
          <a:lstStyle/>
          <a:p>
            <a:pPr algn="ctr">
              <a:lnSpc>
                <a:spcPts val="2800"/>
              </a:lnSpc>
            </a:pPr>
            <a:r>
              <a:rPr lang="it-IT" sz="2000" dirty="0">
                <a:solidFill>
                  <a:srgbClr val="FFFFFF"/>
                </a:solidFill>
                <a:latin typeface="Arial" pitchFamily="34" charset="0"/>
                <a:cs typeface="Arial" pitchFamily="34" charset="0"/>
              </a:rPr>
              <a:t>In forza del principio di correlazione tra i ricavi </a:t>
            </a:r>
          </a:p>
          <a:p>
            <a:pPr algn="ctr">
              <a:lnSpc>
                <a:spcPts val="2800"/>
              </a:lnSpc>
            </a:pPr>
            <a:r>
              <a:rPr lang="it-IT" sz="2000" dirty="0">
                <a:solidFill>
                  <a:srgbClr val="FFFFFF"/>
                </a:solidFill>
                <a:latin typeface="Arial" pitchFamily="34" charset="0"/>
                <a:cs typeface="Arial" pitchFamily="34" charset="0"/>
              </a:rPr>
              <a:t>ed i costi e di continuità dei valori</a:t>
            </a:r>
          </a:p>
        </p:txBody>
      </p:sp>
      <p:sp>
        <p:nvSpPr>
          <p:cNvPr id="11" name="Segnaposto testo 3"/>
          <p:cNvSpPr txBox="1">
            <a:spLocks/>
          </p:cNvSpPr>
          <p:nvPr/>
        </p:nvSpPr>
        <p:spPr bwMode="auto">
          <a:xfrm>
            <a:off x="251520" y="116632"/>
            <a:ext cx="8676455" cy="433387"/>
          </a:xfrm>
          <a:prstGeom prst="rect">
            <a:avLst/>
          </a:prstGeom>
          <a:noFill/>
          <a:ln w="9525">
            <a:noFill/>
            <a:miter lim="800000"/>
            <a:headEnd/>
            <a:tailEnd/>
          </a:ln>
        </p:spPr>
        <p:txBody>
          <a:bodyPr anchor="ctr"/>
          <a:lstStyle/>
          <a:p>
            <a:pPr marL="342900" indent="-342900" algn="ctr">
              <a:spcBef>
                <a:spcPct val="20000"/>
              </a:spcBef>
            </a:pPr>
            <a:r>
              <a:rPr lang="it-IT" sz="2000" dirty="0">
                <a:solidFill>
                  <a:srgbClr val="000090"/>
                </a:solidFill>
                <a:latin typeface="Arial" pitchFamily="34" charset="0"/>
                <a:cs typeface="Arial" pitchFamily="34" charset="0"/>
              </a:rPr>
              <a:t>REGIME DI CASSA PER LE IMPRESE IN CONTABILITÀ SEMPLIFICATA</a:t>
            </a:r>
          </a:p>
        </p:txBody>
      </p:sp>
      <p:sp>
        <p:nvSpPr>
          <p:cNvPr id="17" name="AutoShape 4"/>
          <p:cNvSpPr>
            <a:spLocks noChangeArrowheads="1"/>
          </p:cNvSpPr>
          <p:nvPr/>
        </p:nvSpPr>
        <p:spPr bwMode="auto">
          <a:xfrm rot="5400000">
            <a:off x="2232695" y="2671961"/>
            <a:ext cx="287337" cy="649287"/>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defRPr/>
            </a:pPr>
            <a:endParaRPr lang="it-IT">
              <a:solidFill>
                <a:prstClr val="black"/>
              </a:solidFill>
              <a:ea typeface="ＭＳ Ｐゴシック" pitchFamily="34" charset="-128"/>
            </a:endParaRPr>
          </a:p>
        </p:txBody>
      </p:sp>
      <p:sp>
        <p:nvSpPr>
          <p:cNvPr id="18" name="AutoShape 4"/>
          <p:cNvSpPr>
            <a:spLocks noChangeArrowheads="1"/>
          </p:cNvSpPr>
          <p:nvPr/>
        </p:nvSpPr>
        <p:spPr bwMode="auto">
          <a:xfrm rot="5400000">
            <a:off x="6704013" y="2671961"/>
            <a:ext cx="287337" cy="649287"/>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defRPr/>
            </a:pPr>
            <a:endParaRPr lang="it-IT">
              <a:solidFill>
                <a:prstClr val="black"/>
              </a:solidFill>
              <a:ea typeface="ＭＳ Ｐゴシック" pitchFamily="34" charset="-128"/>
            </a:endParaRPr>
          </a:p>
        </p:txBody>
      </p:sp>
      <p:sp>
        <p:nvSpPr>
          <p:cNvPr id="9" name="Onda 1 8"/>
          <p:cNvSpPr/>
          <p:nvPr/>
        </p:nvSpPr>
        <p:spPr>
          <a:xfrm>
            <a:off x="4161656" y="3571055"/>
            <a:ext cx="914400" cy="1007211"/>
          </a:xfrm>
          <a:prstGeom prst="wav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llout 10 11"/>
          <p:cNvSpPr/>
          <p:nvPr/>
        </p:nvSpPr>
        <p:spPr>
          <a:xfrm>
            <a:off x="5508104" y="5408640"/>
            <a:ext cx="3168352" cy="972688"/>
          </a:xfrm>
          <a:prstGeom prst="callout2">
            <a:avLst>
              <a:gd name="adj1" fmla="val -59517"/>
              <a:gd name="adj2" fmla="val 2643"/>
              <a:gd name="adj3" fmla="val 548"/>
              <a:gd name="adj4" fmla="val 49322"/>
              <a:gd name="adj5" fmla="val -60019"/>
              <a:gd name="adj6" fmla="val 93552"/>
            </a:avLst>
          </a:prstGeom>
          <a:solidFill>
            <a:schemeClr val="accent3">
              <a:lumMod val="40000"/>
              <a:lumOff val="60000"/>
            </a:schemeClr>
          </a:solidFill>
          <a:ln w="19050" cmpd="sng">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Si ribadisce che le perdite da quadro RG sono compensabili solo orizzontalmente </a:t>
            </a:r>
          </a:p>
        </p:txBody>
      </p:sp>
    </p:spTree>
    <p:extLst>
      <p:ext uri="{BB962C8B-B14F-4D97-AF65-F5344CB8AC3E}">
        <p14:creationId xmlns:p14="http://schemas.microsoft.com/office/powerpoint/2010/main" val="343231994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5" y="3392416"/>
            <a:ext cx="3889127" cy="1438200"/>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lnSpc>
                <a:spcPts val="2800"/>
              </a:lnSpc>
            </a:pPr>
            <a:r>
              <a:rPr lang="it-IT" sz="1900" dirty="0">
                <a:latin typeface="Arial" pitchFamily="34" charset="0"/>
                <a:cs typeface="Arial" pitchFamily="34" charset="0"/>
              </a:rPr>
              <a:t>Sia le esistenze iniziali che le rimanenze finali saranno irrilevanti</a:t>
            </a:r>
          </a:p>
        </p:txBody>
      </p:sp>
      <p:sp>
        <p:nvSpPr>
          <p:cNvPr id="184323" name="Rectangle 3"/>
          <p:cNvSpPr>
            <a:spLocks noChangeArrowheads="1"/>
          </p:cNvSpPr>
          <p:nvPr/>
        </p:nvSpPr>
        <p:spPr bwMode="auto">
          <a:xfrm>
            <a:off x="5076405" y="3392416"/>
            <a:ext cx="3888083" cy="1438200"/>
          </a:xfrm>
          <a:prstGeom prst="rect">
            <a:avLst/>
          </a:prstGeom>
          <a:solidFill>
            <a:srgbClr val="B4DCFA"/>
          </a:solidFill>
          <a:ln w="9525">
            <a:solidFill>
              <a:schemeClr val="tx1"/>
            </a:solidFill>
            <a:miter lim="800000"/>
            <a:headEnd/>
            <a:tailEnd/>
          </a:ln>
          <a:effectLst/>
        </p:spPr>
        <p:txBody>
          <a:bodyPr lIns="91367" tIns="45684" rIns="91367" bIns="45684" anchor="ctr"/>
          <a:lstStyle/>
          <a:p>
            <a:pPr algn="ctr">
              <a:lnSpc>
                <a:spcPts val="2800"/>
              </a:lnSpc>
            </a:pPr>
            <a:r>
              <a:rPr lang="it-IT" sz="1900" dirty="0">
                <a:latin typeface="Arial" pitchFamily="34" charset="0"/>
                <a:cs typeface="Arial" pitchFamily="34" charset="0"/>
                <a:sym typeface="Wingdings" pitchFamily="2" charset="2"/>
              </a:rPr>
              <a:t>In caso (probabile) di utile 2018 non si potrà portare in deduzione la perdita di esercizio precedente </a:t>
            </a:r>
          </a:p>
        </p:txBody>
      </p:sp>
      <p:sp>
        <p:nvSpPr>
          <p:cNvPr id="184324" name="Rectangle 4"/>
          <p:cNvSpPr>
            <a:spLocks noChangeArrowheads="1"/>
          </p:cNvSpPr>
          <p:nvPr/>
        </p:nvSpPr>
        <p:spPr bwMode="auto">
          <a:xfrm>
            <a:off x="1547664" y="1376192"/>
            <a:ext cx="6264696" cy="1368152"/>
          </a:xfrm>
          <a:prstGeom prst="rect">
            <a:avLst/>
          </a:prstGeom>
          <a:solidFill>
            <a:schemeClr val="accent6">
              <a:lumMod val="75000"/>
            </a:schemeClr>
          </a:solidFill>
          <a:ln w="9525">
            <a:solidFill>
              <a:schemeClr val="tx1"/>
            </a:solidFill>
            <a:miter lim="800000"/>
            <a:headEnd/>
            <a:tailEnd/>
          </a:ln>
          <a:effectLst/>
        </p:spPr>
        <p:txBody>
          <a:bodyPr wrap="none" lIns="91367" tIns="45684" rIns="91367" bIns="45684" anchor="ctr"/>
          <a:lstStyle/>
          <a:p>
            <a:pPr algn="ctr">
              <a:lnSpc>
                <a:spcPts val="2800"/>
              </a:lnSpc>
            </a:pPr>
            <a:r>
              <a:rPr lang="it-IT" sz="2000" dirty="0">
                <a:solidFill>
                  <a:srgbClr val="FFFFFF"/>
                </a:solidFill>
                <a:latin typeface="Arial" pitchFamily="34" charset="0"/>
                <a:cs typeface="Arial" pitchFamily="34" charset="0"/>
              </a:rPr>
              <a:t>Dal secondo anno di applicazione </a:t>
            </a:r>
          </a:p>
          <a:p>
            <a:pPr algn="ctr">
              <a:lnSpc>
                <a:spcPts val="2800"/>
              </a:lnSpc>
            </a:pPr>
            <a:r>
              <a:rPr lang="it-IT" sz="2000" dirty="0">
                <a:solidFill>
                  <a:srgbClr val="FFFFFF"/>
                </a:solidFill>
                <a:latin typeface="Arial" pitchFamily="34" charset="0"/>
                <a:cs typeface="Arial" pitchFamily="34" charset="0"/>
              </a:rPr>
              <a:t>del nuovo regime (anno 2018)</a:t>
            </a:r>
          </a:p>
        </p:txBody>
      </p:sp>
      <p:sp>
        <p:nvSpPr>
          <p:cNvPr id="11" name="Segnaposto testo 3"/>
          <p:cNvSpPr txBox="1">
            <a:spLocks/>
          </p:cNvSpPr>
          <p:nvPr/>
        </p:nvSpPr>
        <p:spPr bwMode="auto">
          <a:xfrm>
            <a:off x="179512" y="187301"/>
            <a:ext cx="8676455" cy="433387"/>
          </a:xfrm>
          <a:prstGeom prst="rect">
            <a:avLst/>
          </a:prstGeom>
          <a:noFill/>
          <a:ln w="9525">
            <a:noFill/>
            <a:miter lim="800000"/>
            <a:headEnd/>
            <a:tailEnd/>
          </a:ln>
        </p:spPr>
        <p:txBody>
          <a:bodyPr anchor="ctr"/>
          <a:lstStyle/>
          <a:p>
            <a:pPr marL="342900" indent="-342900" algn="ctr">
              <a:spcBef>
                <a:spcPct val="20000"/>
              </a:spcBef>
            </a:pPr>
            <a:r>
              <a:rPr lang="it-IT" sz="2000" dirty="0">
                <a:solidFill>
                  <a:srgbClr val="000090"/>
                </a:solidFill>
                <a:latin typeface="Arial" pitchFamily="34" charset="0"/>
                <a:cs typeface="Arial" pitchFamily="34" charset="0"/>
              </a:rPr>
              <a:t>REGIME DI CASSA PER LE IMPRESE IN CONTABILITÀ SEMPLIFICATA</a:t>
            </a:r>
          </a:p>
        </p:txBody>
      </p:sp>
      <p:sp>
        <p:nvSpPr>
          <p:cNvPr id="17" name="AutoShape 4"/>
          <p:cNvSpPr>
            <a:spLocks noChangeArrowheads="1"/>
          </p:cNvSpPr>
          <p:nvPr/>
        </p:nvSpPr>
        <p:spPr bwMode="auto">
          <a:xfrm rot="5400000">
            <a:off x="2232695" y="2851401"/>
            <a:ext cx="287337" cy="649287"/>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defRPr/>
            </a:pPr>
            <a:endParaRPr lang="it-IT">
              <a:solidFill>
                <a:prstClr val="black"/>
              </a:solidFill>
              <a:ea typeface="ＭＳ Ｐゴシック" pitchFamily="34" charset="-128"/>
            </a:endParaRPr>
          </a:p>
        </p:txBody>
      </p:sp>
      <p:sp>
        <p:nvSpPr>
          <p:cNvPr id="18" name="AutoShape 4"/>
          <p:cNvSpPr>
            <a:spLocks noChangeArrowheads="1"/>
          </p:cNvSpPr>
          <p:nvPr/>
        </p:nvSpPr>
        <p:spPr bwMode="auto">
          <a:xfrm rot="5400000">
            <a:off x="6704013" y="2851401"/>
            <a:ext cx="287337" cy="649287"/>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defRPr/>
            </a:pPr>
            <a:endParaRPr lang="it-IT">
              <a:solidFill>
                <a:prstClr val="black"/>
              </a:solidFill>
              <a:ea typeface="ＭＳ Ｐゴシック" pitchFamily="34" charset="-128"/>
            </a:endParaRPr>
          </a:p>
        </p:txBody>
      </p:sp>
      <p:sp>
        <p:nvSpPr>
          <p:cNvPr id="9" name="Onda 1 8"/>
          <p:cNvSpPr/>
          <p:nvPr/>
        </p:nvSpPr>
        <p:spPr>
          <a:xfrm>
            <a:off x="4161656" y="3750496"/>
            <a:ext cx="914400" cy="914400"/>
          </a:xfrm>
          <a:prstGeom prst="wav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llout 10 11"/>
          <p:cNvSpPr/>
          <p:nvPr/>
        </p:nvSpPr>
        <p:spPr>
          <a:xfrm>
            <a:off x="5004048" y="5408640"/>
            <a:ext cx="3960440" cy="972688"/>
          </a:xfrm>
          <a:prstGeom prst="callout2">
            <a:avLst>
              <a:gd name="adj1" fmla="val -60914"/>
              <a:gd name="adj2" fmla="val 7108"/>
              <a:gd name="adj3" fmla="val 548"/>
              <a:gd name="adj4" fmla="val 49322"/>
              <a:gd name="adj5" fmla="val -60019"/>
              <a:gd name="adj6" fmla="val 93552"/>
            </a:avLst>
          </a:prstGeom>
          <a:solidFill>
            <a:schemeClr val="accent3">
              <a:lumMod val="60000"/>
              <a:lumOff val="40000"/>
            </a:schemeClr>
          </a:solidFill>
          <a:ln w="190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rPr>
              <a:t>Con l’ulteriore beffa di aver pagato i contributi INPS sul reddito minimale nel 2017 e sul reddito effettivo nel 2018</a:t>
            </a:r>
          </a:p>
        </p:txBody>
      </p:sp>
    </p:spTree>
    <p:extLst>
      <p:ext uri="{BB962C8B-B14F-4D97-AF65-F5344CB8AC3E}">
        <p14:creationId xmlns:p14="http://schemas.microsoft.com/office/powerpoint/2010/main" val="376288093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179512" y="1700808"/>
            <a:ext cx="4248471" cy="2016224"/>
          </a:xfrm>
          <a:prstGeom prst="rect">
            <a:avLst/>
          </a:prstGeom>
          <a:solidFill>
            <a:schemeClr val="bg1">
              <a:lumMod val="85000"/>
            </a:schemeClr>
          </a:solidFill>
          <a:ln w="9525">
            <a:solidFill>
              <a:schemeClr val="tx1"/>
            </a:solidFill>
            <a:miter lim="800000"/>
            <a:headEnd/>
            <a:tailEnd/>
          </a:ln>
          <a:effectLst/>
        </p:spPr>
        <p:txBody>
          <a:bodyPr lIns="91367" tIns="45684" rIns="91367" bIns="45684" anchor="ctr"/>
          <a:lstStyle/>
          <a:p>
            <a:pPr>
              <a:lnSpc>
                <a:spcPts val="2500"/>
              </a:lnSpc>
            </a:pPr>
            <a:r>
              <a:rPr lang="it-IT" sz="1800" dirty="0">
                <a:latin typeface="Arial Narrow" pitchFamily="34" charset="0"/>
              </a:rPr>
              <a:t>Esistenze iniziali		€   200.000</a:t>
            </a:r>
          </a:p>
          <a:p>
            <a:pPr>
              <a:lnSpc>
                <a:spcPts val="2500"/>
              </a:lnSpc>
            </a:pPr>
            <a:r>
              <a:rPr lang="it-IT" sz="1800" dirty="0">
                <a:latin typeface="Arial Narrow" pitchFamily="34" charset="0"/>
              </a:rPr>
              <a:t>Merci c/acquisti		€     40.000</a:t>
            </a:r>
          </a:p>
          <a:p>
            <a:pPr>
              <a:lnSpc>
                <a:spcPts val="2500"/>
              </a:lnSpc>
            </a:pPr>
            <a:r>
              <a:rPr lang="it-IT" sz="1800" dirty="0">
                <a:latin typeface="Arial Narrow" pitchFamily="34" charset="0"/>
              </a:rPr>
              <a:t>Spese generali		€     20.000</a:t>
            </a:r>
          </a:p>
          <a:p>
            <a:pPr>
              <a:lnSpc>
                <a:spcPts val="2500"/>
              </a:lnSpc>
            </a:pPr>
            <a:r>
              <a:rPr lang="it-IT" sz="1800" dirty="0">
                <a:latin typeface="Arial Narrow" pitchFamily="34" charset="0"/>
              </a:rPr>
              <a:t>Incassi dalle vendite		</a:t>
            </a:r>
            <a:r>
              <a:rPr lang="it-IT" sz="1800" u="sng" dirty="0">
                <a:latin typeface="Arial Narrow" pitchFamily="34" charset="0"/>
              </a:rPr>
              <a:t>€   - 90.000</a:t>
            </a:r>
          </a:p>
          <a:p>
            <a:pPr>
              <a:lnSpc>
                <a:spcPts val="2500"/>
              </a:lnSpc>
            </a:pPr>
            <a:r>
              <a:rPr lang="it-IT" sz="1800" dirty="0">
                <a:latin typeface="Arial Narrow" pitchFamily="34" charset="0"/>
              </a:rPr>
              <a:t>Perdita d’esercizio 2017	</a:t>
            </a:r>
            <a:r>
              <a:rPr lang="it-IT" sz="1800" b="1" dirty="0">
                <a:solidFill>
                  <a:srgbClr val="FF0000"/>
                </a:solidFill>
                <a:latin typeface="Arial Narrow" pitchFamily="34" charset="0"/>
              </a:rPr>
              <a:t>€   170.000</a:t>
            </a:r>
          </a:p>
          <a:p>
            <a:pPr>
              <a:lnSpc>
                <a:spcPts val="2500"/>
              </a:lnSpc>
            </a:pPr>
            <a:r>
              <a:rPr lang="it-IT" sz="1800" dirty="0">
                <a:latin typeface="Arial Narrow" pitchFamily="34" charset="0"/>
              </a:rPr>
              <a:t>Rimanenze Finali (irrilevanti)	€   190.000</a:t>
            </a:r>
          </a:p>
        </p:txBody>
      </p:sp>
      <p:sp>
        <p:nvSpPr>
          <p:cNvPr id="184324" name="Rectangle 4"/>
          <p:cNvSpPr>
            <a:spLocks noChangeArrowheads="1"/>
          </p:cNvSpPr>
          <p:nvPr/>
        </p:nvSpPr>
        <p:spPr bwMode="auto">
          <a:xfrm>
            <a:off x="755576" y="1052735"/>
            <a:ext cx="3168352" cy="408045"/>
          </a:xfrm>
          <a:prstGeom prst="rect">
            <a:avLst/>
          </a:prstGeom>
          <a:solidFill>
            <a:schemeClr val="accent2">
              <a:lumMod val="40000"/>
              <a:lumOff val="60000"/>
            </a:schemeClr>
          </a:solidFill>
          <a:ln w="9525">
            <a:solidFill>
              <a:schemeClr val="tx1"/>
            </a:solidFill>
            <a:miter lim="800000"/>
            <a:headEnd/>
            <a:tailEnd/>
          </a:ln>
          <a:effectLst/>
        </p:spPr>
        <p:txBody>
          <a:bodyPr wrap="none" lIns="91367" tIns="45684" rIns="91367" bIns="45684" anchor="ctr"/>
          <a:lstStyle/>
          <a:p>
            <a:pPr algn="ctr">
              <a:lnSpc>
                <a:spcPts val="2500"/>
              </a:lnSpc>
            </a:pPr>
            <a:r>
              <a:rPr lang="it-IT" sz="1800" dirty="0">
                <a:latin typeface="Arial Narrow" pitchFamily="34" charset="0"/>
              </a:rPr>
              <a:t>Esempio anno 2017 (quadro RG)</a:t>
            </a:r>
          </a:p>
        </p:txBody>
      </p:sp>
      <p:sp>
        <p:nvSpPr>
          <p:cNvPr id="11" name="Segnaposto testo 3"/>
          <p:cNvSpPr txBox="1">
            <a:spLocks/>
          </p:cNvSpPr>
          <p:nvPr/>
        </p:nvSpPr>
        <p:spPr bwMode="auto">
          <a:xfrm>
            <a:off x="251520" y="187301"/>
            <a:ext cx="8676455" cy="433387"/>
          </a:xfrm>
          <a:prstGeom prst="rect">
            <a:avLst/>
          </a:prstGeom>
          <a:noFill/>
          <a:ln w="9525">
            <a:noFill/>
            <a:miter lim="800000"/>
            <a:headEnd/>
            <a:tailEnd/>
          </a:ln>
        </p:spPr>
        <p:txBody>
          <a:bodyPr anchor="ctr"/>
          <a:lstStyle/>
          <a:p>
            <a:pPr marL="342900" indent="-342900" algn="ctr">
              <a:spcBef>
                <a:spcPct val="20000"/>
              </a:spcBef>
            </a:pPr>
            <a:r>
              <a:rPr lang="it-IT" sz="2000" dirty="0">
                <a:solidFill>
                  <a:srgbClr val="000090"/>
                </a:solidFill>
                <a:latin typeface="Arial" pitchFamily="34" charset="0"/>
                <a:cs typeface="Arial" pitchFamily="34" charset="0"/>
              </a:rPr>
              <a:t>REGIME DI CASSA PER LE IMPRESE IN CONTABILITÀ SEMPLIFICATA</a:t>
            </a:r>
          </a:p>
        </p:txBody>
      </p:sp>
      <p:sp>
        <p:nvSpPr>
          <p:cNvPr id="17" name="AutoShape 4"/>
          <p:cNvSpPr>
            <a:spLocks noChangeArrowheads="1"/>
          </p:cNvSpPr>
          <p:nvPr/>
        </p:nvSpPr>
        <p:spPr bwMode="auto">
          <a:xfrm rot="5400000">
            <a:off x="2231738" y="1304763"/>
            <a:ext cx="144017" cy="504057"/>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lnSpc>
                <a:spcPts val="2500"/>
              </a:lnSpc>
              <a:defRPr/>
            </a:pPr>
            <a:endParaRPr lang="it-IT">
              <a:solidFill>
                <a:prstClr val="black"/>
              </a:solidFill>
              <a:ea typeface="ＭＳ Ｐゴシック" pitchFamily="34" charset="-128"/>
            </a:endParaRPr>
          </a:p>
        </p:txBody>
      </p:sp>
      <p:sp>
        <p:nvSpPr>
          <p:cNvPr id="18" name="AutoShape 4"/>
          <p:cNvSpPr>
            <a:spLocks noChangeArrowheads="1"/>
          </p:cNvSpPr>
          <p:nvPr/>
        </p:nvSpPr>
        <p:spPr bwMode="auto">
          <a:xfrm rot="5400000">
            <a:off x="6768243" y="1304763"/>
            <a:ext cx="144016" cy="504057"/>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lnSpc>
                <a:spcPts val="2500"/>
              </a:lnSpc>
              <a:defRPr/>
            </a:pPr>
            <a:endParaRPr lang="it-IT">
              <a:solidFill>
                <a:prstClr val="black"/>
              </a:solidFill>
              <a:ea typeface="ＭＳ Ｐゴシック" pitchFamily="34" charset="-128"/>
            </a:endParaRPr>
          </a:p>
        </p:txBody>
      </p:sp>
      <p:sp>
        <p:nvSpPr>
          <p:cNvPr id="13" name="Rectangle 4"/>
          <p:cNvSpPr>
            <a:spLocks noChangeArrowheads="1"/>
          </p:cNvSpPr>
          <p:nvPr/>
        </p:nvSpPr>
        <p:spPr bwMode="auto">
          <a:xfrm>
            <a:off x="5220072" y="1052737"/>
            <a:ext cx="3168352" cy="408044"/>
          </a:xfrm>
          <a:prstGeom prst="rect">
            <a:avLst/>
          </a:prstGeom>
          <a:solidFill>
            <a:schemeClr val="accent2">
              <a:lumMod val="40000"/>
              <a:lumOff val="60000"/>
            </a:schemeClr>
          </a:solidFill>
          <a:ln w="9525">
            <a:solidFill>
              <a:schemeClr val="tx1"/>
            </a:solidFill>
            <a:miter lim="800000"/>
            <a:headEnd/>
            <a:tailEnd/>
          </a:ln>
          <a:effectLst/>
        </p:spPr>
        <p:txBody>
          <a:bodyPr wrap="none" lIns="91367" tIns="45684" rIns="91367" bIns="45684" anchor="ctr"/>
          <a:lstStyle/>
          <a:p>
            <a:pPr algn="ctr">
              <a:lnSpc>
                <a:spcPts val="2500"/>
              </a:lnSpc>
            </a:pPr>
            <a:r>
              <a:rPr lang="it-IT" sz="1800" dirty="0">
                <a:latin typeface="Arial Narrow" pitchFamily="34" charset="0"/>
              </a:rPr>
              <a:t>Esempio anno 2018 (quadro RG)</a:t>
            </a:r>
          </a:p>
        </p:txBody>
      </p:sp>
      <p:sp>
        <p:nvSpPr>
          <p:cNvPr id="15" name="Rectangle 2"/>
          <p:cNvSpPr>
            <a:spLocks noChangeArrowheads="1"/>
          </p:cNvSpPr>
          <p:nvPr/>
        </p:nvSpPr>
        <p:spPr bwMode="auto">
          <a:xfrm>
            <a:off x="4788024" y="1700808"/>
            <a:ext cx="4176464" cy="2016224"/>
          </a:xfrm>
          <a:prstGeom prst="rect">
            <a:avLst/>
          </a:prstGeom>
          <a:solidFill>
            <a:schemeClr val="bg1">
              <a:lumMod val="85000"/>
            </a:schemeClr>
          </a:solidFill>
          <a:ln w="9525">
            <a:solidFill>
              <a:schemeClr val="tx1"/>
            </a:solidFill>
            <a:miter lim="800000"/>
            <a:headEnd/>
            <a:tailEnd/>
          </a:ln>
          <a:effectLst/>
        </p:spPr>
        <p:txBody>
          <a:bodyPr lIns="91367" tIns="45684" rIns="91367" bIns="45684" anchor="ctr"/>
          <a:lstStyle/>
          <a:p>
            <a:pPr>
              <a:lnSpc>
                <a:spcPts val="2500"/>
              </a:lnSpc>
            </a:pPr>
            <a:r>
              <a:rPr lang="it-IT" sz="1800" dirty="0">
                <a:latin typeface="Arial Narrow" pitchFamily="34" charset="0"/>
              </a:rPr>
              <a:t>Esistenze iniziali (irrilevanti)	€   190.000</a:t>
            </a:r>
          </a:p>
          <a:p>
            <a:pPr>
              <a:lnSpc>
                <a:spcPts val="2500"/>
              </a:lnSpc>
            </a:pPr>
            <a:r>
              <a:rPr lang="it-IT" sz="1800" dirty="0">
                <a:latin typeface="Arial Narrow" pitchFamily="34" charset="0"/>
              </a:rPr>
              <a:t>Merci c/acquisti		€     25.000</a:t>
            </a:r>
          </a:p>
          <a:p>
            <a:pPr>
              <a:lnSpc>
                <a:spcPts val="2500"/>
              </a:lnSpc>
            </a:pPr>
            <a:r>
              <a:rPr lang="it-IT" sz="1800" dirty="0">
                <a:latin typeface="Arial Narrow" pitchFamily="34" charset="0"/>
              </a:rPr>
              <a:t>Spese generali		€     25.000</a:t>
            </a:r>
          </a:p>
          <a:p>
            <a:pPr>
              <a:lnSpc>
                <a:spcPts val="2500"/>
              </a:lnSpc>
            </a:pPr>
            <a:r>
              <a:rPr lang="it-IT" sz="1800" dirty="0">
                <a:latin typeface="Arial Narrow" pitchFamily="34" charset="0"/>
              </a:rPr>
              <a:t>Incassi dalle vendite		</a:t>
            </a:r>
            <a:r>
              <a:rPr lang="it-IT" sz="1800" u="sng" dirty="0">
                <a:latin typeface="Arial Narrow" pitchFamily="34" charset="0"/>
              </a:rPr>
              <a:t>€ - 160.000</a:t>
            </a:r>
          </a:p>
          <a:p>
            <a:pPr>
              <a:lnSpc>
                <a:spcPts val="2500"/>
              </a:lnSpc>
            </a:pPr>
            <a:r>
              <a:rPr lang="it-IT" sz="1800" dirty="0">
                <a:latin typeface="Arial Narrow" pitchFamily="34" charset="0"/>
              </a:rPr>
              <a:t>Utile d’esercizio 2018		</a:t>
            </a:r>
            <a:r>
              <a:rPr lang="it-IT" sz="1800" b="1" dirty="0">
                <a:solidFill>
                  <a:schemeClr val="tx2">
                    <a:lumMod val="75000"/>
                  </a:schemeClr>
                </a:solidFill>
                <a:latin typeface="Arial Narrow" pitchFamily="34" charset="0"/>
              </a:rPr>
              <a:t>€   110.000</a:t>
            </a:r>
          </a:p>
          <a:p>
            <a:pPr>
              <a:lnSpc>
                <a:spcPts val="2500"/>
              </a:lnSpc>
            </a:pPr>
            <a:r>
              <a:rPr lang="it-IT" sz="1800" dirty="0">
                <a:latin typeface="Arial Narrow" pitchFamily="34" charset="0"/>
              </a:rPr>
              <a:t>Rimanenze finali (irrilevanti)	€   125.000</a:t>
            </a:r>
          </a:p>
        </p:txBody>
      </p:sp>
      <p:sp>
        <p:nvSpPr>
          <p:cNvPr id="21" name="AutoShape 4"/>
          <p:cNvSpPr>
            <a:spLocks noChangeArrowheads="1"/>
          </p:cNvSpPr>
          <p:nvPr/>
        </p:nvSpPr>
        <p:spPr bwMode="auto">
          <a:xfrm rot="5400000">
            <a:off x="6768243" y="4329099"/>
            <a:ext cx="144016" cy="504057"/>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lnSpc>
                <a:spcPts val="2500"/>
              </a:lnSpc>
              <a:defRPr/>
            </a:pPr>
            <a:endParaRPr lang="it-IT">
              <a:solidFill>
                <a:prstClr val="black"/>
              </a:solidFill>
              <a:ea typeface="ＭＳ Ｐゴシック" pitchFamily="34" charset="-128"/>
            </a:endParaRPr>
          </a:p>
        </p:txBody>
      </p:sp>
      <p:sp>
        <p:nvSpPr>
          <p:cNvPr id="23" name="Rectangle 2"/>
          <p:cNvSpPr>
            <a:spLocks noChangeArrowheads="1"/>
          </p:cNvSpPr>
          <p:nvPr/>
        </p:nvSpPr>
        <p:spPr bwMode="auto">
          <a:xfrm>
            <a:off x="4788024" y="4725144"/>
            <a:ext cx="4176464" cy="2016224"/>
          </a:xfrm>
          <a:prstGeom prst="rect">
            <a:avLst/>
          </a:prstGeom>
          <a:solidFill>
            <a:schemeClr val="bg1">
              <a:lumMod val="85000"/>
            </a:schemeClr>
          </a:solidFill>
          <a:ln w="9525">
            <a:solidFill>
              <a:schemeClr val="tx1"/>
            </a:solidFill>
            <a:miter lim="800000"/>
            <a:headEnd/>
            <a:tailEnd/>
          </a:ln>
          <a:effectLst/>
        </p:spPr>
        <p:txBody>
          <a:bodyPr lIns="91367" tIns="45684" rIns="91367" bIns="45684" anchor="ctr"/>
          <a:lstStyle/>
          <a:p>
            <a:pPr>
              <a:lnSpc>
                <a:spcPts val="2500"/>
              </a:lnSpc>
            </a:pPr>
            <a:r>
              <a:rPr lang="it-IT" sz="1800" dirty="0">
                <a:latin typeface="Arial Narrow" pitchFamily="34" charset="0"/>
              </a:rPr>
              <a:t>Esistenze iniziali (irrilevanti)	€   125.000</a:t>
            </a:r>
          </a:p>
          <a:p>
            <a:pPr>
              <a:lnSpc>
                <a:spcPts val="2500"/>
              </a:lnSpc>
            </a:pPr>
            <a:r>
              <a:rPr lang="it-IT" sz="1800" dirty="0">
                <a:latin typeface="Arial Narrow" pitchFamily="34" charset="0"/>
              </a:rPr>
              <a:t>Merci c/acquisti		€     35.000</a:t>
            </a:r>
          </a:p>
          <a:p>
            <a:pPr>
              <a:lnSpc>
                <a:spcPts val="2500"/>
              </a:lnSpc>
            </a:pPr>
            <a:r>
              <a:rPr lang="it-IT" sz="1800" dirty="0">
                <a:latin typeface="Arial Narrow" pitchFamily="34" charset="0"/>
              </a:rPr>
              <a:t>Spese generali		€     30.000</a:t>
            </a:r>
          </a:p>
          <a:p>
            <a:pPr>
              <a:lnSpc>
                <a:spcPts val="2500"/>
              </a:lnSpc>
            </a:pPr>
            <a:r>
              <a:rPr lang="it-IT" sz="1800" dirty="0">
                <a:latin typeface="Arial Narrow" pitchFamily="34" charset="0"/>
              </a:rPr>
              <a:t>Incassi dalle vendite		€  -  90.000</a:t>
            </a:r>
          </a:p>
          <a:p>
            <a:pPr>
              <a:lnSpc>
                <a:spcPts val="2500"/>
              </a:lnSpc>
            </a:pPr>
            <a:r>
              <a:rPr lang="it-IT" sz="1800" dirty="0">
                <a:latin typeface="Arial Narrow" pitchFamily="34" charset="0"/>
              </a:rPr>
              <a:t>Rimanenze finali (rilevanti)	</a:t>
            </a:r>
            <a:r>
              <a:rPr lang="it-IT" sz="1800" u="sng" dirty="0">
                <a:latin typeface="Arial Narrow" pitchFamily="34" charset="0"/>
              </a:rPr>
              <a:t>€  -105.000</a:t>
            </a:r>
          </a:p>
          <a:p>
            <a:pPr>
              <a:lnSpc>
                <a:spcPts val="2500"/>
              </a:lnSpc>
            </a:pPr>
            <a:r>
              <a:rPr lang="it-IT" sz="1800" dirty="0">
                <a:latin typeface="Arial Narrow" pitchFamily="34" charset="0"/>
              </a:rPr>
              <a:t>Utile d’esercizio 2019 	</a:t>
            </a:r>
            <a:r>
              <a:rPr lang="it-IT" sz="1800" b="1" dirty="0">
                <a:solidFill>
                  <a:srgbClr val="002060"/>
                </a:solidFill>
                <a:latin typeface="Arial Narrow" pitchFamily="34" charset="0"/>
              </a:rPr>
              <a:t>€   130.000</a:t>
            </a:r>
          </a:p>
        </p:txBody>
      </p:sp>
      <p:sp>
        <p:nvSpPr>
          <p:cNvPr id="24" name="Freccia a destra 23"/>
          <p:cNvSpPr/>
          <p:nvPr/>
        </p:nvSpPr>
        <p:spPr>
          <a:xfrm>
            <a:off x="611560" y="5320632"/>
            <a:ext cx="3816424" cy="1420736"/>
          </a:xfrm>
          <a:prstGeom prst="rightArrow">
            <a:avLst/>
          </a:prstGeom>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latin typeface="Arial Narrow" pitchFamily="34" charset="0"/>
              </a:rPr>
              <a:t>Cosa succede se dal 2019 opta per la contabilità ordinaria </a:t>
            </a:r>
          </a:p>
        </p:txBody>
      </p:sp>
      <p:sp>
        <p:nvSpPr>
          <p:cNvPr id="25" name="Rectangle 4"/>
          <p:cNvSpPr>
            <a:spLocks noChangeArrowheads="1"/>
          </p:cNvSpPr>
          <p:nvPr/>
        </p:nvSpPr>
        <p:spPr bwMode="auto">
          <a:xfrm>
            <a:off x="5220072" y="4077072"/>
            <a:ext cx="3168352" cy="336037"/>
          </a:xfrm>
          <a:prstGeom prst="rect">
            <a:avLst/>
          </a:prstGeom>
          <a:solidFill>
            <a:schemeClr val="accent2">
              <a:lumMod val="40000"/>
              <a:lumOff val="60000"/>
            </a:schemeClr>
          </a:solidFill>
          <a:ln w="9525">
            <a:solidFill>
              <a:schemeClr val="tx1"/>
            </a:solidFill>
            <a:miter lim="800000"/>
            <a:headEnd/>
            <a:tailEnd/>
          </a:ln>
          <a:effectLst/>
        </p:spPr>
        <p:txBody>
          <a:bodyPr wrap="none" lIns="91367" tIns="45684" rIns="91367" bIns="45684" anchor="ctr"/>
          <a:lstStyle/>
          <a:p>
            <a:pPr algn="ctr">
              <a:lnSpc>
                <a:spcPts val="2500"/>
              </a:lnSpc>
            </a:pPr>
            <a:r>
              <a:rPr lang="it-IT" sz="1800" dirty="0">
                <a:latin typeface="Arial Narrow" pitchFamily="34" charset="0"/>
              </a:rPr>
              <a:t>Esempio anno 2019 (quadro RF)</a:t>
            </a:r>
          </a:p>
        </p:txBody>
      </p:sp>
      <p:sp>
        <p:nvSpPr>
          <p:cNvPr id="26" name="Rectangle 2"/>
          <p:cNvSpPr>
            <a:spLocks noChangeArrowheads="1"/>
          </p:cNvSpPr>
          <p:nvPr/>
        </p:nvSpPr>
        <p:spPr bwMode="auto">
          <a:xfrm>
            <a:off x="179512" y="3861048"/>
            <a:ext cx="4248471" cy="1368152"/>
          </a:xfrm>
          <a:prstGeom prst="rect">
            <a:avLst/>
          </a:prstGeom>
          <a:solidFill>
            <a:schemeClr val="bg1">
              <a:lumMod val="85000"/>
            </a:schemeClr>
          </a:solidFill>
          <a:ln w="9525">
            <a:solidFill>
              <a:schemeClr val="tx1"/>
            </a:solidFill>
            <a:miter lim="800000"/>
            <a:headEnd/>
            <a:tailEnd/>
          </a:ln>
          <a:effectLst/>
        </p:spPr>
        <p:txBody>
          <a:bodyPr lIns="91367" tIns="45684" rIns="91367" bIns="45684" anchor="ctr"/>
          <a:lstStyle/>
          <a:p>
            <a:pPr>
              <a:lnSpc>
                <a:spcPts val="2500"/>
              </a:lnSpc>
            </a:pPr>
            <a:r>
              <a:rPr lang="it-IT" sz="1800" b="1" i="1" u="sng" dirty="0">
                <a:latin typeface="Arial Narrow" pitchFamily="34" charset="0"/>
              </a:rPr>
              <a:t>Redditi/perdite con le vecchie regole:</a:t>
            </a:r>
          </a:p>
          <a:p>
            <a:pPr>
              <a:lnSpc>
                <a:spcPts val="2500"/>
              </a:lnSpc>
            </a:pPr>
            <a:r>
              <a:rPr lang="it-IT" sz="1800" dirty="0">
                <a:latin typeface="Arial Narrow" pitchFamily="34" charset="0"/>
              </a:rPr>
              <a:t>Anno 2017		utile 	€     20.000</a:t>
            </a:r>
          </a:p>
          <a:p>
            <a:pPr>
              <a:lnSpc>
                <a:spcPts val="2500"/>
              </a:lnSpc>
            </a:pPr>
            <a:r>
              <a:rPr lang="it-IT" sz="1800" dirty="0">
                <a:latin typeface="Arial Narrow" pitchFamily="34" charset="0"/>
              </a:rPr>
              <a:t>Anno 2018		utile	€     45.000</a:t>
            </a:r>
          </a:p>
          <a:p>
            <a:pPr>
              <a:lnSpc>
                <a:spcPts val="2500"/>
              </a:lnSpc>
            </a:pPr>
            <a:r>
              <a:rPr lang="it-IT" sz="1800" dirty="0">
                <a:latin typeface="Arial Narrow" pitchFamily="34" charset="0"/>
              </a:rPr>
              <a:t>Anno 2019		utile	€       5.000</a:t>
            </a:r>
          </a:p>
        </p:txBody>
      </p:sp>
    </p:spTree>
    <p:extLst>
      <p:ext uri="{BB962C8B-B14F-4D97-AF65-F5344CB8AC3E}">
        <p14:creationId xmlns:p14="http://schemas.microsoft.com/office/powerpoint/2010/main" val="48272214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4" y="2492896"/>
            <a:ext cx="8713663" cy="1078160"/>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lnSpc>
                <a:spcPct val="110000"/>
              </a:lnSpc>
            </a:pPr>
            <a:r>
              <a:rPr lang="it-IT" sz="2000" dirty="0">
                <a:latin typeface="Arial" pitchFamily="34" charset="0"/>
                <a:cs typeface="Arial" pitchFamily="34" charset="0"/>
              </a:rPr>
              <a:t>Il regime di contabilità semplificata delle “imprese minori” non le esonera dall’indicare il valore delle rimanenze distinto per categorie omogenee con indicazione dei criteri di formazione del dato (LIFO, FIFO, </a:t>
            </a:r>
            <a:r>
              <a:rPr lang="it-IT" sz="2000" dirty="0" err="1">
                <a:latin typeface="Arial" pitchFamily="34" charset="0"/>
                <a:cs typeface="Arial" pitchFamily="34" charset="0"/>
              </a:rPr>
              <a:t>etc…</a:t>
            </a:r>
            <a:r>
              <a:rPr lang="it-IT" sz="2000" dirty="0">
                <a:latin typeface="Arial" pitchFamily="34" charset="0"/>
                <a:cs typeface="Arial" pitchFamily="34" charset="0"/>
              </a:rPr>
              <a:t>.)  </a:t>
            </a:r>
          </a:p>
        </p:txBody>
      </p:sp>
      <p:sp>
        <p:nvSpPr>
          <p:cNvPr id="184324" name="Rectangle 4"/>
          <p:cNvSpPr>
            <a:spLocks noChangeArrowheads="1"/>
          </p:cNvSpPr>
          <p:nvPr/>
        </p:nvSpPr>
        <p:spPr bwMode="auto">
          <a:xfrm>
            <a:off x="251520" y="1268760"/>
            <a:ext cx="8712968" cy="718096"/>
          </a:xfrm>
          <a:prstGeom prst="rect">
            <a:avLst/>
          </a:prstGeom>
          <a:solidFill>
            <a:schemeClr val="accent6">
              <a:lumMod val="75000"/>
            </a:schemeClr>
          </a:solidFill>
          <a:ln w="9525">
            <a:solidFill>
              <a:schemeClr val="tx1"/>
            </a:solidFill>
            <a:miter lim="800000"/>
            <a:headEnd/>
            <a:tailEnd/>
          </a:ln>
          <a:effectLst/>
        </p:spPr>
        <p:txBody>
          <a:bodyPr wrap="none" lIns="91367" tIns="45684" rIns="91367" bIns="45684" anchor="ctr"/>
          <a:lstStyle/>
          <a:p>
            <a:pPr algn="ctr"/>
            <a:r>
              <a:rPr lang="it-IT" sz="2000" dirty="0">
                <a:solidFill>
                  <a:schemeClr val="bg1"/>
                </a:solidFill>
                <a:latin typeface="Arial" pitchFamily="34" charset="0"/>
                <a:cs typeface="Arial" pitchFamily="34" charset="0"/>
              </a:rPr>
              <a:t>Cassazione n. 5780/2018 </a:t>
            </a:r>
          </a:p>
        </p:txBody>
      </p:sp>
      <p:cxnSp>
        <p:nvCxnSpPr>
          <p:cNvPr id="184327" name="AutoShape 7"/>
          <p:cNvCxnSpPr>
            <a:cxnSpLocks noChangeShapeType="1"/>
          </p:cNvCxnSpPr>
          <p:nvPr/>
        </p:nvCxnSpPr>
        <p:spPr bwMode="auto">
          <a:xfrm>
            <a:off x="6876256" y="3571056"/>
            <a:ext cx="1588" cy="431800"/>
          </a:xfrm>
          <a:prstGeom prst="straightConnector1">
            <a:avLst/>
          </a:prstGeom>
          <a:noFill/>
          <a:ln w="28575">
            <a:solidFill>
              <a:schemeClr val="tx1"/>
            </a:solidFill>
            <a:round/>
            <a:headEnd/>
            <a:tailEnd type="triangle" w="med" len="med"/>
          </a:ln>
          <a:effectLst/>
        </p:spPr>
      </p:cxn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sp>
        <p:nvSpPr>
          <p:cNvPr id="184329" name="Rectangle 9"/>
          <p:cNvSpPr>
            <a:spLocks noChangeArrowheads="1"/>
          </p:cNvSpPr>
          <p:nvPr/>
        </p:nvSpPr>
        <p:spPr bwMode="auto">
          <a:xfrm>
            <a:off x="251520" y="4003104"/>
            <a:ext cx="8712968" cy="1154088"/>
          </a:xfrm>
          <a:prstGeom prst="rect">
            <a:avLst/>
          </a:prstGeom>
          <a:solidFill>
            <a:srgbClr val="B4DCFA"/>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Appare evidente come la nozione tributaria di “rimanenza” intesa dal Legislatore non può essere rappresentata da un incontrollabile valore globale, bensì da un’articolazione di beni per tipi, qualità e valore unitario </a:t>
            </a:r>
          </a:p>
        </p:txBody>
      </p:sp>
      <p:cxnSp>
        <p:nvCxnSpPr>
          <p:cNvPr id="184330" name="AutoShape 10"/>
          <p:cNvCxnSpPr>
            <a:cxnSpLocks noChangeShapeType="1"/>
          </p:cNvCxnSpPr>
          <p:nvPr/>
        </p:nvCxnSpPr>
        <p:spPr bwMode="auto">
          <a:xfrm>
            <a:off x="2338164" y="3571056"/>
            <a:ext cx="1588" cy="431800"/>
          </a:xfrm>
          <a:prstGeom prst="straightConnector1">
            <a:avLst/>
          </a:prstGeom>
          <a:noFill/>
          <a:ln w="28575">
            <a:solidFill>
              <a:schemeClr val="tx1"/>
            </a:solidFill>
            <a:round/>
            <a:headEnd/>
            <a:tailEnd type="triangle" w="med" len="med"/>
          </a:ln>
          <a:effectLst/>
        </p:spPr>
      </p:cxnSp>
      <p:sp>
        <p:nvSpPr>
          <p:cNvPr id="11" name="Segnaposto testo 3"/>
          <p:cNvSpPr txBox="1">
            <a:spLocks/>
          </p:cNvSpPr>
          <p:nvPr/>
        </p:nvSpPr>
        <p:spPr bwMode="auto">
          <a:xfrm>
            <a:off x="107505" y="187301"/>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
        <p:nvSpPr>
          <p:cNvPr id="22" name="Rectangle 2"/>
          <p:cNvSpPr>
            <a:spLocks noChangeArrowheads="1"/>
          </p:cNvSpPr>
          <p:nvPr/>
        </p:nvSpPr>
        <p:spPr bwMode="auto">
          <a:xfrm>
            <a:off x="251520" y="5589240"/>
            <a:ext cx="6624736" cy="864096"/>
          </a:xfrm>
          <a:prstGeom prst="rect">
            <a:avLst/>
          </a:prstGeom>
          <a:solidFill>
            <a:srgbClr val="CCFFCC"/>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 In assenza della trascrizione di tale prospetto dettagliato l’Ufficio può procedere con accertamento induttivo </a:t>
            </a:r>
          </a:p>
        </p:txBody>
      </p:sp>
      <p:cxnSp>
        <p:nvCxnSpPr>
          <p:cNvPr id="23" name="AutoShape 10"/>
          <p:cNvCxnSpPr>
            <a:cxnSpLocks noChangeShapeType="1"/>
          </p:cNvCxnSpPr>
          <p:nvPr/>
        </p:nvCxnSpPr>
        <p:spPr bwMode="auto">
          <a:xfrm>
            <a:off x="1186036" y="5157192"/>
            <a:ext cx="1588" cy="431800"/>
          </a:xfrm>
          <a:prstGeom prst="straightConnector1">
            <a:avLst/>
          </a:prstGeom>
          <a:noFill/>
          <a:ln w="28575">
            <a:solidFill>
              <a:schemeClr val="tx1"/>
            </a:solidFill>
            <a:round/>
            <a:headEnd/>
            <a:tailEnd type="triangle" w="med" len="med"/>
          </a:ln>
          <a:effectLst/>
        </p:spPr>
      </p:cxnSp>
      <p:cxnSp>
        <p:nvCxnSpPr>
          <p:cNvPr id="24" name="AutoShape 10"/>
          <p:cNvCxnSpPr>
            <a:cxnSpLocks noChangeShapeType="1"/>
          </p:cNvCxnSpPr>
          <p:nvPr/>
        </p:nvCxnSpPr>
        <p:spPr bwMode="auto">
          <a:xfrm>
            <a:off x="5580112" y="5157192"/>
            <a:ext cx="1588" cy="431800"/>
          </a:xfrm>
          <a:prstGeom prst="straightConnector1">
            <a:avLst/>
          </a:prstGeom>
          <a:noFill/>
          <a:ln w="28575">
            <a:solidFill>
              <a:schemeClr val="tx1"/>
            </a:solidFill>
            <a:round/>
            <a:headEnd/>
            <a:tailEnd type="triangle" w="med" len="med"/>
          </a:ln>
          <a:effectLst/>
        </p:spPr>
      </p:cxnSp>
      <p:cxnSp>
        <p:nvCxnSpPr>
          <p:cNvPr id="16" name="AutoShape 5"/>
          <p:cNvCxnSpPr>
            <a:cxnSpLocks noChangeShapeType="1"/>
          </p:cNvCxnSpPr>
          <p:nvPr/>
        </p:nvCxnSpPr>
        <p:spPr bwMode="auto">
          <a:xfrm rot="5400000">
            <a:off x="3237849" y="1124701"/>
            <a:ext cx="508000" cy="2232310"/>
          </a:xfrm>
          <a:prstGeom prst="bentConnector3">
            <a:avLst>
              <a:gd name="adj1" fmla="val 50000"/>
            </a:avLst>
          </a:prstGeom>
          <a:noFill/>
          <a:ln w="28575">
            <a:solidFill>
              <a:schemeClr val="tx1"/>
            </a:solidFill>
            <a:miter lim="800000"/>
            <a:headEnd/>
            <a:tailEnd type="triangle" w="med" len="med"/>
          </a:ln>
          <a:effectLst/>
        </p:spPr>
      </p:cxnSp>
      <p:cxnSp>
        <p:nvCxnSpPr>
          <p:cNvPr id="17" name="AutoShape 6"/>
          <p:cNvCxnSpPr>
            <a:cxnSpLocks noChangeShapeType="1"/>
          </p:cNvCxnSpPr>
          <p:nvPr/>
        </p:nvCxnSpPr>
        <p:spPr bwMode="auto">
          <a:xfrm rot="16200000" flipH="1">
            <a:off x="5488130" y="1106729"/>
            <a:ext cx="508000" cy="2268253"/>
          </a:xfrm>
          <a:prstGeom prst="bentConnector3">
            <a:avLst>
              <a:gd name="adj1" fmla="val 50000"/>
            </a:avLst>
          </a:prstGeom>
          <a:noFill/>
          <a:ln w="28575">
            <a:solidFill>
              <a:schemeClr val="tx1"/>
            </a:solidFill>
            <a:miter lim="800000"/>
            <a:headEnd/>
            <a:tailEnd type="triangle" w="med" len="med"/>
          </a:ln>
          <a:effectLst/>
        </p:spPr>
      </p:cxnSp>
    </p:spTree>
    <p:extLst>
      <p:ext uri="{BB962C8B-B14F-4D97-AF65-F5344CB8AC3E}">
        <p14:creationId xmlns:p14="http://schemas.microsoft.com/office/powerpoint/2010/main" val="17630977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4" y="2492896"/>
            <a:ext cx="8713663" cy="1078160"/>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lnSpc>
                <a:spcPct val="110000"/>
              </a:lnSpc>
            </a:pPr>
            <a:r>
              <a:rPr lang="it-IT" sz="2000" dirty="0">
                <a:latin typeface="Arial" pitchFamily="34" charset="0"/>
                <a:cs typeface="Arial" pitchFamily="34" charset="0"/>
              </a:rPr>
              <a:t> Le rimanenze il cui costo è stato sostenuto e quindi dedotto con il criterio di cassa non rileveranno fiscalmente come esistenze iniziali nel primo anno di applicazione della contabilità ordinaria </a:t>
            </a:r>
          </a:p>
        </p:txBody>
      </p:sp>
      <p:sp>
        <p:nvSpPr>
          <p:cNvPr id="184324" name="Rectangle 4"/>
          <p:cNvSpPr>
            <a:spLocks noChangeArrowheads="1"/>
          </p:cNvSpPr>
          <p:nvPr/>
        </p:nvSpPr>
        <p:spPr bwMode="auto">
          <a:xfrm>
            <a:off x="251520" y="1268760"/>
            <a:ext cx="8712968" cy="718096"/>
          </a:xfrm>
          <a:prstGeom prst="rect">
            <a:avLst/>
          </a:prstGeom>
          <a:solidFill>
            <a:schemeClr val="accent6">
              <a:lumMod val="75000"/>
            </a:schemeClr>
          </a:solidFill>
          <a:ln w="9525">
            <a:solidFill>
              <a:schemeClr val="tx1"/>
            </a:solidFill>
            <a:miter lim="800000"/>
            <a:headEnd/>
            <a:tailEnd/>
          </a:ln>
          <a:effectLst/>
        </p:spPr>
        <p:txBody>
          <a:bodyPr wrap="none" lIns="91367" tIns="45684" rIns="91367" bIns="45684" anchor="ctr"/>
          <a:lstStyle/>
          <a:p>
            <a:pPr algn="ctr"/>
            <a:r>
              <a:rPr lang="it-IT" sz="2000" dirty="0">
                <a:solidFill>
                  <a:schemeClr val="bg1"/>
                </a:solidFill>
                <a:latin typeface="Arial" pitchFamily="34" charset="0"/>
                <a:cs typeface="Arial" pitchFamily="34" charset="0"/>
              </a:rPr>
              <a:t> La rilevanza delle rimanenze in caso di passaggio al regime di </a:t>
            </a:r>
          </a:p>
          <a:p>
            <a:pPr algn="ctr"/>
            <a:r>
              <a:rPr lang="it-IT" sz="2000" dirty="0">
                <a:solidFill>
                  <a:schemeClr val="bg1"/>
                </a:solidFill>
                <a:latin typeface="Arial" pitchFamily="34" charset="0"/>
                <a:cs typeface="Arial" pitchFamily="34" charset="0"/>
              </a:rPr>
              <a:t>contabilità ordinaria    </a:t>
            </a:r>
          </a:p>
        </p:txBody>
      </p:sp>
      <p:cxnSp>
        <p:nvCxnSpPr>
          <p:cNvPr id="184327" name="AutoShape 7"/>
          <p:cNvCxnSpPr>
            <a:cxnSpLocks noChangeShapeType="1"/>
          </p:cNvCxnSpPr>
          <p:nvPr/>
        </p:nvCxnSpPr>
        <p:spPr bwMode="auto">
          <a:xfrm>
            <a:off x="6876256" y="3571056"/>
            <a:ext cx="1588" cy="431800"/>
          </a:xfrm>
          <a:prstGeom prst="straightConnector1">
            <a:avLst/>
          </a:prstGeom>
          <a:noFill/>
          <a:ln w="28575">
            <a:solidFill>
              <a:schemeClr val="tx1"/>
            </a:solidFill>
            <a:round/>
            <a:headEnd/>
            <a:tailEnd type="triangle" w="med" len="med"/>
          </a:ln>
          <a:effectLst/>
        </p:spPr>
      </p:cxn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sp>
        <p:nvSpPr>
          <p:cNvPr id="184329" name="Rectangle 9"/>
          <p:cNvSpPr>
            <a:spLocks noChangeArrowheads="1"/>
          </p:cNvSpPr>
          <p:nvPr/>
        </p:nvSpPr>
        <p:spPr bwMode="auto">
          <a:xfrm>
            <a:off x="251520" y="4003104"/>
            <a:ext cx="8712968" cy="1154088"/>
          </a:xfrm>
          <a:prstGeom prst="rect">
            <a:avLst/>
          </a:prstGeom>
          <a:solidFill>
            <a:srgbClr val="B4DCFA"/>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La parte delle rimanenze finali, costituita da prodotti per i quali il pagamento non è stato effettuato, rileverà come esistenze iniziali secondo gli ordinari criteri di competenza temporale.</a:t>
            </a:r>
          </a:p>
        </p:txBody>
      </p:sp>
      <p:cxnSp>
        <p:nvCxnSpPr>
          <p:cNvPr id="184330" name="AutoShape 10"/>
          <p:cNvCxnSpPr>
            <a:cxnSpLocks noChangeShapeType="1"/>
          </p:cNvCxnSpPr>
          <p:nvPr/>
        </p:nvCxnSpPr>
        <p:spPr bwMode="auto">
          <a:xfrm>
            <a:off x="2338164" y="3571056"/>
            <a:ext cx="1588" cy="431800"/>
          </a:xfrm>
          <a:prstGeom prst="straightConnector1">
            <a:avLst/>
          </a:prstGeom>
          <a:noFill/>
          <a:ln w="28575">
            <a:solidFill>
              <a:schemeClr val="tx1"/>
            </a:solidFill>
            <a:round/>
            <a:headEnd/>
            <a:tailEnd type="triangle" w="med" len="med"/>
          </a:ln>
          <a:effectLst/>
        </p:spPr>
      </p:cxnSp>
      <p:sp>
        <p:nvSpPr>
          <p:cNvPr id="11" name="Segnaposto testo 3"/>
          <p:cNvSpPr txBox="1">
            <a:spLocks/>
          </p:cNvSpPr>
          <p:nvPr/>
        </p:nvSpPr>
        <p:spPr bwMode="auto">
          <a:xfrm>
            <a:off x="107505" y="187301"/>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
        <p:nvSpPr>
          <p:cNvPr id="22" name="Rectangle 2"/>
          <p:cNvSpPr>
            <a:spLocks noChangeArrowheads="1"/>
          </p:cNvSpPr>
          <p:nvPr/>
        </p:nvSpPr>
        <p:spPr bwMode="auto">
          <a:xfrm>
            <a:off x="251520" y="5589240"/>
            <a:ext cx="6120680" cy="864096"/>
          </a:xfrm>
          <a:prstGeom prst="rect">
            <a:avLst/>
          </a:prstGeom>
          <a:solidFill>
            <a:srgbClr val="CCFFCC"/>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 Ecco perché il prospetto attività e passività deve contenere tale dettaglio (anche con nota a margine) </a:t>
            </a:r>
          </a:p>
        </p:txBody>
      </p:sp>
      <p:cxnSp>
        <p:nvCxnSpPr>
          <p:cNvPr id="23" name="AutoShape 10"/>
          <p:cNvCxnSpPr>
            <a:cxnSpLocks noChangeShapeType="1"/>
          </p:cNvCxnSpPr>
          <p:nvPr/>
        </p:nvCxnSpPr>
        <p:spPr bwMode="auto">
          <a:xfrm>
            <a:off x="1186036" y="5157192"/>
            <a:ext cx="1588" cy="431800"/>
          </a:xfrm>
          <a:prstGeom prst="straightConnector1">
            <a:avLst/>
          </a:prstGeom>
          <a:noFill/>
          <a:ln w="28575">
            <a:solidFill>
              <a:schemeClr val="tx1"/>
            </a:solidFill>
            <a:round/>
            <a:headEnd/>
            <a:tailEnd type="triangle" w="med" len="med"/>
          </a:ln>
          <a:effectLst/>
        </p:spPr>
      </p:cxnSp>
      <p:cxnSp>
        <p:nvCxnSpPr>
          <p:cNvPr id="24" name="AutoShape 10"/>
          <p:cNvCxnSpPr>
            <a:cxnSpLocks noChangeShapeType="1"/>
          </p:cNvCxnSpPr>
          <p:nvPr/>
        </p:nvCxnSpPr>
        <p:spPr bwMode="auto">
          <a:xfrm>
            <a:off x="5580112" y="5157192"/>
            <a:ext cx="1588" cy="431800"/>
          </a:xfrm>
          <a:prstGeom prst="straightConnector1">
            <a:avLst/>
          </a:prstGeom>
          <a:noFill/>
          <a:ln w="28575">
            <a:solidFill>
              <a:schemeClr val="tx1"/>
            </a:solidFill>
            <a:round/>
            <a:headEnd/>
            <a:tailEnd type="triangle" w="med" len="med"/>
          </a:ln>
          <a:effectLst/>
        </p:spPr>
      </p:cxnSp>
      <p:cxnSp>
        <p:nvCxnSpPr>
          <p:cNvPr id="16" name="AutoShape 5"/>
          <p:cNvCxnSpPr>
            <a:cxnSpLocks noChangeShapeType="1"/>
          </p:cNvCxnSpPr>
          <p:nvPr/>
        </p:nvCxnSpPr>
        <p:spPr bwMode="auto">
          <a:xfrm rot="5400000">
            <a:off x="3237849" y="1124701"/>
            <a:ext cx="508000" cy="2232310"/>
          </a:xfrm>
          <a:prstGeom prst="bentConnector3">
            <a:avLst>
              <a:gd name="adj1" fmla="val 50000"/>
            </a:avLst>
          </a:prstGeom>
          <a:noFill/>
          <a:ln w="28575">
            <a:solidFill>
              <a:schemeClr val="tx1"/>
            </a:solidFill>
            <a:miter lim="800000"/>
            <a:headEnd/>
            <a:tailEnd type="triangle" w="med" len="med"/>
          </a:ln>
          <a:effectLst/>
        </p:spPr>
      </p:cxnSp>
      <p:cxnSp>
        <p:nvCxnSpPr>
          <p:cNvPr id="17" name="AutoShape 6"/>
          <p:cNvCxnSpPr>
            <a:cxnSpLocks noChangeShapeType="1"/>
          </p:cNvCxnSpPr>
          <p:nvPr/>
        </p:nvCxnSpPr>
        <p:spPr bwMode="auto">
          <a:xfrm rot="16200000" flipH="1">
            <a:off x="5488130" y="1106729"/>
            <a:ext cx="508000" cy="2268253"/>
          </a:xfrm>
          <a:prstGeom prst="bentConnector3">
            <a:avLst>
              <a:gd name="adj1" fmla="val 50000"/>
            </a:avLst>
          </a:prstGeom>
          <a:noFill/>
          <a:ln w="28575">
            <a:solidFill>
              <a:schemeClr val="tx1"/>
            </a:solidFill>
            <a:miter lim="800000"/>
            <a:headEnd/>
            <a:tailEnd type="triangle" w="med" len="med"/>
          </a:ln>
          <a:effectLst/>
        </p:spPr>
      </p:cxnSp>
    </p:spTree>
    <p:extLst>
      <p:ext uri="{BB962C8B-B14F-4D97-AF65-F5344CB8AC3E}">
        <p14:creationId xmlns:p14="http://schemas.microsoft.com/office/powerpoint/2010/main" val="17630977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5" y="4079032"/>
            <a:ext cx="4249738" cy="1078160"/>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Anche la base imponibile Irap è determinata applicando il criterio di cassa </a:t>
            </a:r>
          </a:p>
        </p:txBody>
      </p:sp>
      <p:sp>
        <p:nvSpPr>
          <p:cNvPr id="184323" name="Rectangle 3"/>
          <p:cNvSpPr>
            <a:spLocks noChangeArrowheads="1"/>
          </p:cNvSpPr>
          <p:nvPr/>
        </p:nvSpPr>
        <p:spPr bwMode="auto">
          <a:xfrm>
            <a:off x="4787900" y="4079032"/>
            <a:ext cx="4176713" cy="1078160"/>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Ferma restando la consueta applicazione delle deduzioni dal valore della produzione</a:t>
            </a:r>
          </a:p>
        </p:txBody>
      </p:sp>
      <p:sp>
        <p:nvSpPr>
          <p:cNvPr id="184324" name="Rectangle 4"/>
          <p:cNvSpPr>
            <a:spLocks noChangeArrowheads="1"/>
          </p:cNvSpPr>
          <p:nvPr/>
        </p:nvSpPr>
        <p:spPr bwMode="auto">
          <a:xfrm>
            <a:off x="251520" y="1917080"/>
            <a:ext cx="8712968" cy="790104"/>
          </a:xfrm>
          <a:prstGeom prst="rect">
            <a:avLst/>
          </a:prstGeom>
          <a:solidFill>
            <a:schemeClr val="accent6">
              <a:lumMod val="75000"/>
            </a:schemeClr>
          </a:solidFill>
          <a:ln w="9525">
            <a:solidFill>
              <a:schemeClr val="tx1"/>
            </a:solidFill>
            <a:miter lim="800000"/>
            <a:headEnd/>
            <a:tailEnd/>
          </a:ln>
          <a:effectLst/>
        </p:spPr>
        <p:txBody>
          <a:bodyPr wrap="none" lIns="91367" tIns="45684" rIns="91367" bIns="45684" anchor="ctr"/>
          <a:lstStyle/>
          <a:p>
            <a:pPr algn="ctr"/>
            <a:r>
              <a:rPr lang="it-IT" sz="2000" dirty="0">
                <a:solidFill>
                  <a:schemeClr val="bg1"/>
                </a:solidFill>
                <a:latin typeface="Arial" pitchFamily="34" charset="0"/>
                <a:cs typeface="Arial" pitchFamily="34" charset="0"/>
              </a:rPr>
              <a:t>Le regole per la determinazione della base imponibile Irap </a:t>
            </a:r>
          </a:p>
        </p:txBody>
      </p:sp>
      <p:cxnSp>
        <p:nvCxnSpPr>
          <p:cNvPr id="184325" name="AutoShape 5"/>
          <p:cNvCxnSpPr>
            <a:cxnSpLocks noChangeShapeType="1"/>
            <a:stCxn id="184324" idx="2"/>
            <a:endCxn id="184322" idx="0"/>
          </p:cNvCxnSpPr>
          <p:nvPr/>
        </p:nvCxnSpPr>
        <p:spPr bwMode="auto">
          <a:xfrm rot="5400000">
            <a:off x="2805925" y="2276953"/>
            <a:ext cx="1371848"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a:stCxn id="184324" idx="2"/>
            <a:endCxn id="184323" idx="0"/>
          </p:cNvCxnSpPr>
          <p:nvPr/>
        </p:nvCxnSpPr>
        <p:spPr bwMode="auto">
          <a:xfrm rot="16200000" flipH="1">
            <a:off x="5056206" y="2258981"/>
            <a:ext cx="1371848" cy="2268253"/>
          </a:xfrm>
          <a:prstGeom prst="bentConnector3">
            <a:avLst>
              <a:gd name="adj1" fmla="val 50000"/>
            </a:avLst>
          </a:prstGeom>
          <a:noFill/>
          <a:ln w="28575">
            <a:solidFill>
              <a:schemeClr val="tx1"/>
            </a:solidFill>
            <a:miter lim="800000"/>
            <a:headEnd/>
            <a:tailEnd type="triangle" w="med" len="med"/>
          </a:ln>
          <a:effectLst/>
        </p:spPr>
      </p:cxn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sp>
        <p:nvSpPr>
          <p:cNvPr id="11" name="Segnaposto testo 3"/>
          <p:cNvSpPr txBox="1">
            <a:spLocks/>
          </p:cNvSpPr>
          <p:nvPr/>
        </p:nvSpPr>
        <p:spPr bwMode="auto">
          <a:xfrm>
            <a:off x="107505" y="116632"/>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Tree>
    <p:extLst>
      <p:ext uri="{BB962C8B-B14F-4D97-AF65-F5344CB8AC3E}">
        <p14:creationId xmlns:p14="http://schemas.microsoft.com/office/powerpoint/2010/main" val="147854227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179512" y="3935016"/>
            <a:ext cx="4033143" cy="1078160"/>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Gli enti e le associazioni del terzo settore che svolgono attività commerciali</a:t>
            </a:r>
          </a:p>
        </p:txBody>
      </p:sp>
      <p:sp>
        <p:nvSpPr>
          <p:cNvPr id="184323" name="Rectangle 3"/>
          <p:cNvSpPr>
            <a:spLocks noChangeArrowheads="1"/>
          </p:cNvSpPr>
          <p:nvPr/>
        </p:nvSpPr>
        <p:spPr bwMode="auto">
          <a:xfrm>
            <a:off x="5076056" y="3935016"/>
            <a:ext cx="3888557" cy="1078160"/>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Se in regime di contabilità semplificata, </a:t>
            </a:r>
            <a:r>
              <a:rPr lang="it-IT" sz="2000">
                <a:latin typeface="Arial" pitchFamily="34" charset="0"/>
                <a:cs typeface="Arial" pitchFamily="34" charset="0"/>
                <a:sym typeface="Wingdings" pitchFamily="2" charset="2"/>
              </a:rPr>
              <a:t>applicano anch’esse il </a:t>
            </a:r>
            <a:r>
              <a:rPr lang="it-IT" sz="2000" dirty="0">
                <a:latin typeface="Arial" pitchFamily="34" charset="0"/>
                <a:cs typeface="Arial" pitchFamily="34" charset="0"/>
                <a:sym typeface="Wingdings" pitchFamily="2" charset="2"/>
              </a:rPr>
              <a:t>criterio di cassa</a:t>
            </a:r>
          </a:p>
        </p:txBody>
      </p:sp>
      <p:sp>
        <p:nvSpPr>
          <p:cNvPr id="184324" name="Rectangle 4"/>
          <p:cNvSpPr>
            <a:spLocks noChangeArrowheads="1"/>
          </p:cNvSpPr>
          <p:nvPr/>
        </p:nvSpPr>
        <p:spPr bwMode="auto">
          <a:xfrm>
            <a:off x="251520" y="1844824"/>
            <a:ext cx="8712968" cy="790104"/>
          </a:xfrm>
          <a:prstGeom prst="rect">
            <a:avLst/>
          </a:prstGeom>
          <a:solidFill>
            <a:schemeClr val="accent6">
              <a:lumMod val="75000"/>
            </a:schemeClr>
          </a:solidFill>
          <a:ln w="9525">
            <a:solidFill>
              <a:schemeClr val="tx1"/>
            </a:solidFill>
            <a:miter lim="800000"/>
            <a:headEnd/>
            <a:tailEnd/>
          </a:ln>
          <a:effectLst/>
        </p:spPr>
        <p:txBody>
          <a:bodyPr wrap="none" lIns="91367" tIns="45684" rIns="91367" bIns="45684" anchor="ctr"/>
          <a:lstStyle/>
          <a:p>
            <a:pPr algn="ctr"/>
            <a:r>
              <a:rPr lang="it-IT" sz="2000" dirty="0">
                <a:solidFill>
                  <a:schemeClr val="bg1"/>
                </a:solidFill>
                <a:latin typeface="Arial" pitchFamily="34" charset="0"/>
                <a:cs typeface="Arial" pitchFamily="34" charset="0"/>
              </a:rPr>
              <a:t>Le regole per la determinazione del reddito per gli enti non commerciali</a:t>
            </a:r>
          </a:p>
        </p:txBody>
      </p:sp>
      <p:cxnSp>
        <p:nvCxnSpPr>
          <p:cNvPr id="184325" name="AutoShape 5"/>
          <p:cNvCxnSpPr>
            <a:cxnSpLocks noChangeShapeType="1"/>
            <a:stCxn id="184324" idx="2"/>
            <a:endCxn id="184322" idx="0"/>
          </p:cNvCxnSpPr>
          <p:nvPr/>
        </p:nvCxnSpPr>
        <p:spPr bwMode="auto">
          <a:xfrm rot="5400000">
            <a:off x="2752000" y="2079012"/>
            <a:ext cx="1300088" cy="241192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a:stCxn id="184324" idx="2"/>
            <a:endCxn id="184323" idx="0"/>
          </p:cNvCxnSpPr>
          <p:nvPr/>
        </p:nvCxnSpPr>
        <p:spPr bwMode="auto">
          <a:xfrm rot="16200000" flipH="1">
            <a:off x="5164125" y="2078806"/>
            <a:ext cx="1300088" cy="2412331"/>
          </a:xfrm>
          <a:prstGeom prst="bentConnector3">
            <a:avLst>
              <a:gd name="adj1" fmla="val 50000"/>
            </a:avLst>
          </a:prstGeom>
          <a:noFill/>
          <a:ln w="28575">
            <a:solidFill>
              <a:schemeClr val="tx1"/>
            </a:solidFill>
            <a:miter lim="800000"/>
            <a:headEnd/>
            <a:tailEnd type="triangle" w="med" len="med"/>
          </a:ln>
          <a:effectLst/>
        </p:spPr>
      </p:cxnSp>
      <p:sp>
        <p:nvSpPr>
          <p:cNvPr id="184328" name="Rectangle 8"/>
          <p:cNvSpPr>
            <a:spLocks noChangeArrowheads="1"/>
          </p:cNvSpPr>
          <p:nvPr/>
        </p:nvSpPr>
        <p:spPr bwMode="auto">
          <a:xfrm>
            <a:off x="7524328" y="6381328"/>
            <a:ext cx="352425" cy="312738"/>
          </a:xfrm>
          <a:prstGeom prst="rect">
            <a:avLst/>
          </a:prstGeom>
          <a:noFill/>
          <a:ln w="9525">
            <a:noFill/>
            <a:miter lim="800000"/>
            <a:headEnd/>
            <a:tailEnd/>
          </a:ln>
          <a:effectLst/>
        </p:spPr>
        <p:txBody>
          <a:bodyPr lIns="91340" tIns="45670" rIns="91340" bIns="45670" anchor="ctr"/>
          <a:lstStyle/>
          <a:p>
            <a:pPr algn="ctr"/>
            <a:endParaRPr lang="it-IT" sz="1000" dirty="0">
              <a:latin typeface="Univers 47 CondensedLight"/>
            </a:endParaRPr>
          </a:p>
        </p:txBody>
      </p:sp>
      <p:sp>
        <p:nvSpPr>
          <p:cNvPr id="11" name="Segnaposto testo 3"/>
          <p:cNvSpPr txBox="1">
            <a:spLocks/>
          </p:cNvSpPr>
          <p:nvPr/>
        </p:nvSpPr>
        <p:spPr bwMode="auto">
          <a:xfrm>
            <a:off x="107505" y="187301"/>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
        <p:nvSpPr>
          <p:cNvPr id="6" name="Freccia destra 5"/>
          <p:cNvSpPr/>
          <p:nvPr/>
        </p:nvSpPr>
        <p:spPr>
          <a:xfrm>
            <a:off x="4283968" y="4221088"/>
            <a:ext cx="792088" cy="484632"/>
          </a:xfrm>
          <a:prstGeom prst="rightArrow">
            <a:avLst/>
          </a:prstGeom>
          <a:solidFill>
            <a:srgbClr val="00009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1046533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824" y="1916857"/>
            <a:ext cx="8713663" cy="924436"/>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lnSpc>
                <a:spcPts val="2200"/>
              </a:lnSpc>
            </a:pPr>
            <a:r>
              <a:rPr lang="it-IT" sz="2000" dirty="0">
                <a:latin typeface="Arial" pitchFamily="34" charset="0"/>
                <a:cs typeface="Arial" pitchFamily="34" charset="0"/>
              </a:rPr>
              <a:t> Le imprese con forte rilevanza del magazzino potrebbero essere indotte a dichiarare una perdita fiscale notevole nel 2017 ed un utile altrettanto rilevante nel 2018 senza però poter godere del riporto delle perdite </a:t>
            </a:r>
          </a:p>
        </p:txBody>
      </p:sp>
      <p:sp>
        <p:nvSpPr>
          <p:cNvPr id="184324" name="Rectangle 4"/>
          <p:cNvSpPr>
            <a:spLocks noChangeArrowheads="1"/>
          </p:cNvSpPr>
          <p:nvPr/>
        </p:nvSpPr>
        <p:spPr bwMode="auto">
          <a:xfrm>
            <a:off x="251520" y="980728"/>
            <a:ext cx="8712968" cy="430064"/>
          </a:xfrm>
          <a:prstGeom prst="rect">
            <a:avLst/>
          </a:prstGeom>
          <a:solidFill>
            <a:srgbClr val="C3260C"/>
          </a:solidFill>
          <a:ln w="9525">
            <a:solidFill>
              <a:schemeClr val="tx1"/>
            </a:solidFill>
            <a:miter lim="800000"/>
            <a:headEnd/>
            <a:tailEnd/>
          </a:ln>
          <a:effectLst/>
        </p:spPr>
        <p:txBody>
          <a:bodyPr wrap="none" lIns="91367" tIns="45684" rIns="91367" bIns="45684" anchor="ctr"/>
          <a:lstStyle/>
          <a:p>
            <a:pPr algn="ctr">
              <a:lnSpc>
                <a:spcPts val="2200"/>
              </a:lnSpc>
            </a:pPr>
            <a:r>
              <a:rPr lang="it-IT" sz="2000" dirty="0">
                <a:solidFill>
                  <a:schemeClr val="bg1"/>
                </a:solidFill>
                <a:latin typeface="Arial" pitchFamily="34" charset="0"/>
                <a:cs typeface="Arial" pitchFamily="34" charset="0"/>
              </a:rPr>
              <a:t> Alcune considerazioni sul nuovo regime di contabilità semplificata</a:t>
            </a:r>
          </a:p>
        </p:txBody>
      </p:sp>
      <p:cxnSp>
        <p:nvCxnSpPr>
          <p:cNvPr id="184327" name="AutoShape 7"/>
          <p:cNvCxnSpPr>
            <a:cxnSpLocks noChangeShapeType="1"/>
          </p:cNvCxnSpPr>
          <p:nvPr/>
        </p:nvCxnSpPr>
        <p:spPr bwMode="auto">
          <a:xfrm>
            <a:off x="6876256" y="2854921"/>
            <a:ext cx="2384" cy="370234"/>
          </a:xfrm>
          <a:prstGeom prst="straightConnector1">
            <a:avLst/>
          </a:prstGeom>
          <a:noFill/>
          <a:ln w="28575">
            <a:solidFill>
              <a:schemeClr val="tx1"/>
            </a:solidFill>
            <a:round/>
            <a:headEnd/>
            <a:tailEnd type="triangle" w="med" len="med"/>
          </a:ln>
          <a:effectLst/>
        </p:spPr>
      </p:cxnSp>
      <p:sp>
        <p:nvSpPr>
          <p:cNvPr id="184329" name="Rectangle 9"/>
          <p:cNvSpPr>
            <a:spLocks noChangeArrowheads="1"/>
          </p:cNvSpPr>
          <p:nvPr/>
        </p:nvSpPr>
        <p:spPr bwMode="auto">
          <a:xfrm>
            <a:off x="251520" y="3214961"/>
            <a:ext cx="8712968" cy="866056"/>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lnSpc>
                <a:spcPts val="2200"/>
              </a:lnSpc>
            </a:pPr>
            <a:r>
              <a:rPr lang="it-IT" sz="2000" dirty="0">
                <a:latin typeface="Arial" pitchFamily="34" charset="0"/>
                <a:cs typeface="Arial" pitchFamily="34" charset="0"/>
                <a:sym typeface="Wingdings" pitchFamily="2" charset="2"/>
              </a:rPr>
              <a:t>   Il criterio improntato alla cassa determinerà quadri reddituali totalmente slegati dalla realtà gestionale con devastanti potenziali conseguenze nei rapporti con gli istituti finanziari</a:t>
            </a:r>
          </a:p>
        </p:txBody>
      </p:sp>
      <p:cxnSp>
        <p:nvCxnSpPr>
          <p:cNvPr id="184330" name="AutoShape 10"/>
          <p:cNvCxnSpPr>
            <a:cxnSpLocks noChangeShapeType="1"/>
          </p:cNvCxnSpPr>
          <p:nvPr/>
        </p:nvCxnSpPr>
        <p:spPr bwMode="auto">
          <a:xfrm>
            <a:off x="2338164" y="2854921"/>
            <a:ext cx="2384" cy="370234"/>
          </a:xfrm>
          <a:prstGeom prst="straightConnector1">
            <a:avLst/>
          </a:prstGeom>
          <a:noFill/>
          <a:ln w="28575">
            <a:solidFill>
              <a:schemeClr val="tx1"/>
            </a:solidFill>
            <a:round/>
            <a:headEnd/>
            <a:tailEnd type="triangle" w="med" len="med"/>
          </a:ln>
          <a:effectLst/>
        </p:spPr>
      </p:cxnSp>
      <p:sp>
        <p:nvSpPr>
          <p:cNvPr id="11" name="Segnaposto testo 3"/>
          <p:cNvSpPr txBox="1">
            <a:spLocks/>
          </p:cNvSpPr>
          <p:nvPr/>
        </p:nvSpPr>
        <p:spPr bwMode="auto">
          <a:xfrm>
            <a:off x="107505" y="44624"/>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cxnSp>
        <p:nvCxnSpPr>
          <p:cNvPr id="23" name="AutoShape 10"/>
          <p:cNvCxnSpPr>
            <a:cxnSpLocks noChangeShapeType="1"/>
          </p:cNvCxnSpPr>
          <p:nvPr/>
        </p:nvCxnSpPr>
        <p:spPr bwMode="auto">
          <a:xfrm>
            <a:off x="2338164" y="4079057"/>
            <a:ext cx="2384" cy="370234"/>
          </a:xfrm>
          <a:prstGeom prst="straightConnector1">
            <a:avLst/>
          </a:prstGeom>
          <a:noFill/>
          <a:ln w="28575">
            <a:solidFill>
              <a:schemeClr val="tx1"/>
            </a:solidFill>
            <a:round/>
            <a:headEnd/>
            <a:tailEnd type="triangle" w="med" len="med"/>
          </a:ln>
          <a:effectLst/>
        </p:spPr>
      </p:cxnSp>
      <p:cxnSp>
        <p:nvCxnSpPr>
          <p:cNvPr id="24" name="AutoShape 10"/>
          <p:cNvCxnSpPr>
            <a:cxnSpLocks noChangeShapeType="1"/>
          </p:cNvCxnSpPr>
          <p:nvPr/>
        </p:nvCxnSpPr>
        <p:spPr bwMode="auto">
          <a:xfrm>
            <a:off x="6876256" y="4079057"/>
            <a:ext cx="2384" cy="370234"/>
          </a:xfrm>
          <a:prstGeom prst="straightConnector1">
            <a:avLst/>
          </a:prstGeom>
          <a:noFill/>
          <a:ln w="28575">
            <a:solidFill>
              <a:schemeClr val="tx1"/>
            </a:solidFill>
            <a:round/>
            <a:headEnd/>
            <a:tailEnd type="triangle" w="med" len="med"/>
          </a:ln>
          <a:effectLst/>
        </p:spPr>
      </p:cxnSp>
      <p:cxnSp>
        <p:nvCxnSpPr>
          <p:cNvPr id="16" name="AutoShape 5"/>
          <p:cNvCxnSpPr>
            <a:cxnSpLocks noChangeShapeType="1"/>
          </p:cNvCxnSpPr>
          <p:nvPr/>
        </p:nvCxnSpPr>
        <p:spPr bwMode="auto">
          <a:xfrm rot="5400000">
            <a:off x="3237849" y="550622"/>
            <a:ext cx="508000" cy="2232310"/>
          </a:xfrm>
          <a:prstGeom prst="bentConnector3">
            <a:avLst>
              <a:gd name="adj1" fmla="val 50000"/>
            </a:avLst>
          </a:prstGeom>
          <a:noFill/>
          <a:ln w="28575">
            <a:solidFill>
              <a:schemeClr val="tx1"/>
            </a:solidFill>
            <a:miter lim="800000"/>
            <a:headEnd/>
            <a:tailEnd type="triangle" w="med" len="med"/>
          </a:ln>
          <a:effectLst/>
        </p:spPr>
      </p:cxnSp>
      <p:cxnSp>
        <p:nvCxnSpPr>
          <p:cNvPr id="17" name="AutoShape 6"/>
          <p:cNvCxnSpPr>
            <a:cxnSpLocks noChangeShapeType="1"/>
          </p:cNvCxnSpPr>
          <p:nvPr/>
        </p:nvCxnSpPr>
        <p:spPr bwMode="auto">
          <a:xfrm rot="16200000" flipH="1">
            <a:off x="5488130" y="532650"/>
            <a:ext cx="508000" cy="2268253"/>
          </a:xfrm>
          <a:prstGeom prst="bentConnector3">
            <a:avLst>
              <a:gd name="adj1" fmla="val 50000"/>
            </a:avLst>
          </a:prstGeom>
          <a:noFill/>
          <a:ln w="28575">
            <a:solidFill>
              <a:schemeClr val="tx1"/>
            </a:solidFill>
            <a:miter lim="800000"/>
            <a:headEnd/>
            <a:tailEnd type="triangle" w="med" len="med"/>
          </a:ln>
          <a:effectLst/>
        </p:spPr>
      </p:cxnSp>
      <p:sp>
        <p:nvSpPr>
          <p:cNvPr id="14" name="Rectangle 9"/>
          <p:cNvSpPr>
            <a:spLocks noChangeArrowheads="1"/>
          </p:cNvSpPr>
          <p:nvPr/>
        </p:nvSpPr>
        <p:spPr bwMode="auto">
          <a:xfrm>
            <a:off x="251520" y="4439097"/>
            <a:ext cx="8712968" cy="866056"/>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lnSpc>
                <a:spcPts val="2200"/>
              </a:lnSpc>
            </a:pPr>
            <a:r>
              <a:rPr lang="it-IT" sz="2000" dirty="0">
                <a:latin typeface="Arial" pitchFamily="34" charset="0"/>
                <a:cs typeface="Arial" pitchFamily="34" charset="0"/>
                <a:sym typeface="Wingdings" pitchFamily="2" charset="2"/>
              </a:rPr>
              <a:t>Le imprese dovranno limitare la richiesta di acconti, in quanto potrebbero trovarsi a pagare le imposte sull’acconto ricevuto a fine anno per poi dichiarare una perdita nell’anno di completamento della prestazione</a:t>
            </a:r>
          </a:p>
        </p:txBody>
      </p:sp>
      <p:cxnSp>
        <p:nvCxnSpPr>
          <p:cNvPr id="21" name="AutoShape 10"/>
          <p:cNvCxnSpPr>
            <a:cxnSpLocks noChangeShapeType="1"/>
          </p:cNvCxnSpPr>
          <p:nvPr/>
        </p:nvCxnSpPr>
        <p:spPr bwMode="auto">
          <a:xfrm>
            <a:off x="2338164" y="5292999"/>
            <a:ext cx="2384" cy="370234"/>
          </a:xfrm>
          <a:prstGeom prst="straightConnector1">
            <a:avLst/>
          </a:prstGeom>
          <a:noFill/>
          <a:ln w="28575">
            <a:solidFill>
              <a:schemeClr val="tx1"/>
            </a:solidFill>
            <a:round/>
            <a:headEnd/>
            <a:tailEnd type="triangle" w="med" len="med"/>
          </a:ln>
          <a:effectLst/>
        </p:spPr>
      </p:cxnSp>
      <p:cxnSp>
        <p:nvCxnSpPr>
          <p:cNvPr id="22" name="AutoShape 10"/>
          <p:cNvCxnSpPr>
            <a:cxnSpLocks noChangeShapeType="1"/>
          </p:cNvCxnSpPr>
          <p:nvPr/>
        </p:nvCxnSpPr>
        <p:spPr bwMode="auto">
          <a:xfrm>
            <a:off x="6876256" y="5292999"/>
            <a:ext cx="2384" cy="370234"/>
          </a:xfrm>
          <a:prstGeom prst="straightConnector1">
            <a:avLst/>
          </a:prstGeom>
          <a:noFill/>
          <a:ln w="28575">
            <a:solidFill>
              <a:schemeClr val="tx1"/>
            </a:solidFill>
            <a:round/>
            <a:headEnd/>
            <a:tailEnd type="triangle" w="med" len="med"/>
          </a:ln>
          <a:effectLst/>
        </p:spPr>
      </p:cxnSp>
      <p:sp>
        <p:nvSpPr>
          <p:cNvPr id="25" name="Rectangle 9"/>
          <p:cNvSpPr>
            <a:spLocks noChangeArrowheads="1"/>
          </p:cNvSpPr>
          <p:nvPr/>
        </p:nvSpPr>
        <p:spPr bwMode="auto">
          <a:xfrm>
            <a:off x="251520" y="5661273"/>
            <a:ext cx="8712968" cy="866056"/>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lnSpc>
                <a:spcPts val="2200"/>
              </a:lnSpc>
            </a:pPr>
            <a:r>
              <a:rPr lang="it-IT" sz="2000" dirty="0">
                <a:latin typeface="Arial" pitchFamily="34" charset="0"/>
                <a:cs typeface="Arial" pitchFamily="34" charset="0"/>
                <a:sym typeface="Wingdings" pitchFamily="2" charset="2"/>
              </a:rPr>
              <a:t>Rilevanti problematiche si incontreranno nell’uso dei tipici strumenti di indagine e di accertamento (Studi di settore, Indicatori sintetici di </a:t>
            </a:r>
            <a:r>
              <a:rPr lang="it-IT" sz="2000" dirty="0" err="1">
                <a:latin typeface="Arial" pitchFamily="34" charset="0"/>
                <a:cs typeface="Arial" pitchFamily="34" charset="0"/>
                <a:sym typeface="Wingdings" pitchFamily="2" charset="2"/>
              </a:rPr>
              <a:t>sffidabilità</a:t>
            </a:r>
            <a:r>
              <a:rPr lang="it-IT" sz="2000" dirty="0">
                <a:latin typeface="Arial" pitchFamily="34" charset="0"/>
                <a:cs typeface="Arial" pitchFamily="34" charset="0"/>
                <a:sym typeface="Wingdings" pitchFamily="2" charset="2"/>
              </a:rPr>
              <a:t> fiscale, Redditometro, Accertamento induttivo, analitico, </a:t>
            </a:r>
            <a:r>
              <a:rPr lang="it-IT" sz="2000" dirty="0" err="1">
                <a:latin typeface="Arial" pitchFamily="34" charset="0"/>
                <a:cs typeface="Arial" pitchFamily="34" charset="0"/>
                <a:sym typeface="Wingdings" pitchFamily="2" charset="2"/>
              </a:rPr>
              <a:t>etc</a:t>
            </a:r>
            <a:r>
              <a:rPr lang="is-IS" sz="2000" dirty="0">
                <a:latin typeface="Arial" pitchFamily="34" charset="0"/>
                <a:cs typeface="Arial" pitchFamily="34" charset="0"/>
                <a:sym typeface="Wingdings" pitchFamily="2" charset="2"/>
              </a:rPr>
              <a:t>…)</a:t>
            </a:r>
            <a:r>
              <a:rPr lang="it-IT" sz="2000" dirty="0">
                <a:latin typeface="Arial" pitchFamily="34" charset="0"/>
                <a:cs typeface="Arial" pitchFamily="34" charset="0"/>
                <a:sym typeface="Wingdings" pitchFamily="2" charset="2"/>
              </a:rPr>
              <a:t> </a:t>
            </a:r>
          </a:p>
        </p:txBody>
      </p:sp>
    </p:spTree>
    <p:extLst>
      <p:ext uri="{BB962C8B-B14F-4D97-AF65-F5344CB8AC3E}">
        <p14:creationId xmlns:p14="http://schemas.microsoft.com/office/powerpoint/2010/main" val="195418921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179512" y="2350840"/>
            <a:ext cx="4249738" cy="1366192"/>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lnSpc>
                <a:spcPts val="2400"/>
              </a:lnSpc>
            </a:pPr>
            <a:r>
              <a:rPr lang="it-IT" sz="2000" dirty="0">
                <a:latin typeface="Arial" pitchFamily="34" charset="0"/>
                <a:cs typeface="Arial" pitchFamily="34" charset="0"/>
              </a:rPr>
              <a:t>Istituire appositi registri degli incassi e pagamenti dove annotare in ordine cronologico i ricavi incassati e i costi effettivamente sostenuti  </a:t>
            </a:r>
          </a:p>
        </p:txBody>
      </p:sp>
      <p:sp>
        <p:nvSpPr>
          <p:cNvPr id="184323" name="Rectangle 3"/>
          <p:cNvSpPr>
            <a:spLocks noChangeArrowheads="1"/>
          </p:cNvSpPr>
          <p:nvPr/>
        </p:nvSpPr>
        <p:spPr bwMode="auto">
          <a:xfrm>
            <a:off x="4788470" y="2350840"/>
            <a:ext cx="4176713" cy="1366192"/>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lnSpc>
                <a:spcPts val="2400"/>
              </a:lnSpc>
            </a:pPr>
            <a:r>
              <a:rPr lang="it-IT" sz="2000" dirty="0">
                <a:latin typeface="Arial" pitchFamily="34" charset="0"/>
                <a:cs typeface="Arial" pitchFamily="34" charset="0"/>
                <a:sym typeface="Wingdings" pitchFamily="2" charset="2"/>
              </a:rPr>
              <a:t>Utilizzare i registri IVA anche ai fini delle imposte sui redditi indicando entro il 30/09 dell’anno successivo i mancati incassi e pagamenti</a:t>
            </a:r>
          </a:p>
        </p:txBody>
      </p:sp>
      <p:sp>
        <p:nvSpPr>
          <p:cNvPr id="184324" name="Rectangle 4"/>
          <p:cNvSpPr>
            <a:spLocks noChangeArrowheads="1"/>
          </p:cNvSpPr>
          <p:nvPr/>
        </p:nvSpPr>
        <p:spPr bwMode="auto">
          <a:xfrm>
            <a:off x="180207" y="1052736"/>
            <a:ext cx="8712968" cy="646088"/>
          </a:xfrm>
          <a:prstGeom prst="rect">
            <a:avLst/>
          </a:prstGeom>
          <a:solidFill>
            <a:schemeClr val="accent6">
              <a:lumMod val="75000"/>
            </a:schemeClr>
          </a:solidFill>
          <a:ln w="9525">
            <a:solidFill>
              <a:schemeClr val="tx1"/>
            </a:solidFill>
            <a:miter lim="800000"/>
            <a:headEnd/>
            <a:tailEnd/>
          </a:ln>
          <a:effectLst/>
        </p:spPr>
        <p:txBody>
          <a:bodyPr wrap="none" lIns="91367" tIns="45684" rIns="91367" bIns="45684" anchor="ctr"/>
          <a:lstStyle/>
          <a:p>
            <a:pPr algn="ctr">
              <a:lnSpc>
                <a:spcPts val="2400"/>
              </a:lnSpc>
            </a:pPr>
            <a:r>
              <a:rPr lang="it-IT" sz="2000" dirty="0">
                <a:solidFill>
                  <a:schemeClr val="bg1"/>
                </a:solidFill>
                <a:latin typeface="Arial" pitchFamily="34" charset="0"/>
                <a:cs typeface="Arial" pitchFamily="34" charset="0"/>
              </a:rPr>
              <a:t>Le tre modalità previste dalla legge per la tenuta dei registri </a:t>
            </a:r>
          </a:p>
        </p:txBody>
      </p:sp>
      <p:cxnSp>
        <p:nvCxnSpPr>
          <p:cNvPr id="184325" name="AutoShape 5"/>
          <p:cNvCxnSpPr>
            <a:cxnSpLocks noChangeShapeType="1"/>
            <a:stCxn id="184324" idx="2"/>
            <a:endCxn id="184322" idx="0"/>
          </p:cNvCxnSpPr>
          <p:nvPr/>
        </p:nvCxnSpPr>
        <p:spPr bwMode="auto">
          <a:xfrm rot="5400000">
            <a:off x="3094528" y="908677"/>
            <a:ext cx="652016"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a:stCxn id="184324" idx="2"/>
            <a:endCxn id="184323" idx="0"/>
          </p:cNvCxnSpPr>
          <p:nvPr/>
        </p:nvCxnSpPr>
        <p:spPr bwMode="auto">
          <a:xfrm rot="16200000" flipH="1">
            <a:off x="5380751" y="854764"/>
            <a:ext cx="652016" cy="2340136"/>
          </a:xfrm>
          <a:prstGeom prst="bentConnector3">
            <a:avLst>
              <a:gd name="adj1" fmla="val 50000"/>
            </a:avLst>
          </a:prstGeom>
          <a:noFill/>
          <a:ln w="28575">
            <a:solidFill>
              <a:schemeClr val="tx1"/>
            </a:solidFill>
            <a:miter lim="800000"/>
            <a:headEnd/>
            <a:tailEnd type="triangle" w="med" len="med"/>
          </a:ln>
          <a:effectLst/>
        </p:spPr>
      </p:cxnSp>
      <p:cxnSp>
        <p:nvCxnSpPr>
          <p:cNvPr id="184327" name="AutoShape 7"/>
          <p:cNvCxnSpPr>
            <a:cxnSpLocks noChangeShapeType="1"/>
          </p:cNvCxnSpPr>
          <p:nvPr/>
        </p:nvCxnSpPr>
        <p:spPr bwMode="auto">
          <a:xfrm>
            <a:off x="6874668" y="3789040"/>
            <a:ext cx="1588" cy="431800"/>
          </a:xfrm>
          <a:prstGeom prst="straightConnector1">
            <a:avLst/>
          </a:prstGeom>
          <a:noFill/>
          <a:ln w="28575">
            <a:solidFill>
              <a:schemeClr val="tx1"/>
            </a:solidFill>
            <a:round/>
            <a:headEnd/>
            <a:tailEnd type="triangle" w="med" len="med"/>
          </a:ln>
          <a:effectLst/>
        </p:spPr>
      </p:cxnSp>
      <p:sp>
        <p:nvSpPr>
          <p:cNvPr id="184329" name="Rectangle 9"/>
          <p:cNvSpPr>
            <a:spLocks noChangeArrowheads="1"/>
          </p:cNvSpPr>
          <p:nvPr/>
        </p:nvSpPr>
        <p:spPr bwMode="auto">
          <a:xfrm>
            <a:off x="180207" y="4293096"/>
            <a:ext cx="8712968" cy="1008112"/>
          </a:xfrm>
          <a:prstGeom prst="rect">
            <a:avLst/>
          </a:prstGeom>
          <a:solidFill>
            <a:srgbClr val="B4DCFA"/>
          </a:solidFill>
          <a:ln w="9525">
            <a:solidFill>
              <a:schemeClr val="tx1"/>
            </a:solidFill>
            <a:miter lim="800000"/>
            <a:headEnd/>
            <a:tailEnd/>
          </a:ln>
          <a:effectLst/>
        </p:spPr>
        <p:txBody>
          <a:bodyPr lIns="91367" tIns="45684" rIns="91367" bIns="45684" anchor="ctr"/>
          <a:lstStyle/>
          <a:p>
            <a:pPr algn="ctr">
              <a:lnSpc>
                <a:spcPts val="2400"/>
              </a:lnSpc>
            </a:pPr>
            <a:r>
              <a:rPr lang="it-IT" sz="2000" dirty="0">
                <a:latin typeface="Arial" pitchFamily="34" charset="0"/>
                <a:cs typeface="Arial" pitchFamily="34" charset="0"/>
                <a:sym typeface="Wingdings" pitchFamily="2" charset="2"/>
              </a:rPr>
              <a:t>Tenere soltanto i registri IVA senza alcuna annotazione relativa agli incassi o pagamenti in quanto opera la presunzione che la data di registrazione dei documenti coincide con quella di incasso o pagamento </a:t>
            </a:r>
          </a:p>
        </p:txBody>
      </p:sp>
      <p:cxnSp>
        <p:nvCxnSpPr>
          <p:cNvPr id="184330" name="AutoShape 10"/>
          <p:cNvCxnSpPr>
            <a:cxnSpLocks noChangeShapeType="1"/>
          </p:cNvCxnSpPr>
          <p:nvPr/>
        </p:nvCxnSpPr>
        <p:spPr bwMode="auto">
          <a:xfrm>
            <a:off x="2266851" y="3789040"/>
            <a:ext cx="1588" cy="431800"/>
          </a:xfrm>
          <a:prstGeom prst="straightConnector1">
            <a:avLst/>
          </a:prstGeom>
          <a:noFill/>
          <a:ln w="28575">
            <a:solidFill>
              <a:schemeClr val="tx1"/>
            </a:solidFill>
            <a:round/>
            <a:headEnd/>
            <a:tailEnd type="triangle" w="med" len="med"/>
          </a:ln>
          <a:effectLst/>
        </p:spPr>
      </p:cxnSp>
      <p:sp>
        <p:nvSpPr>
          <p:cNvPr id="11" name="Segnaposto testo 3"/>
          <p:cNvSpPr txBox="1">
            <a:spLocks/>
          </p:cNvSpPr>
          <p:nvPr/>
        </p:nvSpPr>
        <p:spPr bwMode="auto">
          <a:xfrm>
            <a:off x="107505" y="187301"/>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
        <p:nvSpPr>
          <p:cNvPr id="17" name="Rectangle 2"/>
          <p:cNvSpPr>
            <a:spLocks noChangeArrowheads="1"/>
          </p:cNvSpPr>
          <p:nvPr/>
        </p:nvSpPr>
        <p:spPr bwMode="auto">
          <a:xfrm>
            <a:off x="180207" y="5733256"/>
            <a:ext cx="7128792" cy="864096"/>
          </a:xfrm>
          <a:prstGeom prst="rect">
            <a:avLst/>
          </a:prstGeom>
          <a:solidFill>
            <a:srgbClr val="D3FFF4"/>
          </a:solidFill>
          <a:ln w="9525">
            <a:solidFill>
              <a:schemeClr val="tx1"/>
            </a:solidFill>
            <a:miter lim="800000"/>
            <a:headEnd/>
            <a:tailEnd/>
          </a:ln>
          <a:effectLst/>
        </p:spPr>
        <p:txBody>
          <a:bodyPr lIns="91367" tIns="45684" rIns="91367" bIns="45684" anchor="ctr"/>
          <a:lstStyle/>
          <a:p>
            <a:pPr algn="ctr">
              <a:lnSpc>
                <a:spcPts val="2400"/>
              </a:lnSpc>
            </a:pPr>
            <a:r>
              <a:rPr lang="it-IT" sz="2000" dirty="0">
                <a:latin typeface="Arial" pitchFamily="34" charset="0"/>
                <a:cs typeface="Arial" pitchFamily="34" charset="0"/>
              </a:rPr>
              <a:t>L’ultima delle modalità </a:t>
            </a:r>
            <a:r>
              <a:rPr lang="it-IT" sz="2000" u="sng" dirty="0">
                <a:latin typeface="Arial" pitchFamily="34" charset="0"/>
                <a:cs typeface="Arial" pitchFamily="34" charset="0"/>
              </a:rPr>
              <a:t>è l’unica ad essere soggetta a specifica opzione </a:t>
            </a:r>
            <a:r>
              <a:rPr lang="it-IT" sz="2000" dirty="0">
                <a:latin typeface="Arial" pitchFamily="34" charset="0"/>
                <a:cs typeface="Arial" pitchFamily="34" charset="0"/>
              </a:rPr>
              <a:t>(a consuntivo) con validità minima triennale </a:t>
            </a:r>
          </a:p>
        </p:txBody>
      </p:sp>
      <p:cxnSp>
        <p:nvCxnSpPr>
          <p:cNvPr id="18" name="AutoShape 10"/>
          <p:cNvCxnSpPr>
            <a:cxnSpLocks noChangeShapeType="1"/>
          </p:cNvCxnSpPr>
          <p:nvPr/>
        </p:nvCxnSpPr>
        <p:spPr bwMode="auto">
          <a:xfrm>
            <a:off x="754683" y="5301208"/>
            <a:ext cx="1588" cy="431800"/>
          </a:xfrm>
          <a:prstGeom prst="straightConnector1">
            <a:avLst/>
          </a:prstGeom>
          <a:noFill/>
          <a:ln w="28575">
            <a:solidFill>
              <a:schemeClr val="tx1"/>
            </a:solidFill>
            <a:round/>
            <a:headEnd/>
            <a:tailEnd type="triangle" w="med" len="med"/>
          </a:ln>
          <a:effectLst/>
        </p:spPr>
      </p:cxnSp>
      <p:cxnSp>
        <p:nvCxnSpPr>
          <p:cNvPr id="19" name="AutoShape 10"/>
          <p:cNvCxnSpPr>
            <a:cxnSpLocks noChangeShapeType="1"/>
          </p:cNvCxnSpPr>
          <p:nvPr/>
        </p:nvCxnSpPr>
        <p:spPr bwMode="auto">
          <a:xfrm>
            <a:off x="6083275" y="5301208"/>
            <a:ext cx="1588" cy="431800"/>
          </a:xfrm>
          <a:prstGeom prst="straightConnector1">
            <a:avLst/>
          </a:prstGeom>
          <a:noFill/>
          <a:ln w="28575">
            <a:solidFill>
              <a:schemeClr val="tx1"/>
            </a:solidFill>
            <a:round/>
            <a:headEnd/>
            <a:tailEnd type="triangle" w="med" len="med"/>
          </a:ln>
          <a:effectLst/>
        </p:spPr>
      </p:cxnSp>
      <p:sp>
        <p:nvSpPr>
          <p:cNvPr id="15" name="Freccia in giù 14"/>
          <p:cNvSpPr/>
          <p:nvPr/>
        </p:nvSpPr>
        <p:spPr>
          <a:xfrm>
            <a:off x="1404342" y="1844824"/>
            <a:ext cx="647377" cy="432048"/>
          </a:xfrm>
          <a:prstGeom prst="downArrow">
            <a:avLst/>
          </a:prstGeom>
          <a:solidFill>
            <a:schemeClr val="accent3">
              <a:lumMod val="75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it-IT" b="1" dirty="0">
                <a:solidFill>
                  <a:srgbClr val="FF0000"/>
                </a:solidFill>
              </a:rPr>
              <a:t>1</a:t>
            </a:r>
          </a:p>
        </p:txBody>
      </p:sp>
      <p:sp>
        <p:nvSpPr>
          <p:cNvPr id="16" name="Freccia in giù 15"/>
          <p:cNvSpPr/>
          <p:nvPr/>
        </p:nvSpPr>
        <p:spPr>
          <a:xfrm>
            <a:off x="7381006" y="1844824"/>
            <a:ext cx="647377" cy="432048"/>
          </a:xfrm>
          <a:prstGeom prst="downArrow">
            <a:avLst/>
          </a:prstGeom>
          <a:solidFill>
            <a:schemeClr val="accent3">
              <a:lumMod val="75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it-IT" b="1" dirty="0">
                <a:solidFill>
                  <a:srgbClr val="FF0000"/>
                </a:solidFill>
              </a:rPr>
              <a:t>2</a:t>
            </a:r>
          </a:p>
        </p:txBody>
      </p:sp>
      <p:sp>
        <p:nvSpPr>
          <p:cNvPr id="20" name="Freccia in giù 19"/>
          <p:cNvSpPr/>
          <p:nvPr/>
        </p:nvSpPr>
        <p:spPr>
          <a:xfrm>
            <a:off x="4283968" y="3789040"/>
            <a:ext cx="627953" cy="432048"/>
          </a:xfrm>
          <a:prstGeom prst="downArrow">
            <a:avLst/>
          </a:prstGeom>
          <a:solidFill>
            <a:schemeClr val="accent3">
              <a:lumMod val="75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it-IT" b="1" dirty="0">
                <a:solidFill>
                  <a:srgbClr val="FF0000"/>
                </a:solidFill>
              </a:rPr>
              <a:t>3</a:t>
            </a:r>
          </a:p>
        </p:txBody>
      </p:sp>
    </p:spTree>
    <p:extLst>
      <p:ext uri="{BB962C8B-B14F-4D97-AF65-F5344CB8AC3E}">
        <p14:creationId xmlns:p14="http://schemas.microsoft.com/office/powerpoint/2010/main" val="38707136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95288" y="1196752"/>
            <a:ext cx="8310562" cy="576262"/>
          </a:xfrm>
          <a:prstGeom prst="rect">
            <a:avLst/>
          </a:prstGeom>
          <a:solidFill>
            <a:schemeClr val="accent1">
              <a:lumMod val="75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b="1" dirty="0">
                <a:solidFill>
                  <a:schemeClr val="bg1"/>
                </a:solidFill>
                <a:latin typeface="Arial" pitchFamily="34" charset="0"/>
                <a:cs typeface="Arial" pitchFamily="34" charset="0"/>
              </a:rPr>
              <a:t>Nuovi termini di versamento delle imposte sui redditi </a:t>
            </a:r>
          </a:p>
        </p:txBody>
      </p:sp>
      <p:sp>
        <p:nvSpPr>
          <p:cNvPr id="13" name="Segnaposto testo 3"/>
          <p:cNvSpPr txBox="1">
            <a:spLocks/>
          </p:cNvSpPr>
          <p:nvPr/>
        </p:nvSpPr>
        <p:spPr bwMode="auto">
          <a:xfrm>
            <a:off x="323528" y="116632"/>
            <a:ext cx="8496944" cy="504354"/>
          </a:xfrm>
          <a:prstGeom prst="rect">
            <a:avLst/>
          </a:prstGeom>
          <a:noFill/>
          <a:extLst/>
        </p:spPr>
        <p:txBody>
          <a:bodyPr/>
          <a:lstStyle/>
          <a:p>
            <a:pPr marL="342900" indent="-342900" algn="ctr">
              <a:spcBef>
                <a:spcPct val="20000"/>
              </a:spcBef>
              <a:defRPr/>
            </a:pPr>
            <a:r>
              <a:rPr lang="it-IT" altLang="it-IT" sz="2200" dirty="0">
                <a:solidFill>
                  <a:srgbClr val="002060"/>
                </a:solidFill>
                <a:latin typeface="Arial"/>
                <a:ea typeface="ＭＳ Ｐゴシック" charset="0"/>
                <a:cs typeface="Arial"/>
              </a:rPr>
              <a:t>NUOVI TERMINI DI VERSAMENTO E DI PRESENTAZIONE</a:t>
            </a:r>
          </a:p>
        </p:txBody>
      </p:sp>
      <p:sp>
        <p:nvSpPr>
          <p:cNvPr id="14" name="Rettangolo 13"/>
          <p:cNvSpPr/>
          <p:nvPr/>
        </p:nvSpPr>
        <p:spPr>
          <a:xfrm>
            <a:off x="389509" y="2276872"/>
            <a:ext cx="3822451" cy="936104"/>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2 luglio 2018 (senza maggiorazione)</a:t>
            </a:r>
          </a:p>
        </p:txBody>
      </p:sp>
      <p:sp>
        <p:nvSpPr>
          <p:cNvPr id="15" name="Rettangolo 14"/>
          <p:cNvSpPr/>
          <p:nvPr/>
        </p:nvSpPr>
        <p:spPr>
          <a:xfrm>
            <a:off x="4854005" y="2276872"/>
            <a:ext cx="3822451" cy="936104"/>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20 agosto 2018 (con maggiorazione 0,40%)</a:t>
            </a:r>
          </a:p>
        </p:txBody>
      </p:sp>
      <p:sp>
        <p:nvSpPr>
          <p:cNvPr id="16" name="Freccia in giù 1"/>
          <p:cNvSpPr/>
          <p:nvPr/>
        </p:nvSpPr>
        <p:spPr>
          <a:xfrm>
            <a:off x="1907704" y="1906562"/>
            <a:ext cx="720725"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17" name="Freccia in giù 11"/>
          <p:cNvSpPr/>
          <p:nvPr/>
        </p:nvSpPr>
        <p:spPr>
          <a:xfrm>
            <a:off x="6372200" y="1906562"/>
            <a:ext cx="719137"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18" name="Rettangolo 17"/>
          <p:cNvSpPr/>
          <p:nvPr/>
        </p:nvSpPr>
        <p:spPr>
          <a:xfrm>
            <a:off x="395536" y="4725342"/>
            <a:ext cx="3822451" cy="935906"/>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30 luglio 2018 (senza maggiorazione)</a:t>
            </a:r>
          </a:p>
        </p:txBody>
      </p:sp>
      <p:sp>
        <p:nvSpPr>
          <p:cNvPr id="19" name="Rettangolo 18"/>
          <p:cNvSpPr/>
          <p:nvPr/>
        </p:nvSpPr>
        <p:spPr>
          <a:xfrm>
            <a:off x="4932040" y="4725342"/>
            <a:ext cx="3822451" cy="935906"/>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30 agosto 2018 (con maggiorazione 0,40%)</a:t>
            </a:r>
          </a:p>
        </p:txBody>
      </p:sp>
      <p:sp>
        <p:nvSpPr>
          <p:cNvPr id="22" name="Rettangolo 21"/>
          <p:cNvSpPr/>
          <p:nvPr/>
        </p:nvSpPr>
        <p:spPr>
          <a:xfrm>
            <a:off x="395536" y="3717032"/>
            <a:ext cx="8310562" cy="576262"/>
          </a:xfrm>
          <a:prstGeom prst="rect">
            <a:avLst/>
          </a:prstGeom>
          <a:solidFill>
            <a:schemeClr val="accent1">
              <a:lumMod val="75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b="1" dirty="0">
                <a:solidFill>
                  <a:schemeClr val="bg1"/>
                </a:solidFill>
                <a:latin typeface="Arial" pitchFamily="34" charset="0"/>
                <a:cs typeface="Arial" pitchFamily="34" charset="0"/>
              </a:rPr>
              <a:t>Per le società di capitale che approvano il bilancio entro 180 giorni </a:t>
            </a:r>
          </a:p>
        </p:txBody>
      </p:sp>
      <p:sp>
        <p:nvSpPr>
          <p:cNvPr id="23" name="Freccia in giù 1"/>
          <p:cNvSpPr/>
          <p:nvPr/>
        </p:nvSpPr>
        <p:spPr>
          <a:xfrm>
            <a:off x="1979067" y="4355032"/>
            <a:ext cx="720725"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24" name="Freccia in giù 11"/>
          <p:cNvSpPr/>
          <p:nvPr/>
        </p:nvSpPr>
        <p:spPr>
          <a:xfrm>
            <a:off x="6445151" y="4355032"/>
            <a:ext cx="719137"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3" name="Fumetto 4 2"/>
          <p:cNvSpPr/>
          <p:nvPr/>
        </p:nvSpPr>
        <p:spPr>
          <a:xfrm>
            <a:off x="4211960" y="5805264"/>
            <a:ext cx="3456384" cy="792088"/>
          </a:xfrm>
          <a:prstGeom prst="cloudCallout">
            <a:avLst>
              <a:gd name="adj1" fmla="val 42158"/>
              <a:gd name="adj2" fmla="val -80011"/>
            </a:avLst>
          </a:prstGeom>
          <a:solidFill>
            <a:srgbClr val="DFF5E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tx1"/>
                </a:solidFill>
                <a:latin typeface="Arial"/>
                <a:cs typeface="Arial"/>
              </a:rPr>
              <a:t>Se esiste la previsione statutaria</a:t>
            </a:r>
          </a:p>
        </p:txBody>
      </p:sp>
    </p:spTree>
    <p:extLst>
      <p:ext uri="{BB962C8B-B14F-4D97-AF65-F5344CB8AC3E}">
        <p14:creationId xmlns:p14="http://schemas.microsoft.com/office/powerpoint/2010/main" val="6869136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179512" y="2278832"/>
            <a:ext cx="3960440" cy="1008112"/>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r>
              <a:rPr lang="it-IT" sz="1900" dirty="0">
                <a:latin typeface="Arial" pitchFamily="34" charset="0"/>
                <a:cs typeface="Arial" pitchFamily="34" charset="0"/>
              </a:rPr>
              <a:t>Ai fini IVA si tengono i registri corrispettivi, fatture emesse e fatture di acquisto</a:t>
            </a:r>
          </a:p>
        </p:txBody>
      </p:sp>
      <p:cxnSp>
        <p:nvCxnSpPr>
          <p:cNvPr id="184327" name="AutoShape 7"/>
          <p:cNvCxnSpPr>
            <a:cxnSpLocks noChangeShapeType="1"/>
          </p:cNvCxnSpPr>
          <p:nvPr/>
        </p:nvCxnSpPr>
        <p:spPr bwMode="auto">
          <a:xfrm flipH="1">
            <a:off x="7020271" y="3284984"/>
            <a:ext cx="1" cy="288032"/>
          </a:xfrm>
          <a:prstGeom prst="straightConnector1">
            <a:avLst/>
          </a:prstGeom>
          <a:noFill/>
          <a:ln w="28575">
            <a:solidFill>
              <a:schemeClr val="tx1"/>
            </a:solidFill>
            <a:round/>
            <a:headEnd/>
            <a:tailEnd type="triangle" w="med" len="med"/>
          </a:ln>
          <a:effectLst/>
        </p:spPr>
      </p:cxnSp>
      <p:sp>
        <p:nvSpPr>
          <p:cNvPr id="184329" name="Rectangle 9"/>
          <p:cNvSpPr>
            <a:spLocks noChangeArrowheads="1"/>
          </p:cNvSpPr>
          <p:nvPr/>
        </p:nvSpPr>
        <p:spPr bwMode="auto">
          <a:xfrm>
            <a:off x="179512" y="3573016"/>
            <a:ext cx="8784976" cy="1080120"/>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lnSpc>
                <a:spcPct val="120000"/>
              </a:lnSpc>
            </a:pPr>
            <a:r>
              <a:rPr lang="it-IT" sz="1900" dirty="0">
                <a:latin typeface="Arial" pitchFamily="34" charset="0"/>
                <a:cs typeface="Arial" pitchFamily="34" charset="0"/>
                <a:sym typeface="Wingdings" pitchFamily="2" charset="2"/>
              </a:rPr>
              <a:t>Sui registri degli incassi e dei pagamenti si dovrà indicare entro 60 giorni ogni singolo incasso o pagamento, anche in acconto e scorporato dell’eventuale IVA (</a:t>
            </a:r>
            <a:r>
              <a:rPr lang="it-IT" sz="1900" u="sng" dirty="0">
                <a:latin typeface="Arial" pitchFamily="34" charset="0"/>
                <a:cs typeface="Arial" pitchFamily="34" charset="0"/>
                <a:sym typeface="Wingdings" pitchFamily="2" charset="2"/>
              </a:rPr>
              <a:t>che non è un costo/ricavo  bensì un credito/debito</a:t>
            </a:r>
            <a:r>
              <a:rPr lang="it-IT" sz="1900" dirty="0">
                <a:latin typeface="Arial" pitchFamily="34" charset="0"/>
                <a:cs typeface="Arial" pitchFamily="34" charset="0"/>
                <a:sym typeface="Wingdings" pitchFamily="2" charset="2"/>
              </a:rPr>
              <a:t>) </a:t>
            </a:r>
          </a:p>
        </p:txBody>
      </p:sp>
      <p:cxnSp>
        <p:nvCxnSpPr>
          <p:cNvPr id="20" name="AutoShape 7"/>
          <p:cNvCxnSpPr>
            <a:cxnSpLocks noChangeShapeType="1"/>
          </p:cNvCxnSpPr>
          <p:nvPr/>
        </p:nvCxnSpPr>
        <p:spPr bwMode="auto">
          <a:xfrm flipH="1">
            <a:off x="2195735" y="3284984"/>
            <a:ext cx="1" cy="288032"/>
          </a:xfrm>
          <a:prstGeom prst="straightConnector1">
            <a:avLst/>
          </a:prstGeom>
          <a:noFill/>
          <a:ln w="28575">
            <a:solidFill>
              <a:schemeClr val="tx1"/>
            </a:solidFill>
            <a:round/>
            <a:headEnd/>
            <a:tailEnd type="triangle" w="med" len="med"/>
          </a:ln>
          <a:effectLst/>
        </p:spPr>
      </p:cxnSp>
      <p:sp>
        <p:nvSpPr>
          <p:cNvPr id="17" name="Callout con freccia in giù 16"/>
          <p:cNvSpPr/>
          <p:nvPr/>
        </p:nvSpPr>
        <p:spPr>
          <a:xfrm>
            <a:off x="3923928" y="1412776"/>
            <a:ext cx="1296144" cy="770384"/>
          </a:xfrm>
          <a:prstGeom prst="downArrow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u="sng" dirty="0">
                <a:solidFill>
                  <a:srgbClr val="002060"/>
                </a:solidFill>
                <a:latin typeface="Arial" pitchFamily="34" charset="0"/>
                <a:cs typeface="Arial" pitchFamily="34" charset="0"/>
              </a:rPr>
              <a:t>1</a:t>
            </a:r>
          </a:p>
        </p:txBody>
      </p:sp>
      <p:sp>
        <p:nvSpPr>
          <p:cNvPr id="18" name="Rectangle 2"/>
          <p:cNvSpPr>
            <a:spLocks noChangeArrowheads="1"/>
          </p:cNvSpPr>
          <p:nvPr/>
        </p:nvSpPr>
        <p:spPr bwMode="auto">
          <a:xfrm>
            <a:off x="5004048" y="2276872"/>
            <a:ext cx="3960440" cy="1008112"/>
          </a:xfrm>
          <a:prstGeom prst="rect">
            <a:avLst/>
          </a:prstGeom>
          <a:solidFill>
            <a:schemeClr val="bg2"/>
          </a:solidFill>
          <a:ln w="9525">
            <a:solidFill>
              <a:schemeClr val="tx1"/>
            </a:solidFill>
            <a:miter lim="800000"/>
            <a:headEnd/>
            <a:tailEnd/>
          </a:ln>
          <a:effectLst/>
        </p:spPr>
        <p:txBody>
          <a:bodyPr lIns="91367" tIns="45684" rIns="91367" bIns="45684" anchor="ctr"/>
          <a:lstStyle/>
          <a:p>
            <a:pPr algn="ctr"/>
            <a:r>
              <a:rPr lang="it-IT" sz="1900" dirty="0">
                <a:latin typeface="Arial" pitchFamily="34" charset="0"/>
                <a:cs typeface="Arial" pitchFamily="34" charset="0"/>
              </a:rPr>
              <a:t>Ai fini </a:t>
            </a:r>
            <a:r>
              <a:rPr lang="it-IT" sz="1900" dirty="0" err="1">
                <a:latin typeface="Arial" pitchFamily="34" charset="0"/>
                <a:cs typeface="Arial" pitchFamily="34" charset="0"/>
              </a:rPr>
              <a:t>II.DD</a:t>
            </a:r>
            <a:r>
              <a:rPr lang="it-IT" sz="1900" dirty="0">
                <a:latin typeface="Arial" pitchFamily="34" charset="0"/>
                <a:cs typeface="Arial" pitchFamily="34" charset="0"/>
              </a:rPr>
              <a:t>. si tengono i registri degli incassi e pagamenti </a:t>
            </a:r>
          </a:p>
        </p:txBody>
      </p:sp>
      <p:cxnSp>
        <p:nvCxnSpPr>
          <p:cNvPr id="19" name="AutoShape 7"/>
          <p:cNvCxnSpPr>
            <a:cxnSpLocks noChangeShapeType="1"/>
          </p:cNvCxnSpPr>
          <p:nvPr/>
        </p:nvCxnSpPr>
        <p:spPr bwMode="auto">
          <a:xfrm flipH="1">
            <a:off x="7020271" y="4653136"/>
            <a:ext cx="1" cy="288032"/>
          </a:xfrm>
          <a:prstGeom prst="straightConnector1">
            <a:avLst/>
          </a:prstGeom>
          <a:noFill/>
          <a:ln w="28575">
            <a:solidFill>
              <a:schemeClr val="tx1"/>
            </a:solidFill>
            <a:round/>
            <a:headEnd/>
            <a:tailEnd type="triangle" w="med" len="med"/>
          </a:ln>
          <a:effectLst/>
        </p:spPr>
      </p:cxnSp>
      <p:sp>
        <p:nvSpPr>
          <p:cNvPr id="23" name="Rectangle 9"/>
          <p:cNvSpPr>
            <a:spLocks noChangeArrowheads="1"/>
          </p:cNvSpPr>
          <p:nvPr/>
        </p:nvSpPr>
        <p:spPr bwMode="auto">
          <a:xfrm>
            <a:off x="179512" y="4941168"/>
            <a:ext cx="3960440" cy="1080120"/>
          </a:xfrm>
          <a:prstGeom prst="rect">
            <a:avLst/>
          </a:prstGeom>
          <a:solidFill>
            <a:srgbClr val="92D050"/>
          </a:solidFill>
          <a:ln w="9525">
            <a:solidFill>
              <a:schemeClr val="tx1"/>
            </a:solidFill>
            <a:miter lim="800000"/>
            <a:headEnd/>
            <a:tailEnd/>
          </a:ln>
          <a:effectLst/>
        </p:spPr>
        <p:txBody>
          <a:bodyPr lIns="91367" tIns="45684" rIns="91367" bIns="45684" anchor="ctr"/>
          <a:lstStyle/>
          <a:p>
            <a:pPr algn="ctr">
              <a:lnSpc>
                <a:spcPct val="120000"/>
              </a:lnSpc>
            </a:pPr>
            <a:r>
              <a:rPr lang="it-IT" sz="1900" b="1" u="sng" dirty="0">
                <a:latin typeface="Arial" pitchFamily="34" charset="0"/>
                <a:cs typeface="Arial" pitchFamily="34" charset="0"/>
                <a:sym typeface="Wingdings" pitchFamily="2" charset="2"/>
              </a:rPr>
              <a:t>1^ difficoltà</a:t>
            </a:r>
            <a:r>
              <a:rPr lang="it-IT" sz="1900" dirty="0">
                <a:latin typeface="Arial" pitchFamily="34" charset="0"/>
                <a:cs typeface="Arial" pitchFamily="34" charset="0"/>
                <a:sym typeface="Wingdings" pitchFamily="2" charset="2"/>
              </a:rPr>
              <a:t>: la necessità della prima nota anche per i soggetti in contabilità semplificata  </a:t>
            </a:r>
          </a:p>
        </p:txBody>
      </p:sp>
      <p:cxnSp>
        <p:nvCxnSpPr>
          <p:cNvPr id="24" name="AutoShape 7"/>
          <p:cNvCxnSpPr>
            <a:cxnSpLocks noChangeShapeType="1"/>
          </p:cNvCxnSpPr>
          <p:nvPr/>
        </p:nvCxnSpPr>
        <p:spPr bwMode="auto">
          <a:xfrm flipH="1">
            <a:off x="2195735" y="4653136"/>
            <a:ext cx="1" cy="288032"/>
          </a:xfrm>
          <a:prstGeom prst="straightConnector1">
            <a:avLst/>
          </a:prstGeom>
          <a:noFill/>
          <a:ln w="28575">
            <a:solidFill>
              <a:schemeClr val="tx1"/>
            </a:solidFill>
            <a:round/>
            <a:headEnd/>
            <a:tailEnd type="triangle" w="med" len="med"/>
          </a:ln>
          <a:effectLst/>
        </p:spPr>
      </p:cxnSp>
      <p:sp>
        <p:nvSpPr>
          <p:cNvPr id="26" name="Rectangle 9"/>
          <p:cNvSpPr>
            <a:spLocks noChangeArrowheads="1"/>
          </p:cNvSpPr>
          <p:nvPr/>
        </p:nvSpPr>
        <p:spPr bwMode="auto">
          <a:xfrm>
            <a:off x="5004048" y="4941168"/>
            <a:ext cx="3960440" cy="1080120"/>
          </a:xfrm>
          <a:prstGeom prst="rect">
            <a:avLst/>
          </a:prstGeom>
          <a:solidFill>
            <a:srgbClr val="92D050"/>
          </a:solidFill>
          <a:ln w="9525">
            <a:solidFill>
              <a:schemeClr val="tx1"/>
            </a:solidFill>
            <a:miter lim="800000"/>
            <a:headEnd/>
            <a:tailEnd/>
          </a:ln>
          <a:effectLst/>
        </p:spPr>
        <p:txBody>
          <a:bodyPr lIns="91367" tIns="45684" rIns="91367" bIns="45684" anchor="ctr"/>
          <a:lstStyle/>
          <a:p>
            <a:pPr algn="ctr">
              <a:lnSpc>
                <a:spcPct val="120000"/>
              </a:lnSpc>
            </a:pPr>
            <a:r>
              <a:rPr lang="it-IT" sz="1900" b="1" u="sng" dirty="0">
                <a:latin typeface="Arial" pitchFamily="34" charset="0"/>
                <a:cs typeface="Arial" pitchFamily="34" charset="0"/>
                <a:sym typeface="Wingdings" pitchFamily="2" charset="2"/>
              </a:rPr>
              <a:t>2^ difficoltà</a:t>
            </a:r>
            <a:r>
              <a:rPr lang="it-IT" sz="1900" dirty="0">
                <a:latin typeface="Arial" pitchFamily="34" charset="0"/>
                <a:cs typeface="Arial" pitchFamily="34" charset="0"/>
                <a:sym typeface="Wingdings" pitchFamily="2" charset="2"/>
              </a:rPr>
              <a:t>: ricordarsi di non indicare incassi e pagamenti già tassati o dedotti in anni precedenti</a:t>
            </a:r>
          </a:p>
        </p:txBody>
      </p:sp>
      <p:sp>
        <p:nvSpPr>
          <p:cNvPr id="15" name="Segnaposto testo 3"/>
          <p:cNvSpPr txBox="1">
            <a:spLocks/>
          </p:cNvSpPr>
          <p:nvPr/>
        </p:nvSpPr>
        <p:spPr bwMode="auto">
          <a:xfrm>
            <a:off x="107505" y="187301"/>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Tree>
    <p:extLst>
      <p:ext uri="{BB962C8B-B14F-4D97-AF65-F5344CB8AC3E}">
        <p14:creationId xmlns:p14="http://schemas.microsoft.com/office/powerpoint/2010/main" val="383287920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323528" y="2206824"/>
            <a:ext cx="3960440" cy="1008112"/>
          </a:xfrm>
          <a:prstGeom prst="rect">
            <a:avLst/>
          </a:prstGeom>
          <a:solidFill>
            <a:srgbClr val="B4DCFA"/>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Si tengono normalmente ai fini IVA i registri corrispettivi, fatture emesse e fatture di acquisto</a:t>
            </a:r>
          </a:p>
        </p:txBody>
      </p:sp>
      <p:cxnSp>
        <p:nvCxnSpPr>
          <p:cNvPr id="184327" name="AutoShape 7"/>
          <p:cNvCxnSpPr>
            <a:cxnSpLocks noChangeShapeType="1"/>
          </p:cNvCxnSpPr>
          <p:nvPr/>
        </p:nvCxnSpPr>
        <p:spPr bwMode="auto">
          <a:xfrm flipH="1">
            <a:off x="7020271" y="3212976"/>
            <a:ext cx="1" cy="288032"/>
          </a:xfrm>
          <a:prstGeom prst="straightConnector1">
            <a:avLst/>
          </a:prstGeom>
          <a:noFill/>
          <a:ln w="28575">
            <a:solidFill>
              <a:schemeClr val="tx1"/>
            </a:solidFill>
            <a:round/>
            <a:headEnd/>
            <a:tailEnd type="triangle" w="med" len="med"/>
          </a:ln>
          <a:effectLst/>
        </p:spPr>
      </p:cxnSp>
      <p:sp>
        <p:nvSpPr>
          <p:cNvPr id="184329" name="Rectangle 9"/>
          <p:cNvSpPr>
            <a:spLocks noChangeArrowheads="1"/>
          </p:cNvSpPr>
          <p:nvPr/>
        </p:nvSpPr>
        <p:spPr bwMode="auto">
          <a:xfrm>
            <a:off x="323528" y="3501008"/>
            <a:ext cx="8496944" cy="1080120"/>
          </a:xfrm>
          <a:prstGeom prst="rect">
            <a:avLst/>
          </a:prstGeom>
          <a:solidFill>
            <a:srgbClr val="B4DCFA"/>
          </a:solidFill>
          <a:ln w="9525">
            <a:solidFill>
              <a:schemeClr val="tx1"/>
            </a:solidFill>
            <a:miter lim="800000"/>
            <a:headEnd/>
            <a:tailEnd/>
          </a:ln>
          <a:effectLst/>
        </p:spPr>
        <p:txBody>
          <a:bodyPr lIns="91367" tIns="45684" rIns="91367" bIns="45684" anchor="ctr"/>
          <a:lstStyle/>
          <a:p>
            <a:pPr algn="ctr">
              <a:lnSpc>
                <a:spcPct val="120000"/>
              </a:lnSpc>
            </a:pPr>
            <a:r>
              <a:rPr lang="it-IT" sz="2000" dirty="0">
                <a:latin typeface="Arial" pitchFamily="34" charset="0"/>
                <a:cs typeface="Arial" pitchFamily="34" charset="0"/>
                <a:sym typeface="Wingdings" pitchFamily="2" charset="2"/>
              </a:rPr>
              <a:t>Indicando in calce l’elenco delle fatture emesse o ricevute già registrate ai fini IVA che non sono state (totalmente o parzialmente) incassate o pagate alla fine dell’esercizio </a:t>
            </a:r>
          </a:p>
        </p:txBody>
      </p:sp>
      <p:cxnSp>
        <p:nvCxnSpPr>
          <p:cNvPr id="20" name="AutoShape 7"/>
          <p:cNvCxnSpPr>
            <a:cxnSpLocks noChangeShapeType="1"/>
          </p:cNvCxnSpPr>
          <p:nvPr/>
        </p:nvCxnSpPr>
        <p:spPr bwMode="auto">
          <a:xfrm flipH="1">
            <a:off x="2195735" y="3212976"/>
            <a:ext cx="1" cy="288032"/>
          </a:xfrm>
          <a:prstGeom prst="straightConnector1">
            <a:avLst/>
          </a:prstGeom>
          <a:noFill/>
          <a:ln w="28575">
            <a:solidFill>
              <a:schemeClr val="tx1"/>
            </a:solidFill>
            <a:round/>
            <a:headEnd/>
            <a:tailEnd type="triangle" w="med" len="med"/>
          </a:ln>
          <a:effectLst/>
        </p:spPr>
      </p:cxnSp>
      <p:sp>
        <p:nvSpPr>
          <p:cNvPr id="17" name="Callout con freccia in giù 16"/>
          <p:cNvSpPr/>
          <p:nvPr/>
        </p:nvSpPr>
        <p:spPr>
          <a:xfrm>
            <a:off x="3923928" y="1340768"/>
            <a:ext cx="1296144" cy="770384"/>
          </a:xfrm>
          <a:prstGeom prst="downArrow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u="sng" dirty="0">
                <a:solidFill>
                  <a:srgbClr val="002060"/>
                </a:solidFill>
              </a:rPr>
              <a:t>2</a:t>
            </a:r>
          </a:p>
        </p:txBody>
      </p:sp>
      <p:sp>
        <p:nvSpPr>
          <p:cNvPr id="18" name="Rectangle 2"/>
          <p:cNvSpPr>
            <a:spLocks noChangeArrowheads="1"/>
          </p:cNvSpPr>
          <p:nvPr/>
        </p:nvSpPr>
        <p:spPr bwMode="auto">
          <a:xfrm>
            <a:off x="4860032" y="2204864"/>
            <a:ext cx="3960440" cy="1008112"/>
          </a:xfrm>
          <a:prstGeom prst="rect">
            <a:avLst/>
          </a:prstGeom>
          <a:solidFill>
            <a:srgbClr val="B4DCFA"/>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Ai fini </a:t>
            </a:r>
            <a:r>
              <a:rPr lang="it-IT" sz="2000" dirty="0" err="1">
                <a:latin typeface="Arial" pitchFamily="34" charset="0"/>
                <a:cs typeface="Arial" pitchFamily="34" charset="0"/>
              </a:rPr>
              <a:t>II.DD</a:t>
            </a:r>
            <a:r>
              <a:rPr lang="it-IT" sz="2000" dirty="0">
                <a:latin typeface="Arial" pitchFamily="34" charset="0"/>
                <a:cs typeface="Arial" pitchFamily="34" charset="0"/>
              </a:rPr>
              <a:t>. gli stessi registri vengono integrati entro il termine per l’invio della dichiarazione</a:t>
            </a:r>
          </a:p>
        </p:txBody>
      </p:sp>
      <p:cxnSp>
        <p:nvCxnSpPr>
          <p:cNvPr id="19" name="AutoShape 7"/>
          <p:cNvCxnSpPr>
            <a:cxnSpLocks noChangeShapeType="1"/>
          </p:cNvCxnSpPr>
          <p:nvPr/>
        </p:nvCxnSpPr>
        <p:spPr bwMode="auto">
          <a:xfrm flipH="1">
            <a:off x="7020271" y="4581128"/>
            <a:ext cx="1" cy="288032"/>
          </a:xfrm>
          <a:prstGeom prst="straightConnector1">
            <a:avLst/>
          </a:prstGeom>
          <a:noFill/>
          <a:ln w="28575">
            <a:solidFill>
              <a:schemeClr val="tx1"/>
            </a:solidFill>
            <a:round/>
            <a:headEnd/>
            <a:tailEnd type="triangle" w="med" len="med"/>
          </a:ln>
          <a:effectLst/>
        </p:spPr>
      </p:cxnSp>
      <p:sp>
        <p:nvSpPr>
          <p:cNvPr id="23" name="Rectangle 9"/>
          <p:cNvSpPr>
            <a:spLocks noChangeArrowheads="1"/>
          </p:cNvSpPr>
          <p:nvPr/>
        </p:nvSpPr>
        <p:spPr bwMode="auto">
          <a:xfrm>
            <a:off x="323528" y="4869160"/>
            <a:ext cx="3888432" cy="1080120"/>
          </a:xfrm>
          <a:prstGeom prst="rect">
            <a:avLst/>
          </a:prstGeom>
          <a:solidFill>
            <a:srgbClr val="92D050"/>
          </a:solidFill>
          <a:ln w="9525">
            <a:solidFill>
              <a:schemeClr val="tx1"/>
            </a:solidFill>
            <a:miter lim="800000"/>
            <a:headEnd/>
            <a:tailEnd/>
          </a:ln>
          <a:effectLst/>
        </p:spPr>
        <p:txBody>
          <a:bodyPr lIns="91367" tIns="45684" rIns="91367" bIns="45684" anchor="ctr"/>
          <a:lstStyle/>
          <a:p>
            <a:pPr algn="ctr">
              <a:lnSpc>
                <a:spcPct val="120000"/>
              </a:lnSpc>
            </a:pPr>
            <a:r>
              <a:rPr lang="it-IT" sz="1900" b="1" u="sng" dirty="0">
                <a:latin typeface="Arial" pitchFamily="34" charset="0"/>
                <a:cs typeface="Arial" pitchFamily="34" charset="0"/>
                <a:sym typeface="Wingdings" pitchFamily="2" charset="2"/>
              </a:rPr>
              <a:t>1^ vantaggio</a:t>
            </a:r>
            <a:r>
              <a:rPr lang="it-IT" sz="1900" dirty="0">
                <a:latin typeface="Arial" pitchFamily="34" charset="0"/>
                <a:cs typeface="Arial" pitchFamily="34" charset="0"/>
                <a:sym typeface="Wingdings" pitchFamily="2" charset="2"/>
              </a:rPr>
              <a:t>: a questo punto la prima nota non è più necessaria</a:t>
            </a:r>
          </a:p>
        </p:txBody>
      </p:sp>
      <p:cxnSp>
        <p:nvCxnSpPr>
          <p:cNvPr id="24" name="AutoShape 7"/>
          <p:cNvCxnSpPr>
            <a:cxnSpLocks noChangeShapeType="1"/>
          </p:cNvCxnSpPr>
          <p:nvPr/>
        </p:nvCxnSpPr>
        <p:spPr bwMode="auto">
          <a:xfrm flipH="1">
            <a:off x="2195735" y="4581128"/>
            <a:ext cx="1" cy="288032"/>
          </a:xfrm>
          <a:prstGeom prst="straightConnector1">
            <a:avLst/>
          </a:prstGeom>
          <a:noFill/>
          <a:ln w="28575">
            <a:solidFill>
              <a:schemeClr val="tx1"/>
            </a:solidFill>
            <a:round/>
            <a:headEnd/>
            <a:tailEnd type="triangle" w="med" len="med"/>
          </a:ln>
          <a:effectLst/>
        </p:spPr>
      </p:cxnSp>
      <p:sp>
        <p:nvSpPr>
          <p:cNvPr id="26" name="Rectangle 9"/>
          <p:cNvSpPr>
            <a:spLocks noChangeArrowheads="1"/>
          </p:cNvSpPr>
          <p:nvPr/>
        </p:nvSpPr>
        <p:spPr bwMode="auto">
          <a:xfrm>
            <a:off x="4860032" y="4869160"/>
            <a:ext cx="3960440" cy="1440160"/>
          </a:xfrm>
          <a:prstGeom prst="rect">
            <a:avLst/>
          </a:prstGeom>
          <a:solidFill>
            <a:srgbClr val="92D050"/>
          </a:solidFill>
          <a:ln w="9525">
            <a:solidFill>
              <a:schemeClr val="tx1"/>
            </a:solidFill>
            <a:miter lim="800000"/>
            <a:headEnd/>
            <a:tailEnd/>
          </a:ln>
          <a:effectLst/>
        </p:spPr>
        <p:txBody>
          <a:bodyPr lIns="91367" tIns="45684" rIns="91367" bIns="45684" anchor="ctr"/>
          <a:lstStyle/>
          <a:p>
            <a:pPr algn="ctr">
              <a:lnSpc>
                <a:spcPct val="120000"/>
              </a:lnSpc>
            </a:pPr>
            <a:r>
              <a:rPr lang="it-IT" sz="1900" b="1" u="sng" dirty="0">
                <a:latin typeface="Arial" pitchFamily="34" charset="0"/>
                <a:cs typeface="Arial" pitchFamily="34" charset="0"/>
                <a:sym typeface="Wingdings" pitchFamily="2" charset="2"/>
              </a:rPr>
              <a:t>2^ vantaggio</a:t>
            </a:r>
            <a:r>
              <a:rPr lang="it-IT" sz="1900" dirty="0">
                <a:latin typeface="Arial" pitchFamily="34" charset="0"/>
                <a:cs typeface="Arial" pitchFamily="34" charset="0"/>
                <a:sym typeface="Wingdings" pitchFamily="2" charset="2"/>
              </a:rPr>
              <a:t>: Non si rilevano rischi da normativa antiriciclaggio in quanto è il cliente a fornire un elenco di crediti/debiti a fine anno </a:t>
            </a:r>
          </a:p>
        </p:txBody>
      </p:sp>
      <p:sp>
        <p:nvSpPr>
          <p:cNvPr id="14" name="Segnaposto testo 3"/>
          <p:cNvSpPr txBox="1">
            <a:spLocks/>
          </p:cNvSpPr>
          <p:nvPr/>
        </p:nvSpPr>
        <p:spPr bwMode="auto">
          <a:xfrm>
            <a:off x="107505" y="187301"/>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Tree>
    <p:extLst>
      <p:ext uri="{BB962C8B-B14F-4D97-AF65-F5344CB8AC3E}">
        <p14:creationId xmlns:p14="http://schemas.microsoft.com/office/powerpoint/2010/main" val="261874183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323528" y="1918792"/>
            <a:ext cx="3960440" cy="934144"/>
          </a:xfrm>
          <a:prstGeom prst="rect">
            <a:avLst/>
          </a:prstGeom>
          <a:solidFill>
            <a:srgbClr val="B4DCFA"/>
          </a:solidFill>
          <a:ln w="9525">
            <a:solidFill>
              <a:schemeClr val="tx1"/>
            </a:solidFill>
            <a:miter lim="800000"/>
            <a:headEnd/>
            <a:tailEnd/>
          </a:ln>
          <a:effectLst/>
        </p:spPr>
        <p:txBody>
          <a:bodyPr lIns="91367" tIns="45684" rIns="91367" bIns="45684" anchor="ctr"/>
          <a:lstStyle/>
          <a:p>
            <a:pPr algn="ctr">
              <a:lnSpc>
                <a:spcPts val="2400"/>
              </a:lnSpc>
            </a:pPr>
            <a:r>
              <a:rPr lang="it-IT" sz="2000" dirty="0">
                <a:latin typeface="Arial" pitchFamily="34" charset="0"/>
                <a:cs typeface="Arial" pitchFamily="34" charset="0"/>
              </a:rPr>
              <a:t>Si tengono i soli registri IVA senza annotare incassi e pagamenti </a:t>
            </a:r>
          </a:p>
        </p:txBody>
      </p:sp>
      <p:cxnSp>
        <p:nvCxnSpPr>
          <p:cNvPr id="184327" name="AutoShape 7"/>
          <p:cNvCxnSpPr>
            <a:cxnSpLocks noChangeShapeType="1"/>
          </p:cNvCxnSpPr>
          <p:nvPr/>
        </p:nvCxnSpPr>
        <p:spPr bwMode="auto">
          <a:xfrm flipH="1">
            <a:off x="7020271" y="2852936"/>
            <a:ext cx="1" cy="288032"/>
          </a:xfrm>
          <a:prstGeom prst="straightConnector1">
            <a:avLst/>
          </a:prstGeom>
          <a:noFill/>
          <a:ln w="28575">
            <a:solidFill>
              <a:schemeClr val="tx1"/>
            </a:solidFill>
            <a:round/>
            <a:headEnd/>
            <a:tailEnd type="triangle" w="med" len="med"/>
          </a:ln>
          <a:effectLst/>
        </p:spPr>
      </p:cxnSp>
      <p:sp>
        <p:nvSpPr>
          <p:cNvPr id="184329" name="Rectangle 9"/>
          <p:cNvSpPr>
            <a:spLocks noChangeArrowheads="1"/>
          </p:cNvSpPr>
          <p:nvPr/>
        </p:nvSpPr>
        <p:spPr bwMode="auto">
          <a:xfrm>
            <a:off x="323528" y="3140968"/>
            <a:ext cx="8496944" cy="1080120"/>
          </a:xfrm>
          <a:prstGeom prst="rect">
            <a:avLst/>
          </a:prstGeom>
          <a:solidFill>
            <a:srgbClr val="B4DCFA"/>
          </a:solidFill>
          <a:ln w="9525">
            <a:solidFill>
              <a:schemeClr val="tx1"/>
            </a:solidFill>
            <a:miter lim="800000"/>
            <a:headEnd/>
            <a:tailEnd/>
          </a:ln>
          <a:effectLst/>
        </p:spPr>
        <p:txBody>
          <a:bodyPr lIns="91367" tIns="45684" rIns="91367" bIns="45684" anchor="ctr"/>
          <a:lstStyle/>
          <a:p>
            <a:pPr algn="ctr">
              <a:lnSpc>
                <a:spcPts val="2400"/>
              </a:lnSpc>
            </a:pPr>
            <a:r>
              <a:rPr lang="it-IT" sz="2000" dirty="0">
                <a:latin typeface="Arial" pitchFamily="34" charset="0"/>
                <a:cs typeface="Arial" pitchFamily="34" charset="0"/>
                <a:sym typeface="Wingdings" pitchFamily="2" charset="2"/>
              </a:rPr>
              <a:t>Entra in gioco la presunzione legale secondo la quale la data di registrazione ai fini dell’IVA coincide con quella d’incasso o pagamento </a:t>
            </a:r>
            <a:r>
              <a:rPr lang="it-IT" sz="2000" u="sng" dirty="0">
                <a:latin typeface="Arial" pitchFamily="34" charset="0"/>
                <a:cs typeface="Arial" pitchFamily="34" charset="0"/>
                <a:sym typeface="Wingdings" pitchFamily="2" charset="2"/>
              </a:rPr>
              <a:t>anche in presenza di bonifici o assegni in entrata o in uscita</a:t>
            </a:r>
          </a:p>
        </p:txBody>
      </p:sp>
      <p:cxnSp>
        <p:nvCxnSpPr>
          <p:cNvPr id="20" name="AutoShape 7"/>
          <p:cNvCxnSpPr>
            <a:cxnSpLocks noChangeShapeType="1"/>
          </p:cNvCxnSpPr>
          <p:nvPr/>
        </p:nvCxnSpPr>
        <p:spPr bwMode="auto">
          <a:xfrm flipH="1">
            <a:off x="2195735" y="2852936"/>
            <a:ext cx="1" cy="288032"/>
          </a:xfrm>
          <a:prstGeom prst="straightConnector1">
            <a:avLst/>
          </a:prstGeom>
          <a:noFill/>
          <a:ln w="28575">
            <a:solidFill>
              <a:schemeClr val="tx1"/>
            </a:solidFill>
            <a:round/>
            <a:headEnd/>
            <a:tailEnd type="triangle" w="med" len="med"/>
          </a:ln>
          <a:effectLst/>
        </p:spPr>
      </p:cxnSp>
      <p:sp>
        <p:nvSpPr>
          <p:cNvPr id="17" name="Callout con freccia in giù 16"/>
          <p:cNvSpPr/>
          <p:nvPr/>
        </p:nvSpPr>
        <p:spPr>
          <a:xfrm>
            <a:off x="3923928" y="1146448"/>
            <a:ext cx="1368152" cy="770384"/>
          </a:xfrm>
          <a:prstGeom prst="downArrow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it-IT" sz="2400" b="1" u="sng" dirty="0">
                <a:solidFill>
                  <a:srgbClr val="002060"/>
                </a:solidFill>
              </a:rPr>
              <a:t>3</a:t>
            </a:r>
          </a:p>
        </p:txBody>
      </p:sp>
      <p:sp>
        <p:nvSpPr>
          <p:cNvPr id="18" name="Rectangle 2"/>
          <p:cNvSpPr>
            <a:spLocks noChangeArrowheads="1"/>
          </p:cNvSpPr>
          <p:nvPr/>
        </p:nvSpPr>
        <p:spPr bwMode="auto">
          <a:xfrm>
            <a:off x="4860032" y="1916832"/>
            <a:ext cx="3960440" cy="934144"/>
          </a:xfrm>
          <a:prstGeom prst="rect">
            <a:avLst/>
          </a:prstGeom>
          <a:solidFill>
            <a:srgbClr val="B4DCFA"/>
          </a:solidFill>
          <a:ln w="9525">
            <a:solidFill>
              <a:schemeClr val="tx1"/>
            </a:solidFill>
            <a:miter lim="800000"/>
            <a:headEnd/>
            <a:tailEnd/>
          </a:ln>
          <a:effectLst/>
        </p:spPr>
        <p:txBody>
          <a:bodyPr lIns="91367" tIns="45684" rIns="91367" bIns="45684" anchor="ctr"/>
          <a:lstStyle/>
          <a:p>
            <a:pPr algn="ctr">
              <a:lnSpc>
                <a:spcPts val="2400"/>
              </a:lnSpc>
            </a:pPr>
            <a:r>
              <a:rPr lang="it-IT" sz="2000" dirty="0">
                <a:latin typeface="Arial" pitchFamily="34" charset="0"/>
                <a:cs typeface="Arial" pitchFamily="34" charset="0"/>
              </a:rPr>
              <a:t>Non devono neanche essere compilate le liste dei crediti/debiti alla fine dell’esercizio</a:t>
            </a:r>
          </a:p>
        </p:txBody>
      </p:sp>
      <p:cxnSp>
        <p:nvCxnSpPr>
          <p:cNvPr id="19" name="AutoShape 7"/>
          <p:cNvCxnSpPr>
            <a:cxnSpLocks noChangeShapeType="1"/>
          </p:cNvCxnSpPr>
          <p:nvPr/>
        </p:nvCxnSpPr>
        <p:spPr bwMode="auto">
          <a:xfrm flipH="1">
            <a:off x="7020271" y="4221088"/>
            <a:ext cx="1" cy="288032"/>
          </a:xfrm>
          <a:prstGeom prst="straightConnector1">
            <a:avLst/>
          </a:prstGeom>
          <a:noFill/>
          <a:ln w="28575">
            <a:solidFill>
              <a:schemeClr val="tx1"/>
            </a:solidFill>
            <a:round/>
            <a:headEnd/>
            <a:tailEnd type="triangle" w="med" len="med"/>
          </a:ln>
          <a:effectLst/>
        </p:spPr>
      </p:cxnSp>
      <p:sp>
        <p:nvSpPr>
          <p:cNvPr id="23" name="Rectangle 9"/>
          <p:cNvSpPr>
            <a:spLocks noChangeArrowheads="1"/>
          </p:cNvSpPr>
          <p:nvPr/>
        </p:nvSpPr>
        <p:spPr bwMode="auto">
          <a:xfrm>
            <a:off x="323528" y="4509120"/>
            <a:ext cx="3888432" cy="936104"/>
          </a:xfrm>
          <a:prstGeom prst="rect">
            <a:avLst/>
          </a:prstGeom>
          <a:solidFill>
            <a:srgbClr val="92D050"/>
          </a:solidFill>
          <a:ln w="9525">
            <a:solidFill>
              <a:schemeClr val="tx1"/>
            </a:solidFill>
            <a:miter lim="800000"/>
            <a:headEnd/>
            <a:tailEnd/>
          </a:ln>
          <a:effectLst/>
        </p:spPr>
        <p:txBody>
          <a:bodyPr lIns="91367" tIns="45684" rIns="91367" bIns="45684" anchor="ctr"/>
          <a:lstStyle/>
          <a:p>
            <a:pPr algn="ctr">
              <a:lnSpc>
                <a:spcPts val="2400"/>
              </a:lnSpc>
            </a:pPr>
            <a:r>
              <a:rPr lang="it-IT" sz="1900" b="1" u="sng" dirty="0">
                <a:latin typeface="Arial" pitchFamily="34" charset="0"/>
                <a:cs typeface="Arial" pitchFamily="34" charset="0"/>
                <a:sym typeface="Wingdings" pitchFamily="2" charset="2"/>
              </a:rPr>
              <a:t>1^ vantaggio</a:t>
            </a:r>
            <a:r>
              <a:rPr lang="it-IT" sz="1900" dirty="0">
                <a:latin typeface="Arial" pitchFamily="34" charset="0"/>
                <a:cs typeface="Arial" pitchFamily="34" charset="0"/>
                <a:sym typeface="Wingdings" pitchFamily="2" charset="2"/>
              </a:rPr>
              <a:t>: La tracciabilità di incassi e pagamenti non ha più alcuna importanza</a:t>
            </a:r>
          </a:p>
        </p:txBody>
      </p:sp>
      <p:cxnSp>
        <p:nvCxnSpPr>
          <p:cNvPr id="24" name="AutoShape 7"/>
          <p:cNvCxnSpPr>
            <a:cxnSpLocks noChangeShapeType="1"/>
          </p:cNvCxnSpPr>
          <p:nvPr/>
        </p:nvCxnSpPr>
        <p:spPr bwMode="auto">
          <a:xfrm flipH="1">
            <a:off x="2195735" y="4221088"/>
            <a:ext cx="1" cy="288032"/>
          </a:xfrm>
          <a:prstGeom prst="straightConnector1">
            <a:avLst/>
          </a:prstGeom>
          <a:noFill/>
          <a:ln w="28575">
            <a:solidFill>
              <a:schemeClr val="tx1"/>
            </a:solidFill>
            <a:round/>
            <a:headEnd/>
            <a:tailEnd type="triangle" w="med" len="med"/>
          </a:ln>
          <a:effectLst/>
        </p:spPr>
      </p:cxnSp>
      <p:sp>
        <p:nvSpPr>
          <p:cNvPr id="26" name="Rectangle 9"/>
          <p:cNvSpPr>
            <a:spLocks noChangeArrowheads="1"/>
          </p:cNvSpPr>
          <p:nvPr/>
        </p:nvSpPr>
        <p:spPr bwMode="auto">
          <a:xfrm>
            <a:off x="4860032" y="4509120"/>
            <a:ext cx="3960440" cy="936104"/>
          </a:xfrm>
          <a:prstGeom prst="rect">
            <a:avLst/>
          </a:prstGeom>
          <a:solidFill>
            <a:srgbClr val="92D050"/>
          </a:solidFill>
          <a:ln w="9525">
            <a:solidFill>
              <a:schemeClr val="tx1"/>
            </a:solidFill>
            <a:miter lim="800000"/>
            <a:headEnd/>
            <a:tailEnd/>
          </a:ln>
          <a:effectLst/>
        </p:spPr>
        <p:txBody>
          <a:bodyPr lIns="91367" tIns="45684" rIns="91367" bIns="45684" anchor="ctr"/>
          <a:lstStyle/>
          <a:p>
            <a:pPr algn="ctr">
              <a:lnSpc>
                <a:spcPts val="2400"/>
              </a:lnSpc>
            </a:pPr>
            <a:r>
              <a:rPr lang="it-IT" sz="1900" b="1" u="sng" dirty="0">
                <a:latin typeface="Arial" pitchFamily="34" charset="0"/>
                <a:cs typeface="Arial" pitchFamily="34" charset="0"/>
                <a:sym typeface="Wingdings" pitchFamily="2" charset="2"/>
              </a:rPr>
              <a:t>2^ vantaggio</a:t>
            </a:r>
            <a:r>
              <a:rPr lang="it-IT" sz="1900" dirty="0">
                <a:latin typeface="Arial" pitchFamily="34" charset="0"/>
                <a:cs typeface="Arial" pitchFamily="34" charset="0"/>
                <a:sym typeface="Wingdings" pitchFamily="2" charset="2"/>
              </a:rPr>
              <a:t>: Si potrà “</a:t>
            </a:r>
            <a:r>
              <a:rPr lang="it-IT" sz="1900" i="1" dirty="0">
                <a:latin typeface="Arial" pitchFamily="34" charset="0"/>
                <a:cs typeface="Arial" pitchFamily="34" charset="0"/>
                <a:sym typeface="Wingdings" pitchFamily="2" charset="2"/>
              </a:rPr>
              <a:t>gestire”</a:t>
            </a:r>
            <a:r>
              <a:rPr lang="it-IT" sz="1900" dirty="0">
                <a:latin typeface="Arial" pitchFamily="34" charset="0"/>
                <a:cs typeface="Arial" pitchFamily="34" charset="0"/>
                <a:sym typeface="Wingdings" pitchFamily="2" charset="2"/>
              </a:rPr>
              <a:t> il conto economico (ad esempio anticipando l’emissione fatture)   </a:t>
            </a:r>
          </a:p>
        </p:txBody>
      </p:sp>
      <p:cxnSp>
        <p:nvCxnSpPr>
          <p:cNvPr id="14" name="AutoShape 7"/>
          <p:cNvCxnSpPr>
            <a:cxnSpLocks noChangeShapeType="1"/>
          </p:cNvCxnSpPr>
          <p:nvPr/>
        </p:nvCxnSpPr>
        <p:spPr bwMode="auto">
          <a:xfrm flipH="1">
            <a:off x="7020271" y="5445224"/>
            <a:ext cx="1" cy="288032"/>
          </a:xfrm>
          <a:prstGeom prst="straightConnector1">
            <a:avLst/>
          </a:prstGeom>
          <a:noFill/>
          <a:ln w="28575">
            <a:solidFill>
              <a:schemeClr val="tx1"/>
            </a:solidFill>
            <a:round/>
            <a:headEnd/>
            <a:tailEnd type="triangle" w="med" len="med"/>
          </a:ln>
          <a:effectLst/>
        </p:spPr>
      </p:cxnSp>
      <p:sp>
        <p:nvSpPr>
          <p:cNvPr id="15" name="Rectangle 9"/>
          <p:cNvSpPr>
            <a:spLocks noChangeArrowheads="1"/>
          </p:cNvSpPr>
          <p:nvPr/>
        </p:nvSpPr>
        <p:spPr bwMode="auto">
          <a:xfrm>
            <a:off x="323528" y="5733256"/>
            <a:ext cx="8496944" cy="792088"/>
          </a:xfrm>
          <a:prstGeom prst="rect">
            <a:avLst/>
          </a:prstGeom>
          <a:solidFill>
            <a:srgbClr val="FFFF00"/>
          </a:solidFill>
          <a:ln w="9525">
            <a:solidFill>
              <a:schemeClr val="tx1"/>
            </a:solidFill>
            <a:miter lim="800000"/>
            <a:headEnd/>
            <a:tailEnd/>
          </a:ln>
          <a:effectLst/>
        </p:spPr>
        <p:txBody>
          <a:bodyPr lIns="91367" tIns="45684" rIns="91367" bIns="45684" anchor="ctr"/>
          <a:lstStyle/>
          <a:p>
            <a:pPr algn="ctr">
              <a:lnSpc>
                <a:spcPts val="2400"/>
              </a:lnSpc>
            </a:pPr>
            <a:r>
              <a:rPr lang="it-IT" sz="1900" dirty="0">
                <a:latin typeface="Arial" pitchFamily="34" charset="0"/>
                <a:cs typeface="Arial" pitchFamily="34" charset="0"/>
                <a:sym typeface="Wingdings" pitchFamily="2" charset="2"/>
              </a:rPr>
              <a:t>Attenzione, la presunzione di incasso/pagamento coincidente con la registrazione vale solo per i documenti rilevanti ai fini Iva</a:t>
            </a:r>
          </a:p>
        </p:txBody>
      </p:sp>
      <p:cxnSp>
        <p:nvCxnSpPr>
          <p:cNvPr id="16" name="AutoShape 7"/>
          <p:cNvCxnSpPr>
            <a:cxnSpLocks noChangeShapeType="1"/>
          </p:cNvCxnSpPr>
          <p:nvPr/>
        </p:nvCxnSpPr>
        <p:spPr bwMode="auto">
          <a:xfrm flipH="1">
            <a:off x="2195735" y="5445224"/>
            <a:ext cx="1" cy="288032"/>
          </a:xfrm>
          <a:prstGeom prst="straightConnector1">
            <a:avLst/>
          </a:prstGeom>
          <a:noFill/>
          <a:ln w="28575">
            <a:solidFill>
              <a:schemeClr val="tx1"/>
            </a:solidFill>
            <a:round/>
            <a:headEnd/>
            <a:tailEnd type="triangle" w="med" len="med"/>
          </a:ln>
          <a:effectLst/>
        </p:spPr>
      </p:cxnSp>
      <p:sp>
        <p:nvSpPr>
          <p:cNvPr id="21" name="Segnaposto testo 3"/>
          <p:cNvSpPr txBox="1">
            <a:spLocks/>
          </p:cNvSpPr>
          <p:nvPr/>
        </p:nvSpPr>
        <p:spPr bwMode="auto">
          <a:xfrm>
            <a:off x="107505" y="187301"/>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Tree>
    <p:extLst>
      <p:ext uri="{BB962C8B-B14F-4D97-AF65-F5344CB8AC3E}">
        <p14:creationId xmlns:p14="http://schemas.microsoft.com/office/powerpoint/2010/main" val="381428710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179512" y="1335778"/>
            <a:ext cx="8784976" cy="711798"/>
          </a:xfrm>
          <a:prstGeom prst="rect">
            <a:avLst/>
          </a:prstGeom>
          <a:solidFill>
            <a:srgbClr val="FFFFFF"/>
          </a:solidFill>
          <a:ln w="19050">
            <a:solidFill>
              <a:srgbClr val="3366FF"/>
            </a:solidFill>
          </a:ln>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wrap="square">
            <a:spAutoFit/>
          </a:bodyPr>
          <a:lstStyle>
            <a:defPPr>
              <a:defRPr lang="it-IT"/>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ts val="2500"/>
              </a:lnSpc>
              <a:defRPr/>
            </a:pPr>
            <a:r>
              <a:rPr lang="it-IT" sz="2000" dirty="0">
                <a:solidFill>
                  <a:srgbClr val="000000"/>
                </a:solidFill>
                <a:latin typeface="Arial"/>
                <a:cs typeface="Arial"/>
              </a:rPr>
              <a:t>Sono istituiti i correttivi per le imprese in contabilità semplificata tranne che per quelle che hanno optato per il criterio della “registrazione ai fini IVA” </a:t>
            </a:r>
          </a:p>
        </p:txBody>
      </p:sp>
      <p:sp>
        <p:nvSpPr>
          <p:cNvPr id="12" name="Rettangolo 11"/>
          <p:cNvSpPr/>
          <p:nvPr/>
        </p:nvSpPr>
        <p:spPr>
          <a:xfrm>
            <a:off x="179512" y="2492896"/>
            <a:ext cx="432048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dirty="0">
                <a:latin typeface="Arial"/>
                <a:cs typeface="Arial"/>
              </a:rPr>
              <a:t>La </a:t>
            </a:r>
            <a:r>
              <a:rPr lang="it-IT" dirty="0" err="1">
                <a:latin typeface="Arial"/>
                <a:cs typeface="Arial"/>
              </a:rPr>
              <a:t>Sose</a:t>
            </a:r>
            <a:r>
              <a:rPr lang="it-IT" dirty="0">
                <a:latin typeface="Arial"/>
                <a:cs typeface="Arial"/>
              </a:rPr>
              <a:t> infatti ha spiegato che da un campione significativo di simulazioni non emergono rilevanti variazioni rispetto al reddito che si sarebbe determinato con il criterio di competenza “puro” </a:t>
            </a:r>
          </a:p>
        </p:txBody>
      </p:sp>
      <p:sp>
        <p:nvSpPr>
          <p:cNvPr id="13" name="Rettangolo 12"/>
          <p:cNvSpPr/>
          <p:nvPr/>
        </p:nvSpPr>
        <p:spPr>
          <a:xfrm>
            <a:off x="4788024" y="2492896"/>
            <a:ext cx="4176464"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dirty="0">
                <a:latin typeface="Arial"/>
                <a:cs typeface="Arial"/>
              </a:rPr>
              <a:t>Il primo correttivo riguarda l’obbligo di indicare sia l’importo delle esistenze iniziali che quello delle rimanenze finali di magazzino </a:t>
            </a:r>
          </a:p>
        </p:txBody>
      </p:sp>
      <p:sp>
        <p:nvSpPr>
          <p:cNvPr id="15" name="Rettangolo 14"/>
          <p:cNvSpPr/>
          <p:nvPr/>
        </p:nvSpPr>
        <p:spPr>
          <a:xfrm>
            <a:off x="179512" y="4653136"/>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dirty="0">
                <a:latin typeface="Arial"/>
                <a:cs typeface="Arial"/>
              </a:rPr>
              <a:t>Il secondo correttivo tiene conto della lunghezza dei tempi di pagamento relativi alle operazioni perfezionate con la Pubblica Amministrazione</a:t>
            </a:r>
          </a:p>
        </p:txBody>
      </p:sp>
      <p:sp>
        <p:nvSpPr>
          <p:cNvPr id="10" name="Segnaposto testo 3"/>
          <p:cNvSpPr txBox="1">
            <a:spLocks/>
          </p:cNvSpPr>
          <p:nvPr/>
        </p:nvSpPr>
        <p:spPr bwMode="auto">
          <a:xfrm>
            <a:off x="323528" y="116632"/>
            <a:ext cx="8640960" cy="864096"/>
          </a:xfrm>
          <a:prstGeom prst="rect">
            <a:avLst/>
          </a:prstGeom>
          <a:noFill/>
          <a:extLst/>
        </p:spPr>
        <p:txBody>
          <a:bodyPr anchor="ctr"/>
          <a:lstStyle/>
          <a:p>
            <a:pPr marL="342900" indent="-342900" algn="ctr">
              <a:spcBef>
                <a:spcPct val="20000"/>
              </a:spcBef>
              <a:defRPr/>
            </a:pPr>
            <a:r>
              <a:rPr lang="it-IT" altLang="it-IT" sz="2200" dirty="0">
                <a:solidFill>
                  <a:srgbClr val="002060"/>
                </a:solidFill>
                <a:latin typeface="Arial"/>
                <a:ea typeface="ＭＳ Ｐゴシック" charset="0"/>
                <a:cs typeface="Arial"/>
              </a:rPr>
              <a:t>L’IMPATTO SUGLI STUDI DI SETTORE DEL NUOVO CRITERIO DI CASSA PER LE IMPRESE IN CONTABILITA’ SEMPLIFICATA</a:t>
            </a:r>
          </a:p>
        </p:txBody>
      </p:sp>
      <p:sp>
        <p:nvSpPr>
          <p:cNvPr id="7" name="Rettangolo 6"/>
          <p:cNvSpPr/>
          <p:nvPr/>
        </p:nvSpPr>
        <p:spPr>
          <a:xfrm>
            <a:off x="4788024" y="4653136"/>
            <a:ext cx="4176464"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dirty="0">
                <a:latin typeface="Arial"/>
                <a:cs typeface="Arial"/>
              </a:rPr>
              <a:t>Infine gli altri correttivi monitorano la durata media dei crediti e dei debiti specifica del singolo cluster ponendola in relazione con l’ambito territoriale ove viene svolta l’attività </a:t>
            </a:r>
          </a:p>
        </p:txBody>
      </p:sp>
      <p:sp>
        <p:nvSpPr>
          <p:cNvPr id="8" name="Freccia in giù 7"/>
          <p:cNvSpPr/>
          <p:nvPr/>
        </p:nvSpPr>
        <p:spPr>
          <a:xfrm>
            <a:off x="2123728" y="2132856"/>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
        <p:nvSpPr>
          <p:cNvPr id="9" name="Freccia in giù 8"/>
          <p:cNvSpPr/>
          <p:nvPr/>
        </p:nvSpPr>
        <p:spPr>
          <a:xfrm>
            <a:off x="6677943" y="2158579"/>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
        <p:nvSpPr>
          <p:cNvPr id="11" name="Freccia in giù 10"/>
          <p:cNvSpPr/>
          <p:nvPr/>
        </p:nvSpPr>
        <p:spPr>
          <a:xfrm>
            <a:off x="2123728" y="4293096"/>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
        <p:nvSpPr>
          <p:cNvPr id="14" name="Freccia in giù 13"/>
          <p:cNvSpPr/>
          <p:nvPr/>
        </p:nvSpPr>
        <p:spPr>
          <a:xfrm>
            <a:off x="6677943" y="4318819"/>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Tree>
    <p:extLst>
      <p:ext uri="{BB962C8B-B14F-4D97-AF65-F5344CB8AC3E}">
        <p14:creationId xmlns:p14="http://schemas.microsoft.com/office/powerpoint/2010/main" val="4058723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egnaposto testo 3"/>
          <p:cNvSpPr txBox="1">
            <a:spLocks/>
          </p:cNvSpPr>
          <p:nvPr/>
        </p:nvSpPr>
        <p:spPr bwMode="auto">
          <a:xfrm>
            <a:off x="611560" y="116632"/>
            <a:ext cx="8064896" cy="504354"/>
          </a:xfrm>
          <a:prstGeom prst="rect">
            <a:avLst/>
          </a:prstGeom>
          <a:noFill/>
          <a:extLst/>
        </p:spPr>
        <p:txBody>
          <a:bodyPr/>
          <a:lstStyle/>
          <a:p>
            <a:pPr marL="342900" indent="-342900" algn="ctr">
              <a:spcBef>
                <a:spcPct val="20000"/>
              </a:spcBef>
              <a:defRPr/>
            </a:pPr>
            <a:r>
              <a:rPr lang="it-IT" altLang="it-IT" sz="2400" dirty="0">
                <a:solidFill>
                  <a:srgbClr val="002060"/>
                </a:solidFill>
                <a:latin typeface="Arial"/>
                <a:ea typeface="ＭＳ Ｐゴシック" charset="0"/>
                <a:cs typeface="Arial"/>
              </a:rPr>
              <a:t>LA DICHIARAZIONE INTEGRATIVA IRPEF</a:t>
            </a:r>
          </a:p>
        </p:txBody>
      </p:sp>
      <p:pic>
        <p:nvPicPr>
          <p:cNvPr id="1026" name="Picture 2"/>
          <p:cNvPicPr>
            <a:picLocks noChangeAspect="1" noChangeArrowheads="1"/>
          </p:cNvPicPr>
          <p:nvPr/>
        </p:nvPicPr>
        <p:blipFill>
          <a:blip r:embed="rId2" cstate="print"/>
          <a:srcRect/>
          <a:stretch>
            <a:fillRect/>
          </a:stretch>
        </p:blipFill>
        <p:spPr bwMode="auto">
          <a:xfrm>
            <a:off x="1157288" y="848444"/>
            <a:ext cx="6829425" cy="5676900"/>
          </a:xfrm>
          <a:prstGeom prst="rect">
            <a:avLst/>
          </a:prstGeom>
          <a:noFill/>
          <a:ln w="9525">
            <a:noFill/>
            <a:miter lim="800000"/>
            <a:headEnd/>
            <a:tailEnd/>
          </a:ln>
        </p:spPr>
      </p:pic>
    </p:spTree>
    <p:extLst>
      <p:ext uri="{BB962C8B-B14F-4D97-AF65-F5344CB8AC3E}">
        <p14:creationId xmlns:p14="http://schemas.microsoft.com/office/powerpoint/2010/main" val="26419554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egnaposto testo 3"/>
          <p:cNvSpPr txBox="1">
            <a:spLocks/>
          </p:cNvSpPr>
          <p:nvPr/>
        </p:nvSpPr>
        <p:spPr bwMode="auto">
          <a:xfrm>
            <a:off x="611560" y="116632"/>
            <a:ext cx="8064896" cy="504354"/>
          </a:xfrm>
          <a:prstGeom prst="rect">
            <a:avLst/>
          </a:prstGeom>
          <a:noFill/>
          <a:extLst/>
        </p:spPr>
        <p:txBody>
          <a:bodyPr/>
          <a:lstStyle/>
          <a:p>
            <a:pPr marL="342900" indent="-342900" algn="ctr">
              <a:spcBef>
                <a:spcPct val="20000"/>
              </a:spcBef>
              <a:defRPr/>
            </a:pPr>
            <a:r>
              <a:rPr lang="it-IT" altLang="it-IT" sz="2400" dirty="0">
                <a:solidFill>
                  <a:srgbClr val="002060"/>
                </a:solidFill>
                <a:latin typeface="Arial"/>
                <a:ea typeface="ＭＳ Ｐゴシック" charset="0"/>
                <a:cs typeface="Arial"/>
              </a:rPr>
              <a:t>LA DICHIARAZIONE INTEGRATIVA IRES</a:t>
            </a:r>
          </a:p>
        </p:txBody>
      </p:sp>
      <p:pic>
        <p:nvPicPr>
          <p:cNvPr id="2051" name="Picture 3"/>
          <p:cNvPicPr>
            <a:picLocks noChangeAspect="1" noChangeArrowheads="1"/>
          </p:cNvPicPr>
          <p:nvPr/>
        </p:nvPicPr>
        <p:blipFill>
          <a:blip r:embed="rId2" cstate="print"/>
          <a:srcRect/>
          <a:stretch>
            <a:fillRect/>
          </a:stretch>
        </p:blipFill>
        <p:spPr bwMode="auto">
          <a:xfrm>
            <a:off x="1033463" y="800819"/>
            <a:ext cx="7077075" cy="5724525"/>
          </a:xfrm>
          <a:prstGeom prst="rect">
            <a:avLst/>
          </a:prstGeom>
          <a:noFill/>
          <a:ln w="9525">
            <a:noFill/>
            <a:miter lim="800000"/>
            <a:headEnd/>
            <a:tailEnd/>
          </a:ln>
        </p:spPr>
      </p:pic>
    </p:spTree>
    <p:extLst>
      <p:ext uri="{BB962C8B-B14F-4D97-AF65-F5344CB8AC3E}">
        <p14:creationId xmlns:p14="http://schemas.microsoft.com/office/powerpoint/2010/main" val="2641955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egnaposto testo 3"/>
          <p:cNvSpPr txBox="1">
            <a:spLocks/>
          </p:cNvSpPr>
          <p:nvPr/>
        </p:nvSpPr>
        <p:spPr bwMode="auto">
          <a:xfrm>
            <a:off x="611560" y="116632"/>
            <a:ext cx="8064896" cy="504354"/>
          </a:xfrm>
          <a:prstGeom prst="rect">
            <a:avLst/>
          </a:prstGeom>
          <a:noFill/>
          <a:extLst/>
        </p:spPr>
        <p:txBody>
          <a:bodyPr/>
          <a:lstStyle/>
          <a:p>
            <a:pPr marL="342900" indent="-342900" algn="ctr">
              <a:spcBef>
                <a:spcPct val="20000"/>
              </a:spcBef>
              <a:defRPr/>
            </a:pPr>
            <a:r>
              <a:rPr lang="it-IT" altLang="it-IT" sz="2400" dirty="0">
                <a:solidFill>
                  <a:srgbClr val="002060"/>
                </a:solidFill>
                <a:latin typeface="Arial"/>
                <a:ea typeface="ＭＳ Ｐゴシック" charset="0"/>
                <a:cs typeface="Arial"/>
              </a:rPr>
              <a:t>LA DICHIARAZIONE INTEGRATIVA IRAP E IVA</a:t>
            </a:r>
          </a:p>
        </p:txBody>
      </p:sp>
      <p:pic>
        <p:nvPicPr>
          <p:cNvPr id="3074" name="Picture 2"/>
          <p:cNvPicPr>
            <a:picLocks noChangeAspect="1" noChangeArrowheads="1"/>
          </p:cNvPicPr>
          <p:nvPr/>
        </p:nvPicPr>
        <p:blipFill>
          <a:blip r:embed="rId2" cstate="print"/>
          <a:srcRect/>
          <a:stretch>
            <a:fillRect/>
          </a:stretch>
        </p:blipFill>
        <p:spPr bwMode="auto">
          <a:xfrm>
            <a:off x="609600" y="1810519"/>
            <a:ext cx="7924800" cy="230505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595313" y="4474815"/>
            <a:ext cx="7953375" cy="1114425"/>
          </a:xfrm>
          <a:prstGeom prst="rect">
            <a:avLst/>
          </a:prstGeom>
          <a:noFill/>
          <a:ln w="9525">
            <a:noFill/>
            <a:miter lim="800000"/>
            <a:headEnd/>
            <a:tailEnd/>
          </a:ln>
        </p:spPr>
      </p:pic>
    </p:spTree>
    <p:extLst>
      <p:ext uri="{BB962C8B-B14F-4D97-AF65-F5344CB8AC3E}">
        <p14:creationId xmlns:p14="http://schemas.microsoft.com/office/powerpoint/2010/main" val="2641955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egnaposto testo 3"/>
          <p:cNvSpPr>
            <a:spLocks noGrp="1"/>
          </p:cNvSpPr>
          <p:nvPr>
            <p:ph type="body" sz="quarter" idx="13"/>
          </p:nvPr>
        </p:nvSpPr>
        <p:spPr>
          <a:xfrm>
            <a:off x="251520" y="1628801"/>
            <a:ext cx="8569325" cy="4536503"/>
          </a:xfrm>
          <a:solidFill>
            <a:srgbClr val="DFF5FD"/>
          </a:solidFill>
          <a:ln w="28575">
            <a:noFill/>
          </a:ln>
          <a:effectLst>
            <a:glow rad="101600">
              <a:schemeClr val="bg2">
                <a:lumMod val="90000"/>
                <a:alpha val="75000"/>
              </a:schemeClr>
            </a:glow>
          </a:effectLst>
        </p:spPr>
        <p:txBody>
          <a:bodyPr anchor="ctr">
            <a:normAutofit/>
          </a:bodyPr>
          <a:lstStyle/>
          <a:p>
            <a:pPr marL="285750" indent="-285750" algn="just">
              <a:spcBef>
                <a:spcPts val="1200"/>
              </a:spcBef>
              <a:buFont typeface="Wingdings" charset="2"/>
              <a:buChar char="Ø"/>
              <a:defRPr/>
            </a:pPr>
            <a:r>
              <a:rPr lang="it-IT" altLang="it-IT" sz="2000" dirty="0">
                <a:solidFill>
                  <a:schemeClr val="tx1"/>
                </a:solidFill>
                <a:latin typeface="Arial"/>
                <a:cs typeface="Arial"/>
              </a:rPr>
              <a:t>Integrazione della dichiarazione a favore del contribuente consentita entro i termini di decadenza del potere accertativo (</a:t>
            </a:r>
            <a:r>
              <a:rPr lang="it-IT" altLang="it-IT" sz="2000" u="sng" dirty="0">
                <a:solidFill>
                  <a:schemeClr val="tx1"/>
                </a:solidFill>
                <a:latin typeface="Arial"/>
                <a:cs typeface="Arial"/>
              </a:rPr>
              <a:t>non più entro l’anno</a:t>
            </a:r>
            <a:r>
              <a:rPr lang="it-IT" altLang="it-IT" sz="2000" dirty="0">
                <a:solidFill>
                  <a:schemeClr val="tx1"/>
                </a:solidFill>
                <a:latin typeface="Arial"/>
                <a:cs typeface="Arial"/>
              </a:rPr>
              <a:t>);</a:t>
            </a:r>
          </a:p>
          <a:p>
            <a:pPr marL="285750" indent="-285750" algn="just">
              <a:spcBef>
                <a:spcPts val="1200"/>
              </a:spcBef>
              <a:buFont typeface="Wingdings" charset="2"/>
              <a:buChar char="Ø"/>
              <a:defRPr/>
            </a:pPr>
            <a:r>
              <a:rPr lang="it-IT" altLang="it-IT" sz="2000" dirty="0">
                <a:solidFill>
                  <a:schemeClr val="tx1"/>
                </a:solidFill>
                <a:latin typeface="Arial"/>
                <a:cs typeface="Arial"/>
              </a:rPr>
              <a:t>Facoltà di utilizzo in compensazione dei crediti immediata se la trasmissione dell’integrativa avviene entro l’anno successivo;</a:t>
            </a:r>
          </a:p>
          <a:p>
            <a:pPr marL="285750" indent="-285750" algn="just">
              <a:spcBef>
                <a:spcPts val="1200"/>
              </a:spcBef>
              <a:buFont typeface="Wingdings" charset="2"/>
              <a:buChar char="Ø"/>
              <a:defRPr/>
            </a:pPr>
            <a:r>
              <a:rPr lang="it-IT" altLang="it-IT" sz="2000" dirty="0">
                <a:solidFill>
                  <a:schemeClr val="tx1"/>
                </a:solidFill>
                <a:latin typeface="Arial"/>
                <a:cs typeface="Arial"/>
              </a:rPr>
              <a:t>Se l’integrativa viene presentata oltre l’anno, la compensazione potrà avvenire soltanto dal 1^ gennaio dell’anno successivo alla trasmissione;</a:t>
            </a:r>
          </a:p>
          <a:p>
            <a:pPr marL="285750" indent="-285750" algn="just">
              <a:spcBef>
                <a:spcPts val="1200"/>
              </a:spcBef>
              <a:buFont typeface="Wingdings" charset="2"/>
              <a:buChar char="Ø"/>
              <a:defRPr/>
            </a:pPr>
            <a:r>
              <a:rPr lang="it-IT" altLang="it-IT" sz="2000" dirty="0">
                <a:solidFill>
                  <a:schemeClr val="tx1"/>
                </a:solidFill>
                <a:latin typeface="Arial"/>
                <a:cs typeface="Arial"/>
              </a:rPr>
              <a:t>Sono stati istituiti appositi nuovi quadri VN - DI – IS in dichiarazione per gestire la procedura di segnalazione ed utilizzo in compensazione;  </a:t>
            </a:r>
          </a:p>
          <a:p>
            <a:pPr marL="285750" indent="-285750" algn="just">
              <a:spcBef>
                <a:spcPts val="1200"/>
              </a:spcBef>
              <a:buFont typeface="Wingdings" charset="2"/>
              <a:buChar char="Ø"/>
              <a:defRPr/>
            </a:pPr>
            <a:r>
              <a:rPr lang="it-IT" altLang="it-IT" sz="2000" dirty="0">
                <a:solidFill>
                  <a:schemeClr val="tx1"/>
                </a:solidFill>
                <a:latin typeface="Arial"/>
                <a:cs typeface="Arial"/>
              </a:rPr>
              <a:t>La proroga dei termini di accertamento, da parte dell’Agenzia delle Entrate, opera solo per le parti modificate della dichiarazione. </a:t>
            </a:r>
          </a:p>
        </p:txBody>
      </p:sp>
      <p:sp>
        <p:nvSpPr>
          <p:cNvPr id="4" name="CasellaDiTesto 3"/>
          <p:cNvSpPr txBox="1"/>
          <p:nvPr/>
        </p:nvSpPr>
        <p:spPr>
          <a:xfrm>
            <a:off x="107950" y="116632"/>
            <a:ext cx="8856663" cy="461665"/>
          </a:xfrm>
          <a:prstGeom prst="rect">
            <a:avLst/>
          </a:prstGeom>
          <a:noFill/>
        </p:spPr>
        <p:txBody>
          <a:bodyPr>
            <a:spAutoFit/>
          </a:bodyPr>
          <a:lstStyle/>
          <a:p>
            <a:pPr algn="ctr" eaLnBrk="1" hangingPunct="1">
              <a:defRPr/>
            </a:pPr>
            <a:r>
              <a:rPr lang="it-IT" sz="2400" cap="all" dirty="0">
                <a:solidFill>
                  <a:srgbClr val="002060"/>
                </a:solidFill>
              </a:rPr>
              <a:t>Dichiarazione integrativa a favore</a:t>
            </a:r>
          </a:p>
        </p:txBody>
      </p:sp>
    </p:spTree>
    <p:extLst>
      <p:ext uri="{BB962C8B-B14F-4D97-AF65-F5344CB8AC3E}">
        <p14:creationId xmlns:p14="http://schemas.microsoft.com/office/powerpoint/2010/main" val="39275647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egnaposto testo 3"/>
          <p:cNvSpPr>
            <a:spLocks noGrp="1"/>
          </p:cNvSpPr>
          <p:nvPr>
            <p:ph type="body" sz="quarter" idx="13"/>
          </p:nvPr>
        </p:nvSpPr>
        <p:spPr>
          <a:xfrm>
            <a:off x="395536" y="1268760"/>
            <a:ext cx="8424936" cy="5040560"/>
          </a:xfrm>
          <a:solidFill>
            <a:srgbClr val="DFF5FD"/>
          </a:solidFill>
          <a:ln w="28575">
            <a:noFill/>
          </a:ln>
        </p:spPr>
        <p:txBody>
          <a:bodyPr anchor="ctr">
            <a:normAutofit/>
          </a:bodyPr>
          <a:lstStyle/>
          <a:p>
            <a:pPr marL="285750" indent="-285750" algn="just">
              <a:lnSpc>
                <a:spcPct val="120000"/>
              </a:lnSpc>
              <a:spcBef>
                <a:spcPts val="1200"/>
              </a:spcBef>
              <a:buFont typeface="Wingdings" charset="2"/>
              <a:buChar char="Ø"/>
              <a:defRPr/>
            </a:pPr>
            <a:r>
              <a:rPr lang="it-IT" altLang="it-IT" sz="2000" dirty="0">
                <a:solidFill>
                  <a:schemeClr val="tx1"/>
                </a:solidFill>
                <a:latin typeface="Arial"/>
                <a:cs typeface="Arial"/>
              </a:rPr>
              <a:t>La differenza a credito risultante dall’integrativa deve prioritariamente essere utilizzata in riduzione del debito a saldo anno 2017;</a:t>
            </a:r>
          </a:p>
          <a:p>
            <a:pPr marL="285750" indent="-285750" algn="just">
              <a:lnSpc>
                <a:spcPct val="120000"/>
              </a:lnSpc>
              <a:spcBef>
                <a:spcPts val="1200"/>
              </a:spcBef>
              <a:buFont typeface="Wingdings" charset="2"/>
              <a:buChar char="Ø"/>
              <a:defRPr/>
            </a:pPr>
            <a:r>
              <a:rPr lang="it-IT" altLang="it-IT" sz="2000" dirty="0">
                <a:solidFill>
                  <a:schemeClr val="tx1"/>
                </a:solidFill>
                <a:latin typeface="Arial"/>
                <a:cs typeface="Arial"/>
              </a:rPr>
              <a:t>In assenza di saldo 2017 da versare, tale importo va ad incrementare il credito e potrà essere normalmente utilizzato in compensazione (codice 6099/2017, 3800/2017, 4001/2017 o 2001/2017);</a:t>
            </a:r>
          </a:p>
          <a:p>
            <a:pPr marL="285750" indent="-285750" algn="just">
              <a:lnSpc>
                <a:spcPct val="120000"/>
              </a:lnSpc>
              <a:spcBef>
                <a:spcPts val="1200"/>
              </a:spcBef>
              <a:buFont typeface="Wingdings" charset="2"/>
              <a:buChar char="Ø"/>
              <a:defRPr/>
            </a:pPr>
            <a:r>
              <a:rPr lang="it-IT" altLang="it-IT" sz="2000" dirty="0">
                <a:solidFill>
                  <a:schemeClr val="tx1"/>
                </a:solidFill>
                <a:latin typeface="Arial"/>
                <a:cs typeface="Arial"/>
              </a:rPr>
              <a:t>Soltanto le dichiarazioni integrative a sfavore comportano l’obbligo di versamento della sanzione, </a:t>
            </a:r>
            <a:r>
              <a:rPr lang="it-IT" altLang="it-IT" sz="2000" u="sng" dirty="0">
                <a:solidFill>
                  <a:schemeClr val="tx1"/>
                </a:solidFill>
                <a:latin typeface="Arial"/>
                <a:cs typeface="Arial"/>
              </a:rPr>
              <a:t>non le dichiarazioni integrative a favore;</a:t>
            </a:r>
          </a:p>
          <a:p>
            <a:pPr marL="285750" indent="-285750" algn="just">
              <a:lnSpc>
                <a:spcPct val="120000"/>
              </a:lnSpc>
              <a:spcBef>
                <a:spcPts val="1200"/>
              </a:spcBef>
              <a:buFont typeface="Wingdings" charset="2"/>
              <a:buChar char="Ø"/>
              <a:defRPr/>
            </a:pPr>
            <a:r>
              <a:rPr lang="it-IT" altLang="it-IT" sz="2000" dirty="0">
                <a:solidFill>
                  <a:schemeClr val="tx1"/>
                </a:solidFill>
                <a:latin typeface="Arial"/>
                <a:cs typeface="Arial"/>
              </a:rPr>
              <a:t>A decorrere dalle dichiarazioni presentate per l’anno 2016, il termine di decadenza del potere accertativo è fissato al 5^ anno successivo;</a:t>
            </a:r>
          </a:p>
          <a:p>
            <a:pPr marL="285750" indent="-285750" algn="just">
              <a:lnSpc>
                <a:spcPct val="120000"/>
              </a:lnSpc>
              <a:spcBef>
                <a:spcPts val="1200"/>
              </a:spcBef>
              <a:buFont typeface="Wingdings" charset="2"/>
              <a:buChar char="Ø"/>
              <a:defRPr/>
            </a:pPr>
            <a:r>
              <a:rPr lang="it-IT" altLang="it-IT" sz="2000" dirty="0">
                <a:solidFill>
                  <a:schemeClr val="tx1"/>
                </a:solidFill>
                <a:latin typeface="Arial"/>
                <a:cs typeface="Arial"/>
              </a:rPr>
              <a:t>Non è consentita la trasmissione di “</a:t>
            </a:r>
            <a:r>
              <a:rPr lang="it-IT" altLang="it-IT" sz="2000" i="1" u="sng" dirty="0">
                <a:solidFill>
                  <a:schemeClr val="tx1"/>
                </a:solidFill>
                <a:latin typeface="Arial"/>
                <a:cs typeface="Arial"/>
              </a:rPr>
              <a:t>dichiarazioni integrative a catena”</a:t>
            </a:r>
            <a:r>
              <a:rPr lang="it-IT" altLang="it-IT" sz="2000" dirty="0">
                <a:solidFill>
                  <a:schemeClr val="tx1"/>
                </a:solidFill>
                <a:latin typeface="Arial"/>
                <a:cs typeface="Arial"/>
              </a:rPr>
              <a:t> con l’obiettivo di accelerare la fruizione del credito in compensazione. </a:t>
            </a:r>
          </a:p>
        </p:txBody>
      </p:sp>
      <p:sp>
        <p:nvSpPr>
          <p:cNvPr id="4" name="CasellaDiTesto 3"/>
          <p:cNvSpPr txBox="1"/>
          <p:nvPr/>
        </p:nvSpPr>
        <p:spPr>
          <a:xfrm>
            <a:off x="107950" y="116632"/>
            <a:ext cx="8856663" cy="461665"/>
          </a:xfrm>
          <a:prstGeom prst="rect">
            <a:avLst/>
          </a:prstGeom>
          <a:noFill/>
        </p:spPr>
        <p:txBody>
          <a:bodyPr>
            <a:spAutoFit/>
          </a:bodyPr>
          <a:lstStyle/>
          <a:p>
            <a:pPr algn="ctr" eaLnBrk="1" hangingPunct="1">
              <a:defRPr/>
            </a:pPr>
            <a:r>
              <a:rPr lang="it-IT" sz="2400" cap="all" dirty="0">
                <a:solidFill>
                  <a:srgbClr val="002060"/>
                </a:solidFill>
              </a:rPr>
              <a:t>Dichiarazione integrativa a favore</a:t>
            </a:r>
          </a:p>
        </p:txBody>
      </p:sp>
    </p:spTree>
    <p:extLst>
      <p:ext uri="{BB962C8B-B14F-4D97-AF65-F5344CB8AC3E}">
        <p14:creationId xmlns:p14="http://schemas.microsoft.com/office/powerpoint/2010/main" val="5428195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5"/>
          <p:cNvSpPr>
            <a:spLocks noChangeArrowheads="1"/>
          </p:cNvSpPr>
          <p:nvPr/>
        </p:nvSpPr>
        <p:spPr bwMode="auto">
          <a:xfrm>
            <a:off x="827584" y="2854424"/>
            <a:ext cx="7416750" cy="1295400"/>
          </a:xfrm>
          <a:prstGeom prst="rect">
            <a:avLst/>
          </a:prstGeom>
          <a:solidFill>
            <a:srgbClr val="DFF5FD"/>
          </a:solidFill>
          <a:ln w="19050">
            <a:noFill/>
            <a:miter lim="800000"/>
            <a:headEnd/>
            <a:tailEnd/>
          </a:ln>
          <a:effectLst>
            <a:outerShdw dist="107763" dir="2700000" algn="ctr" rotWithShape="0">
              <a:schemeClr val="bg2">
                <a:alpha val="50000"/>
              </a:schemeClr>
            </a:outerShdw>
          </a:effectLst>
        </p:spPr>
        <p:txBody>
          <a:bodyPr lIns="91385" tIns="45692" rIns="91385" bIns="45692" anchor="ctr"/>
          <a:lstStyle/>
          <a:p>
            <a:pPr algn="ctr" eaLnBrk="1" hangingPunct="1">
              <a:lnSpc>
                <a:spcPct val="120000"/>
              </a:lnSpc>
              <a:defRPr/>
            </a:pPr>
            <a:r>
              <a:rPr lang="it-IT" sz="2000" dirty="0">
                <a:solidFill>
                  <a:prstClr val="black"/>
                </a:solidFill>
                <a:ea typeface="ＭＳ Ｐゴシック" pitchFamily="34" charset="-128"/>
                <a:sym typeface="Wingdings" pitchFamily="2" charset="2"/>
              </a:rPr>
              <a:t>L’</a:t>
            </a:r>
            <a:r>
              <a:rPr lang="it-IT" altLang="ja-JP" sz="2000" dirty="0">
                <a:solidFill>
                  <a:prstClr val="black"/>
                </a:solidFill>
                <a:sym typeface="Wingdings" pitchFamily="2" charset="2"/>
              </a:rPr>
              <a:t>Irap non è dovuta dai Professionisti o dalle Ditte Individuali con un solo lavoratore dipendente che abbia mansioni di segreteria o comunque meramente esecutive</a:t>
            </a:r>
            <a:endParaRPr lang="it-IT" sz="2000" dirty="0">
              <a:solidFill>
                <a:prstClr val="black"/>
              </a:solidFill>
              <a:ea typeface="ＭＳ Ｐゴシック" pitchFamily="34" charset="-128"/>
              <a:sym typeface="Wingdings" pitchFamily="2" charset="2"/>
            </a:endParaRPr>
          </a:p>
        </p:txBody>
      </p:sp>
      <p:sp>
        <p:nvSpPr>
          <p:cNvPr id="18" name="Rectangle 10"/>
          <p:cNvSpPr>
            <a:spLocks noChangeArrowheads="1"/>
          </p:cNvSpPr>
          <p:nvPr/>
        </p:nvSpPr>
        <p:spPr bwMode="auto">
          <a:xfrm>
            <a:off x="827584" y="4941912"/>
            <a:ext cx="7416750" cy="1295400"/>
          </a:xfrm>
          <a:prstGeom prst="rect">
            <a:avLst/>
          </a:prstGeom>
          <a:solidFill>
            <a:srgbClr val="DFF5FD"/>
          </a:solidFill>
          <a:ln w="19050">
            <a:solidFill>
              <a:srgbClr val="FFFFFF"/>
            </a:solidFill>
            <a:miter lim="800000"/>
            <a:headEnd/>
            <a:tailEnd/>
          </a:ln>
          <a:effectLst>
            <a:outerShdw dist="107763" dir="2700000" algn="ctr" rotWithShape="0">
              <a:schemeClr val="bg2">
                <a:alpha val="50000"/>
              </a:schemeClr>
            </a:outerShdw>
          </a:effectLst>
        </p:spPr>
        <p:txBody>
          <a:bodyPr lIns="91385" tIns="45692" rIns="91385" bIns="45692" anchor="ctr"/>
          <a:lstStyle/>
          <a:p>
            <a:pPr algn="ctr" eaLnBrk="1" hangingPunct="1">
              <a:lnSpc>
                <a:spcPct val="120000"/>
              </a:lnSpc>
              <a:defRPr/>
            </a:pPr>
            <a:r>
              <a:rPr lang="it-IT" sz="2000" dirty="0">
                <a:solidFill>
                  <a:prstClr val="black"/>
                </a:solidFill>
                <a:ea typeface="ＭＳ Ｐゴシック" pitchFamily="34" charset="-128"/>
              </a:rPr>
              <a:t>Naturalmente deve sussistere l’</a:t>
            </a:r>
            <a:r>
              <a:rPr lang="it-IT" altLang="ja-JP" sz="2000" dirty="0">
                <a:solidFill>
                  <a:prstClr val="black"/>
                </a:solidFill>
              </a:rPr>
              <a:t>altra condizione:</a:t>
            </a:r>
          </a:p>
          <a:p>
            <a:pPr algn="ctr" eaLnBrk="1" hangingPunct="1">
              <a:lnSpc>
                <a:spcPct val="120000"/>
              </a:lnSpc>
              <a:defRPr/>
            </a:pPr>
            <a:r>
              <a:rPr lang="it-IT" altLang="ja-JP" sz="2000" dirty="0">
                <a:solidFill>
                  <a:prstClr val="black"/>
                </a:solidFill>
              </a:rPr>
              <a:t>una dotazione di beni strumentali che sia strettamente necessaria allo svolgimento dell’attività  </a:t>
            </a:r>
            <a:endParaRPr lang="it-IT" sz="2000" dirty="0">
              <a:solidFill>
                <a:prstClr val="black"/>
              </a:solidFill>
              <a:ea typeface="ＭＳ Ｐゴシック" pitchFamily="34" charset="-128"/>
            </a:endParaRPr>
          </a:p>
        </p:txBody>
      </p:sp>
      <p:sp>
        <p:nvSpPr>
          <p:cNvPr id="283653" name="AutoShape 4"/>
          <p:cNvSpPr>
            <a:spLocks noChangeArrowheads="1"/>
          </p:cNvSpPr>
          <p:nvPr/>
        </p:nvSpPr>
        <p:spPr bwMode="auto">
          <a:xfrm rot="5400000">
            <a:off x="2016125" y="4259114"/>
            <a:ext cx="287337" cy="649288"/>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defRPr/>
            </a:pPr>
            <a:endParaRPr lang="it-IT">
              <a:solidFill>
                <a:prstClr val="black"/>
              </a:solidFill>
              <a:ea typeface="ＭＳ Ｐゴシック" pitchFamily="34" charset="-128"/>
            </a:endParaRPr>
          </a:p>
        </p:txBody>
      </p:sp>
      <p:sp>
        <p:nvSpPr>
          <p:cNvPr id="283654" name="AutoShape 4"/>
          <p:cNvSpPr>
            <a:spLocks noChangeArrowheads="1"/>
          </p:cNvSpPr>
          <p:nvPr/>
        </p:nvSpPr>
        <p:spPr bwMode="auto">
          <a:xfrm rot="5400000">
            <a:off x="6551613" y="4259114"/>
            <a:ext cx="287337" cy="649287"/>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defRPr/>
            </a:pPr>
            <a:endParaRPr lang="it-IT">
              <a:solidFill>
                <a:prstClr val="black"/>
              </a:solidFill>
              <a:ea typeface="ＭＳ Ｐゴシック" pitchFamily="34" charset="-128"/>
            </a:endParaRPr>
          </a:p>
        </p:txBody>
      </p:sp>
      <p:sp>
        <p:nvSpPr>
          <p:cNvPr id="11270" name="Segnaposto testo 3"/>
          <p:cNvSpPr txBox="1">
            <a:spLocks/>
          </p:cNvSpPr>
          <p:nvPr/>
        </p:nvSpPr>
        <p:spPr bwMode="auto">
          <a:xfrm>
            <a:off x="144016" y="144686"/>
            <a:ext cx="8892480" cy="764034"/>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300" dirty="0">
                <a:solidFill>
                  <a:srgbClr val="002060"/>
                </a:solidFill>
                <a:ea typeface="MS PGothic" pitchFamily="34" charset="-128"/>
              </a:rPr>
              <a:t>IL CONCETTO </a:t>
            </a:r>
            <a:r>
              <a:rPr lang="it-IT" altLang="it-IT" sz="2300" dirty="0" err="1">
                <a:solidFill>
                  <a:srgbClr val="002060"/>
                </a:solidFill>
                <a:ea typeface="MS PGothic" pitchFamily="34" charset="-128"/>
              </a:rPr>
              <a:t>DI</a:t>
            </a:r>
            <a:r>
              <a:rPr lang="it-IT" altLang="it-IT" sz="2300" dirty="0">
                <a:solidFill>
                  <a:srgbClr val="002060"/>
                </a:solidFill>
                <a:ea typeface="MS PGothic" pitchFamily="34" charset="-128"/>
              </a:rPr>
              <a:t> AUTONOMA ORGANIZZAZIONE AI FINI IRAP</a:t>
            </a:r>
          </a:p>
        </p:txBody>
      </p:sp>
      <p:sp>
        <p:nvSpPr>
          <p:cNvPr id="11" name="Rettangolo 10"/>
          <p:cNvSpPr/>
          <p:nvPr/>
        </p:nvSpPr>
        <p:spPr>
          <a:xfrm>
            <a:off x="827584" y="1484784"/>
            <a:ext cx="7416824" cy="647700"/>
          </a:xfrm>
          <a:prstGeom prst="rect">
            <a:avLst/>
          </a:prstGeom>
          <a:solidFill>
            <a:srgbClr val="DFF5F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it-IT" sz="2000" dirty="0">
                <a:solidFill>
                  <a:srgbClr val="000000"/>
                </a:solidFill>
                <a:latin typeface="Arial" pitchFamily="34" charset="0"/>
                <a:ea typeface="ＭＳ Ｐゴシック" charset="0"/>
                <a:cs typeface="Arial" pitchFamily="34" charset="0"/>
              </a:rPr>
              <a:t>CASSAZIONE  </a:t>
            </a:r>
            <a:r>
              <a:rPr lang="it-IT" sz="2000" dirty="0" err="1">
                <a:solidFill>
                  <a:srgbClr val="000000"/>
                </a:solidFill>
                <a:latin typeface="Arial" pitchFamily="34" charset="0"/>
                <a:ea typeface="ＭＳ Ｐゴシック" charset="0"/>
                <a:cs typeface="Arial" pitchFamily="34" charset="0"/>
              </a:rPr>
              <a:t>SS.UU</a:t>
            </a:r>
            <a:r>
              <a:rPr lang="it-IT" sz="2000" dirty="0">
                <a:solidFill>
                  <a:srgbClr val="000000"/>
                </a:solidFill>
                <a:latin typeface="Arial" pitchFamily="34" charset="0"/>
                <a:ea typeface="ＭＳ Ｐゴシック" charset="0"/>
                <a:cs typeface="Arial" pitchFamily="34" charset="0"/>
              </a:rPr>
              <a:t>. 9451 DEL 10/05/2016</a:t>
            </a:r>
          </a:p>
        </p:txBody>
      </p:sp>
      <p:sp>
        <p:nvSpPr>
          <p:cNvPr id="9" name="AutoShape 4"/>
          <p:cNvSpPr>
            <a:spLocks noChangeArrowheads="1"/>
          </p:cNvSpPr>
          <p:nvPr/>
        </p:nvSpPr>
        <p:spPr bwMode="auto">
          <a:xfrm rot="5400000">
            <a:off x="2016672" y="2166491"/>
            <a:ext cx="287337" cy="649288"/>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defRPr/>
            </a:pPr>
            <a:endParaRPr lang="it-IT">
              <a:solidFill>
                <a:prstClr val="black"/>
              </a:solidFill>
              <a:ea typeface="ＭＳ Ｐゴシック" pitchFamily="34" charset="-128"/>
            </a:endParaRPr>
          </a:p>
        </p:txBody>
      </p:sp>
      <p:sp>
        <p:nvSpPr>
          <p:cNvPr id="10" name="AutoShape 4"/>
          <p:cNvSpPr>
            <a:spLocks noChangeArrowheads="1"/>
          </p:cNvSpPr>
          <p:nvPr/>
        </p:nvSpPr>
        <p:spPr bwMode="auto">
          <a:xfrm rot="5400000">
            <a:off x="6552160" y="2166491"/>
            <a:ext cx="287337" cy="649287"/>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defRPr/>
            </a:pPr>
            <a:endParaRPr lang="it-IT">
              <a:solidFill>
                <a:prstClr val="black"/>
              </a:solidFill>
              <a:ea typeface="ＭＳ Ｐゴシック" pitchFamily="34" charset="-128"/>
            </a:endParaRPr>
          </a:p>
        </p:txBody>
      </p:sp>
    </p:spTree>
    <p:extLst>
      <p:ext uri="{BB962C8B-B14F-4D97-AF65-F5344CB8AC3E}">
        <p14:creationId xmlns:p14="http://schemas.microsoft.com/office/powerpoint/2010/main" val="218845995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395288" y="1412776"/>
            <a:ext cx="8310562" cy="576262"/>
          </a:xfrm>
          <a:prstGeom prst="rect">
            <a:avLst/>
          </a:prstGeom>
          <a:solidFill>
            <a:schemeClr val="accent1">
              <a:lumMod val="75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b="1" dirty="0">
                <a:solidFill>
                  <a:schemeClr val="bg1"/>
                </a:solidFill>
                <a:latin typeface="Arial" pitchFamily="34" charset="0"/>
                <a:cs typeface="Arial" pitchFamily="34" charset="0"/>
              </a:rPr>
              <a:t>Termini di presentazione delle dichiarazioni dei redditi e Irap</a:t>
            </a:r>
          </a:p>
        </p:txBody>
      </p:sp>
      <p:sp>
        <p:nvSpPr>
          <p:cNvPr id="13" name="Segnaposto testo 3"/>
          <p:cNvSpPr txBox="1">
            <a:spLocks/>
          </p:cNvSpPr>
          <p:nvPr/>
        </p:nvSpPr>
        <p:spPr bwMode="auto">
          <a:xfrm>
            <a:off x="323528" y="188640"/>
            <a:ext cx="8496944" cy="504354"/>
          </a:xfrm>
          <a:prstGeom prst="rect">
            <a:avLst/>
          </a:prstGeom>
          <a:noFill/>
          <a:extLst/>
        </p:spPr>
        <p:txBody>
          <a:bodyPr/>
          <a:lstStyle/>
          <a:p>
            <a:pPr marL="342900" indent="-342900" algn="ctr">
              <a:spcBef>
                <a:spcPct val="20000"/>
              </a:spcBef>
              <a:defRPr/>
            </a:pPr>
            <a:r>
              <a:rPr lang="it-IT" altLang="it-IT" sz="2200" dirty="0">
                <a:solidFill>
                  <a:srgbClr val="002060"/>
                </a:solidFill>
                <a:latin typeface="Arial"/>
                <a:ea typeface="ＭＳ Ｐゴシック" charset="0"/>
                <a:cs typeface="Arial"/>
              </a:rPr>
              <a:t>NUOVI TERMINI DI VERSAMENTO E DI PRESENTAZIONE</a:t>
            </a:r>
          </a:p>
        </p:txBody>
      </p:sp>
      <p:sp>
        <p:nvSpPr>
          <p:cNvPr id="14" name="Rettangolo 13"/>
          <p:cNvSpPr/>
          <p:nvPr/>
        </p:nvSpPr>
        <p:spPr>
          <a:xfrm>
            <a:off x="389509" y="2492896"/>
            <a:ext cx="3894459" cy="936104"/>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31 ottobre 2018</a:t>
            </a:r>
          </a:p>
        </p:txBody>
      </p:sp>
      <p:sp>
        <p:nvSpPr>
          <p:cNvPr id="15" name="Rettangolo 14"/>
          <p:cNvSpPr/>
          <p:nvPr/>
        </p:nvSpPr>
        <p:spPr>
          <a:xfrm>
            <a:off x="4860031" y="2492896"/>
            <a:ext cx="3816425" cy="936104"/>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29 gennaio 2019   (dichiarazione tardiva)</a:t>
            </a:r>
          </a:p>
        </p:txBody>
      </p:sp>
      <p:sp>
        <p:nvSpPr>
          <p:cNvPr id="16" name="Freccia in giù 1"/>
          <p:cNvSpPr/>
          <p:nvPr/>
        </p:nvSpPr>
        <p:spPr>
          <a:xfrm>
            <a:off x="1907704" y="2122586"/>
            <a:ext cx="720725"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17" name="Freccia in giù 11"/>
          <p:cNvSpPr/>
          <p:nvPr/>
        </p:nvSpPr>
        <p:spPr>
          <a:xfrm>
            <a:off x="6372200" y="2122586"/>
            <a:ext cx="719137"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18" name="Rettangolo 17"/>
          <p:cNvSpPr/>
          <p:nvPr/>
        </p:nvSpPr>
        <p:spPr>
          <a:xfrm>
            <a:off x="395536" y="4941366"/>
            <a:ext cx="3888432" cy="935906"/>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31 ottobre 2018</a:t>
            </a:r>
          </a:p>
        </p:txBody>
      </p:sp>
      <p:sp>
        <p:nvSpPr>
          <p:cNvPr id="22" name="Rettangolo 21"/>
          <p:cNvSpPr/>
          <p:nvPr/>
        </p:nvSpPr>
        <p:spPr>
          <a:xfrm>
            <a:off x="395536" y="3933056"/>
            <a:ext cx="8310562" cy="576262"/>
          </a:xfrm>
          <a:prstGeom prst="rect">
            <a:avLst/>
          </a:prstGeom>
          <a:solidFill>
            <a:schemeClr val="accent1">
              <a:lumMod val="75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b="1" dirty="0">
                <a:solidFill>
                  <a:schemeClr val="bg1"/>
                </a:solidFill>
                <a:latin typeface="Arial" pitchFamily="34" charset="0"/>
                <a:cs typeface="Arial" pitchFamily="34" charset="0"/>
              </a:rPr>
              <a:t>Termini di presentazione del </a:t>
            </a:r>
            <a:r>
              <a:rPr lang="it-IT" sz="2000" b="1" dirty="0" err="1">
                <a:solidFill>
                  <a:schemeClr val="bg1"/>
                </a:solidFill>
                <a:latin typeface="Arial" pitchFamily="34" charset="0"/>
                <a:cs typeface="Arial" pitchFamily="34" charset="0"/>
              </a:rPr>
              <a:t>Mod</a:t>
            </a:r>
            <a:r>
              <a:rPr lang="it-IT" sz="2000" b="1" dirty="0">
                <a:solidFill>
                  <a:schemeClr val="bg1"/>
                </a:solidFill>
                <a:latin typeface="Arial" pitchFamily="34" charset="0"/>
                <a:cs typeface="Arial" pitchFamily="34" charset="0"/>
              </a:rPr>
              <a:t>. 770  </a:t>
            </a:r>
          </a:p>
        </p:txBody>
      </p:sp>
      <p:sp>
        <p:nvSpPr>
          <p:cNvPr id="23" name="Freccia in giù 1"/>
          <p:cNvSpPr/>
          <p:nvPr/>
        </p:nvSpPr>
        <p:spPr>
          <a:xfrm>
            <a:off x="1979067" y="4571056"/>
            <a:ext cx="720725"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24" name="Freccia in giù 11"/>
          <p:cNvSpPr/>
          <p:nvPr/>
        </p:nvSpPr>
        <p:spPr>
          <a:xfrm>
            <a:off x="6445151" y="4571056"/>
            <a:ext cx="719137" cy="298302"/>
          </a:xfrm>
          <a:prstGeom prst="downArrow">
            <a:avLst/>
          </a:prstGeom>
          <a:solidFill>
            <a:schemeClr val="accent1">
              <a:lumMod val="75000"/>
            </a:schemeClr>
          </a:solidFill>
          <a:ln>
            <a:solidFill>
              <a:srgbClr val="000099"/>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ct val="50000"/>
              </a:lnSpc>
              <a:defRPr/>
            </a:pPr>
            <a:endParaRPr lang="it-IT" sz="2000">
              <a:latin typeface="Arial"/>
              <a:cs typeface="Arial"/>
            </a:endParaRPr>
          </a:p>
        </p:txBody>
      </p:sp>
      <p:sp>
        <p:nvSpPr>
          <p:cNvPr id="25" name="Rettangolo 24"/>
          <p:cNvSpPr/>
          <p:nvPr/>
        </p:nvSpPr>
        <p:spPr>
          <a:xfrm>
            <a:off x="4860032" y="4941168"/>
            <a:ext cx="3816425" cy="936104"/>
          </a:xfrm>
          <a:prstGeom prst="rect">
            <a:avLst/>
          </a:prstGeom>
          <a:solidFill>
            <a:schemeClr val="bg2">
              <a:lumMod val="90000"/>
            </a:schemeClr>
          </a:solid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lnSpc>
                <a:spcPts val="2800"/>
              </a:lnSpc>
              <a:defRPr/>
            </a:pPr>
            <a:r>
              <a:rPr lang="it-IT" sz="2000" dirty="0">
                <a:solidFill>
                  <a:prstClr val="black"/>
                </a:solidFill>
                <a:latin typeface="Arial"/>
                <a:cs typeface="Arial"/>
              </a:rPr>
              <a:t>29 gennaio 2019   (dichiarazione tardiva)</a:t>
            </a:r>
          </a:p>
        </p:txBody>
      </p:sp>
    </p:spTree>
    <p:extLst>
      <p:ext uri="{BB962C8B-B14F-4D97-AF65-F5344CB8AC3E}">
        <p14:creationId xmlns:p14="http://schemas.microsoft.com/office/powerpoint/2010/main" val="9005283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5"/>
          <p:cNvSpPr>
            <a:spLocks noChangeArrowheads="1"/>
          </p:cNvSpPr>
          <p:nvPr/>
        </p:nvSpPr>
        <p:spPr bwMode="auto">
          <a:xfrm>
            <a:off x="395288" y="1052736"/>
            <a:ext cx="8353425" cy="72072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385" tIns="45692" rIns="91385" bIns="45692" anchor="ctr"/>
          <a:lstStyle/>
          <a:p>
            <a:pPr algn="ctr" eaLnBrk="1" hangingPunct="1">
              <a:lnSpc>
                <a:spcPts val="2400"/>
              </a:lnSpc>
              <a:defRPr/>
            </a:pPr>
            <a:r>
              <a:rPr lang="it-IT" u="sng" dirty="0">
                <a:solidFill>
                  <a:prstClr val="black"/>
                </a:solidFill>
                <a:latin typeface="Arial" pitchFamily="34" charset="0"/>
                <a:ea typeface="ＭＳ Ｐゴシック" pitchFamily="34" charset="-128"/>
                <a:sym typeface="Wingdings" pitchFamily="2" charset="2"/>
              </a:rPr>
              <a:t>Cassazione n. 17429 del 30/08/2016:</a:t>
            </a:r>
            <a:r>
              <a:rPr lang="it-IT" dirty="0">
                <a:solidFill>
                  <a:prstClr val="black"/>
                </a:solidFill>
                <a:latin typeface="Arial" pitchFamily="34" charset="0"/>
                <a:ea typeface="ＭＳ Ｐゴシック" pitchFamily="34" charset="-128"/>
                <a:sym typeface="Wingdings" pitchFamily="2" charset="2"/>
              </a:rPr>
              <a:t> Non paga l’</a:t>
            </a:r>
            <a:r>
              <a:rPr lang="it-IT" altLang="ja-JP" dirty="0">
                <a:solidFill>
                  <a:prstClr val="black"/>
                </a:solidFill>
                <a:latin typeface="Arial" pitchFamily="34" charset="0"/>
                <a:sym typeface="Wingdings" pitchFamily="2" charset="2"/>
              </a:rPr>
              <a:t>Irap l’impresa familiare che si avvale di un collaboratore familiare che svolge mansioni esecutive </a:t>
            </a:r>
            <a:endParaRPr lang="it-IT" dirty="0">
              <a:solidFill>
                <a:prstClr val="black"/>
              </a:solidFill>
              <a:latin typeface="Arial" pitchFamily="34" charset="0"/>
              <a:ea typeface="ＭＳ Ｐゴシック" pitchFamily="34" charset="-128"/>
              <a:sym typeface="Wingdings" pitchFamily="2" charset="2"/>
            </a:endParaRPr>
          </a:p>
        </p:txBody>
      </p:sp>
      <p:sp>
        <p:nvSpPr>
          <p:cNvPr id="283653" name="AutoShape 4"/>
          <p:cNvSpPr>
            <a:spLocks noChangeArrowheads="1"/>
          </p:cNvSpPr>
          <p:nvPr/>
        </p:nvSpPr>
        <p:spPr bwMode="auto">
          <a:xfrm rot="5400000">
            <a:off x="2088232" y="1736056"/>
            <a:ext cx="216150" cy="576263"/>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283654" name="AutoShape 4"/>
          <p:cNvSpPr>
            <a:spLocks noChangeArrowheads="1"/>
          </p:cNvSpPr>
          <p:nvPr/>
        </p:nvSpPr>
        <p:spPr bwMode="auto">
          <a:xfrm rot="5400000">
            <a:off x="6623719" y="1736057"/>
            <a:ext cx="216149" cy="576262"/>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10" name="Rectangle 5"/>
          <p:cNvSpPr>
            <a:spLocks noChangeArrowheads="1"/>
          </p:cNvSpPr>
          <p:nvPr/>
        </p:nvSpPr>
        <p:spPr bwMode="auto">
          <a:xfrm>
            <a:off x="395288" y="2276475"/>
            <a:ext cx="8353425" cy="71913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385" tIns="45692" rIns="91385" bIns="45692" anchor="ctr"/>
          <a:lstStyle/>
          <a:p>
            <a:pPr algn="ctr" eaLnBrk="1" hangingPunct="1">
              <a:lnSpc>
                <a:spcPts val="2400"/>
              </a:lnSpc>
              <a:defRPr/>
            </a:pPr>
            <a:r>
              <a:rPr lang="it-IT" u="sng" dirty="0">
                <a:solidFill>
                  <a:prstClr val="black"/>
                </a:solidFill>
                <a:latin typeface="Arial" pitchFamily="34" charset="0"/>
                <a:ea typeface="ＭＳ Ｐゴシック" pitchFamily="34" charset="-128"/>
                <a:sym typeface="Wingdings" pitchFamily="2" charset="2"/>
              </a:rPr>
              <a:t>Cassazione n. 17221 del 19/08/2016:</a:t>
            </a:r>
            <a:r>
              <a:rPr lang="it-IT" dirty="0">
                <a:solidFill>
                  <a:prstClr val="black"/>
                </a:solidFill>
                <a:latin typeface="Arial" pitchFamily="34" charset="0"/>
                <a:ea typeface="ＭＳ Ｐゴシック" pitchFamily="34" charset="-128"/>
                <a:sym typeface="Wingdings" pitchFamily="2" charset="2"/>
              </a:rPr>
              <a:t> Non paga l’</a:t>
            </a:r>
            <a:r>
              <a:rPr lang="it-IT" altLang="ja-JP" dirty="0">
                <a:solidFill>
                  <a:prstClr val="black"/>
                </a:solidFill>
                <a:latin typeface="Arial" pitchFamily="34" charset="0"/>
                <a:sym typeface="Wingdings" pitchFamily="2" charset="2"/>
              </a:rPr>
              <a:t>Irap l’avvocato che abbia rilevante presenza di compensi a terzi, canoni di locazione e beni strumentali</a:t>
            </a:r>
            <a:endParaRPr lang="it-IT" dirty="0">
              <a:solidFill>
                <a:prstClr val="black"/>
              </a:solidFill>
              <a:latin typeface="Arial" pitchFamily="34" charset="0"/>
              <a:ea typeface="ＭＳ Ｐゴシック" pitchFamily="34" charset="-128"/>
              <a:sym typeface="Wingdings" pitchFamily="2" charset="2"/>
            </a:endParaRPr>
          </a:p>
        </p:txBody>
      </p:sp>
      <p:sp>
        <p:nvSpPr>
          <p:cNvPr id="11" name="AutoShape 4"/>
          <p:cNvSpPr>
            <a:spLocks noChangeArrowheads="1"/>
          </p:cNvSpPr>
          <p:nvPr/>
        </p:nvSpPr>
        <p:spPr bwMode="auto">
          <a:xfrm rot="5400000">
            <a:off x="2088231" y="2960785"/>
            <a:ext cx="216151" cy="576263"/>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13" name="AutoShape 4"/>
          <p:cNvSpPr>
            <a:spLocks noChangeArrowheads="1"/>
          </p:cNvSpPr>
          <p:nvPr/>
        </p:nvSpPr>
        <p:spPr bwMode="auto">
          <a:xfrm rot="5400000">
            <a:off x="6623719" y="2960785"/>
            <a:ext cx="216149" cy="576262"/>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14" name="Rectangle 5"/>
          <p:cNvSpPr>
            <a:spLocks noChangeArrowheads="1"/>
          </p:cNvSpPr>
          <p:nvPr/>
        </p:nvSpPr>
        <p:spPr bwMode="auto">
          <a:xfrm>
            <a:off x="395288" y="3428578"/>
            <a:ext cx="8353425" cy="71913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385" tIns="45692" rIns="91385" bIns="45692" anchor="ctr"/>
          <a:lstStyle/>
          <a:p>
            <a:pPr algn="ctr" eaLnBrk="1" hangingPunct="1">
              <a:lnSpc>
                <a:spcPts val="2400"/>
              </a:lnSpc>
              <a:defRPr/>
            </a:pPr>
            <a:r>
              <a:rPr lang="it-IT" u="sng" dirty="0">
                <a:solidFill>
                  <a:prstClr val="black"/>
                </a:solidFill>
                <a:latin typeface="Arial" pitchFamily="34" charset="0"/>
                <a:ea typeface="ＭＳ Ｐゴシック" pitchFamily="34" charset="-128"/>
                <a:sym typeface="Wingdings" pitchFamily="2" charset="2"/>
              </a:rPr>
              <a:t>Cassazione n. 17341 del 25/08/2016:</a:t>
            </a:r>
            <a:r>
              <a:rPr lang="it-IT" dirty="0">
                <a:solidFill>
                  <a:prstClr val="black"/>
                </a:solidFill>
                <a:latin typeface="Arial" pitchFamily="34" charset="0"/>
                <a:ea typeface="ＭＳ Ｐゴシック" pitchFamily="34" charset="-128"/>
                <a:sym typeface="Wingdings" pitchFamily="2" charset="2"/>
              </a:rPr>
              <a:t> Non paga </a:t>
            </a:r>
            <a:r>
              <a:rPr lang="it-IT" altLang="ja-JP" dirty="0">
                <a:solidFill>
                  <a:prstClr val="black"/>
                </a:solidFill>
                <a:latin typeface="Arial" pitchFamily="34" charset="0"/>
                <a:sym typeface="Wingdings" pitchFamily="2" charset="2"/>
              </a:rPr>
              <a:t>Irap l’ingegnere titolare di uno Studio ordinariamente attrezzato ma con compensi incassati di rilevante entità </a:t>
            </a:r>
            <a:endParaRPr lang="it-IT" dirty="0">
              <a:solidFill>
                <a:prstClr val="black"/>
              </a:solidFill>
              <a:latin typeface="Arial" pitchFamily="34" charset="0"/>
              <a:ea typeface="ＭＳ Ｐゴシック" pitchFamily="34" charset="-128"/>
              <a:sym typeface="Wingdings" pitchFamily="2" charset="2"/>
            </a:endParaRPr>
          </a:p>
        </p:txBody>
      </p:sp>
      <p:sp>
        <p:nvSpPr>
          <p:cNvPr id="15" name="AutoShape 4"/>
          <p:cNvSpPr>
            <a:spLocks noChangeArrowheads="1"/>
          </p:cNvSpPr>
          <p:nvPr/>
        </p:nvSpPr>
        <p:spPr bwMode="auto">
          <a:xfrm rot="5400000">
            <a:off x="2088231" y="4112693"/>
            <a:ext cx="216151" cy="576263"/>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17" name="AutoShape 4"/>
          <p:cNvSpPr>
            <a:spLocks noChangeArrowheads="1"/>
          </p:cNvSpPr>
          <p:nvPr/>
        </p:nvSpPr>
        <p:spPr bwMode="auto">
          <a:xfrm rot="5400000">
            <a:off x="6623719" y="4112693"/>
            <a:ext cx="216149" cy="576262"/>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19" name="Rectangle 5"/>
          <p:cNvSpPr>
            <a:spLocks noChangeArrowheads="1"/>
          </p:cNvSpPr>
          <p:nvPr/>
        </p:nvSpPr>
        <p:spPr bwMode="auto">
          <a:xfrm>
            <a:off x="395288" y="4653111"/>
            <a:ext cx="8353425" cy="71913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385" tIns="45692" rIns="91385" bIns="45692" anchor="ctr"/>
          <a:lstStyle/>
          <a:p>
            <a:pPr algn="ctr" eaLnBrk="1" hangingPunct="1">
              <a:lnSpc>
                <a:spcPts val="2400"/>
              </a:lnSpc>
              <a:defRPr/>
            </a:pPr>
            <a:r>
              <a:rPr lang="it-IT" u="sng" dirty="0">
                <a:solidFill>
                  <a:prstClr val="black"/>
                </a:solidFill>
                <a:latin typeface="Arial" pitchFamily="34" charset="0"/>
                <a:ea typeface="ＭＳ Ｐゴシック" pitchFamily="34" charset="-128"/>
                <a:sym typeface="Wingdings" pitchFamily="2" charset="2"/>
              </a:rPr>
              <a:t>Cassazione n. 17342 del 25/08/2016:</a:t>
            </a:r>
            <a:r>
              <a:rPr lang="it-IT" dirty="0">
                <a:solidFill>
                  <a:prstClr val="black"/>
                </a:solidFill>
                <a:latin typeface="Arial" pitchFamily="34" charset="0"/>
                <a:ea typeface="ＭＳ Ｐゴシック" pitchFamily="34" charset="-128"/>
                <a:sym typeface="Wingdings" pitchFamily="2" charset="2"/>
              </a:rPr>
              <a:t> Non paga l’</a:t>
            </a:r>
            <a:r>
              <a:rPr lang="it-IT" altLang="ja-JP" dirty="0">
                <a:solidFill>
                  <a:prstClr val="black"/>
                </a:solidFill>
                <a:latin typeface="Arial" pitchFamily="34" charset="0"/>
                <a:sym typeface="Wingdings" pitchFamily="2" charset="2"/>
              </a:rPr>
              <a:t>Irap il medico convenzionato con il S.S.N. che abbia soltanto una segretaria alle proprie dipendenze  </a:t>
            </a:r>
            <a:endParaRPr lang="it-IT" dirty="0">
              <a:solidFill>
                <a:prstClr val="black"/>
              </a:solidFill>
              <a:latin typeface="Arial" pitchFamily="34" charset="0"/>
              <a:ea typeface="ＭＳ Ｐゴシック" pitchFamily="34" charset="-128"/>
              <a:sym typeface="Wingdings" pitchFamily="2" charset="2"/>
            </a:endParaRPr>
          </a:p>
        </p:txBody>
      </p:sp>
      <p:sp>
        <p:nvSpPr>
          <p:cNvPr id="20" name="AutoShape 4"/>
          <p:cNvSpPr>
            <a:spLocks noChangeArrowheads="1"/>
          </p:cNvSpPr>
          <p:nvPr/>
        </p:nvSpPr>
        <p:spPr bwMode="auto">
          <a:xfrm rot="5400000">
            <a:off x="2087588" y="5315643"/>
            <a:ext cx="217435" cy="576263"/>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21" name="AutoShape 4"/>
          <p:cNvSpPr>
            <a:spLocks noChangeArrowheads="1"/>
          </p:cNvSpPr>
          <p:nvPr/>
        </p:nvSpPr>
        <p:spPr bwMode="auto">
          <a:xfrm rot="5400000">
            <a:off x="6623075" y="5315646"/>
            <a:ext cx="217437" cy="576262"/>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22" name="Rectangle 5"/>
          <p:cNvSpPr>
            <a:spLocks noChangeArrowheads="1"/>
          </p:cNvSpPr>
          <p:nvPr/>
        </p:nvSpPr>
        <p:spPr bwMode="auto">
          <a:xfrm>
            <a:off x="395288" y="5804619"/>
            <a:ext cx="8353425" cy="72072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385" tIns="45692" rIns="91385" bIns="45692" anchor="ctr"/>
          <a:lstStyle/>
          <a:p>
            <a:pPr algn="ctr" eaLnBrk="1" hangingPunct="1">
              <a:lnSpc>
                <a:spcPts val="2400"/>
              </a:lnSpc>
              <a:defRPr/>
            </a:pPr>
            <a:r>
              <a:rPr lang="it-IT" u="sng" dirty="0">
                <a:solidFill>
                  <a:prstClr val="black"/>
                </a:solidFill>
                <a:latin typeface="Arial" pitchFamily="34" charset="0"/>
                <a:ea typeface="ＭＳ Ｐゴシック" pitchFamily="34" charset="-128"/>
                <a:sym typeface="Wingdings" pitchFamily="2" charset="2"/>
              </a:rPr>
              <a:t>Cassazione n. 17671 del 06/09/2016:</a:t>
            </a:r>
            <a:r>
              <a:rPr lang="it-IT" dirty="0">
                <a:solidFill>
                  <a:prstClr val="black"/>
                </a:solidFill>
                <a:latin typeface="Arial" pitchFamily="34" charset="0"/>
                <a:ea typeface="ＭＳ Ｐゴシック" pitchFamily="34" charset="-128"/>
                <a:sym typeface="Wingdings" pitchFamily="2" charset="2"/>
              </a:rPr>
              <a:t> Non paga l’</a:t>
            </a:r>
            <a:r>
              <a:rPr lang="it-IT" altLang="ja-JP" dirty="0">
                <a:solidFill>
                  <a:prstClr val="black"/>
                </a:solidFill>
                <a:latin typeface="Arial" pitchFamily="34" charset="0"/>
                <a:sym typeface="Wingdings" pitchFamily="2" charset="2"/>
              </a:rPr>
              <a:t>Irap il medico che utilizzi beni strumentali costosi ma necessari in base alla sua specializzazione</a:t>
            </a:r>
            <a:endParaRPr lang="it-IT" dirty="0">
              <a:solidFill>
                <a:prstClr val="black"/>
              </a:solidFill>
              <a:latin typeface="Arial" pitchFamily="34" charset="0"/>
              <a:ea typeface="ＭＳ Ｐゴシック" pitchFamily="34" charset="-128"/>
              <a:sym typeface="Wingdings" pitchFamily="2" charset="2"/>
            </a:endParaRPr>
          </a:p>
        </p:txBody>
      </p:sp>
      <p:sp>
        <p:nvSpPr>
          <p:cNvPr id="12303" name="Segnaposto testo 3"/>
          <p:cNvSpPr txBox="1">
            <a:spLocks/>
          </p:cNvSpPr>
          <p:nvPr/>
        </p:nvSpPr>
        <p:spPr bwMode="auto">
          <a:xfrm>
            <a:off x="72008" y="116632"/>
            <a:ext cx="8964488" cy="648072"/>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300">
                <a:solidFill>
                  <a:srgbClr val="002060"/>
                </a:solidFill>
                <a:ea typeface="MS PGothic" pitchFamily="34" charset="-128"/>
              </a:rPr>
              <a:t>IL CONCETTO DI AUTONOMA ORGANIZZAZIONE AI FINI IRAP</a:t>
            </a:r>
          </a:p>
        </p:txBody>
      </p:sp>
    </p:spTree>
    <p:extLst>
      <p:ext uri="{BB962C8B-B14F-4D97-AF65-F5344CB8AC3E}">
        <p14:creationId xmlns:p14="http://schemas.microsoft.com/office/powerpoint/2010/main" val="353670729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5"/>
          <p:cNvSpPr>
            <a:spLocks noChangeArrowheads="1"/>
          </p:cNvSpPr>
          <p:nvPr/>
        </p:nvSpPr>
        <p:spPr bwMode="auto">
          <a:xfrm>
            <a:off x="395288" y="908720"/>
            <a:ext cx="8353425" cy="72072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385" tIns="45692" rIns="91385" bIns="45692" anchor="ctr"/>
          <a:lstStyle/>
          <a:p>
            <a:pPr algn="ctr" eaLnBrk="1" hangingPunct="1">
              <a:lnSpc>
                <a:spcPts val="2400"/>
              </a:lnSpc>
              <a:defRPr/>
            </a:pPr>
            <a:r>
              <a:rPr lang="it-IT" altLang="ja-JP" dirty="0">
                <a:solidFill>
                  <a:prstClr val="black"/>
                </a:solidFill>
                <a:latin typeface="Arial" pitchFamily="34" charset="0"/>
                <a:sym typeface="Wingdings" pitchFamily="2" charset="2"/>
              </a:rPr>
              <a:t> Cassazione n. 3792/2018: L’esercizio in forma associata dell’attività professionale è sempre soggetto ad Irap anche se lo Studio è multidisciplinare  </a:t>
            </a:r>
            <a:endParaRPr lang="it-IT" dirty="0">
              <a:solidFill>
                <a:prstClr val="black"/>
              </a:solidFill>
              <a:latin typeface="Arial" pitchFamily="34" charset="0"/>
              <a:ea typeface="ＭＳ Ｐゴシック" pitchFamily="34" charset="-128"/>
              <a:sym typeface="Wingdings" pitchFamily="2" charset="2"/>
            </a:endParaRPr>
          </a:p>
        </p:txBody>
      </p:sp>
      <p:sp>
        <p:nvSpPr>
          <p:cNvPr id="283653" name="AutoShape 4"/>
          <p:cNvSpPr>
            <a:spLocks noChangeArrowheads="1"/>
          </p:cNvSpPr>
          <p:nvPr/>
        </p:nvSpPr>
        <p:spPr bwMode="auto">
          <a:xfrm rot="5400000">
            <a:off x="2088232" y="1592040"/>
            <a:ext cx="216150" cy="576263"/>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283654" name="AutoShape 4"/>
          <p:cNvSpPr>
            <a:spLocks noChangeArrowheads="1"/>
          </p:cNvSpPr>
          <p:nvPr/>
        </p:nvSpPr>
        <p:spPr bwMode="auto">
          <a:xfrm rot="5400000">
            <a:off x="6623719" y="1592041"/>
            <a:ext cx="216149" cy="576262"/>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10" name="Rectangle 5"/>
          <p:cNvSpPr>
            <a:spLocks noChangeArrowheads="1"/>
          </p:cNvSpPr>
          <p:nvPr/>
        </p:nvSpPr>
        <p:spPr bwMode="auto">
          <a:xfrm>
            <a:off x="395536" y="2132856"/>
            <a:ext cx="8353425" cy="71913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385" tIns="45692" rIns="91385" bIns="45692" anchor="ctr"/>
          <a:lstStyle/>
          <a:p>
            <a:pPr algn="ctr" eaLnBrk="1" hangingPunct="1">
              <a:lnSpc>
                <a:spcPts val="2400"/>
              </a:lnSpc>
              <a:defRPr/>
            </a:pPr>
            <a:r>
              <a:rPr lang="it-IT" dirty="0">
                <a:solidFill>
                  <a:prstClr val="black"/>
                </a:solidFill>
                <a:latin typeface="Arial" pitchFamily="34" charset="0"/>
                <a:ea typeface="ＭＳ Ｐゴシック" pitchFamily="34" charset="-128"/>
                <a:sym typeface="Wingdings" pitchFamily="2" charset="2"/>
              </a:rPr>
              <a:t>Cassazione n. 16742/2017: L’esercizio dell’attività di agente di commercio con più collaboratori familiari fa scattare l’obbligo di pagamento dell’Irap   </a:t>
            </a:r>
          </a:p>
        </p:txBody>
      </p:sp>
      <p:sp>
        <p:nvSpPr>
          <p:cNvPr id="11" name="AutoShape 4"/>
          <p:cNvSpPr>
            <a:spLocks noChangeArrowheads="1"/>
          </p:cNvSpPr>
          <p:nvPr/>
        </p:nvSpPr>
        <p:spPr bwMode="auto">
          <a:xfrm rot="5400000">
            <a:off x="2088231" y="2816769"/>
            <a:ext cx="216151" cy="576263"/>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13" name="AutoShape 4"/>
          <p:cNvSpPr>
            <a:spLocks noChangeArrowheads="1"/>
          </p:cNvSpPr>
          <p:nvPr/>
        </p:nvSpPr>
        <p:spPr bwMode="auto">
          <a:xfrm rot="5400000">
            <a:off x="6623719" y="2816769"/>
            <a:ext cx="216149" cy="576262"/>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14" name="Rectangle 5"/>
          <p:cNvSpPr>
            <a:spLocks noChangeArrowheads="1"/>
          </p:cNvSpPr>
          <p:nvPr/>
        </p:nvSpPr>
        <p:spPr bwMode="auto">
          <a:xfrm>
            <a:off x="395288" y="3284562"/>
            <a:ext cx="8353425" cy="71913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385" tIns="45692" rIns="91385" bIns="45692" anchor="ctr"/>
          <a:lstStyle/>
          <a:p>
            <a:pPr algn="ctr" eaLnBrk="1" hangingPunct="1">
              <a:lnSpc>
                <a:spcPts val="2400"/>
              </a:lnSpc>
              <a:defRPr/>
            </a:pPr>
            <a:r>
              <a:rPr lang="it-IT" altLang="ja-JP" dirty="0">
                <a:solidFill>
                  <a:prstClr val="black"/>
                </a:solidFill>
                <a:latin typeface="Arial" pitchFamily="34" charset="0"/>
                <a:sym typeface="Wingdings" pitchFamily="2" charset="2"/>
              </a:rPr>
              <a:t> Cassazione n. 26332/2017: Non rilevano ai fini Irap i compensi, anche rilevanti, corrisposti da un avvocato ai colleghi per sostituzioni o consulenze esterne   </a:t>
            </a:r>
            <a:endParaRPr lang="it-IT" dirty="0">
              <a:solidFill>
                <a:prstClr val="black"/>
              </a:solidFill>
              <a:latin typeface="Arial" pitchFamily="34" charset="0"/>
              <a:ea typeface="ＭＳ Ｐゴシック" pitchFamily="34" charset="-128"/>
              <a:sym typeface="Wingdings" pitchFamily="2" charset="2"/>
            </a:endParaRPr>
          </a:p>
        </p:txBody>
      </p:sp>
      <p:sp>
        <p:nvSpPr>
          <p:cNvPr id="15" name="AutoShape 4"/>
          <p:cNvSpPr>
            <a:spLocks noChangeArrowheads="1"/>
          </p:cNvSpPr>
          <p:nvPr/>
        </p:nvSpPr>
        <p:spPr bwMode="auto">
          <a:xfrm rot="5400000">
            <a:off x="2088231" y="3968677"/>
            <a:ext cx="216151" cy="576263"/>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17" name="AutoShape 4"/>
          <p:cNvSpPr>
            <a:spLocks noChangeArrowheads="1"/>
          </p:cNvSpPr>
          <p:nvPr/>
        </p:nvSpPr>
        <p:spPr bwMode="auto">
          <a:xfrm rot="5400000">
            <a:off x="6623719" y="3968677"/>
            <a:ext cx="216149" cy="576262"/>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19" name="Rectangle 5"/>
          <p:cNvSpPr>
            <a:spLocks noChangeArrowheads="1"/>
          </p:cNvSpPr>
          <p:nvPr/>
        </p:nvSpPr>
        <p:spPr bwMode="auto">
          <a:xfrm>
            <a:off x="395288" y="4437112"/>
            <a:ext cx="8353425" cy="71913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385" tIns="45692" rIns="91385" bIns="45692" anchor="ctr"/>
          <a:lstStyle/>
          <a:p>
            <a:pPr algn="ctr" eaLnBrk="1" hangingPunct="1">
              <a:lnSpc>
                <a:spcPts val="2400"/>
              </a:lnSpc>
              <a:defRPr/>
            </a:pPr>
            <a:r>
              <a:rPr lang="it-IT" altLang="ja-JP" dirty="0">
                <a:solidFill>
                  <a:prstClr val="black"/>
                </a:solidFill>
                <a:latin typeface="Arial" pitchFamily="34" charset="0"/>
                <a:sym typeface="Wingdings" pitchFamily="2" charset="2"/>
              </a:rPr>
              <a:t>  Cassazione n. 14077/2017 e 3790/2018: Esclusa da Irap la parte di reddito che un professionista ritrae dall’attività di amministratore o sindaco di società  </a:t>
            </a:r>
            <a:endParaRPr lang="it-IT" dirty="0">
              <a:solidFill>
                <a:prstClr val="black"/>
              </a:solidFill>
              <a:latin typeface="Arial" pitchFamily="34" charset="0"/>
              <a:ea typeface="ＭＳ Ｐゴシック" pitchFamily="34" charset="-128"/>
              <a:sym typeface="Wingdings" pitchFamily="2" charset="2"/>
            </a:endParaRPr>
          </a:p>
        </p:txBody>
      </p:sp>
      <p:sp>
        <p:nvSpPr>
          <p:cNvPr id="20" name="AutoShape 4"/>
          <p:cNvSpPr>
            <a:spLocks noChangeArrowheads="1"/>
          </p:cNvSpPr>
          <p:nvPr/>
        </p:nvSpPr>
        <p:spPr bwMode="auto">
          <a:xfrm rot="5400000">
            <a:off x="2087588" y="5099644"/>
            <a:ext cx="217435" cy="576263"/>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21" name="AutoShape 4"/>
          <p:cNvSpPr>
            <a:spLocks noChangeArrowheads="1"/>
          </p:cNvSpPr>
          <p:nvPr/>
        </p:nvSpPr>
        <p:spPr bwMode="auto">
          <a:xfrm rot="5400000">
            <a:off x="6623075" y="5099647"/>
            <a:ext cx="217437" cy="576262"/>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lumMod val="50000"/>
            </a:schemeClr>
          </a:solidFill>
          <a:ln>
            <a:solidFill>
              <a:schemeClr val="accent1">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anchor="ctr"/>
          <a:lstStyle/>
          <a:p>
            <a:pPr defTabSz="457200" eaLnBrk="1" hangingPunct="1">
              <a:lnSpc>
                <a:spcPts val="1500"/>
              </a:lnSpc>
              <a:defRPr/>
            </a:pPr>
            <a:endParaRPr lang="it-IT" sz="1600">
              <a:solidFill>
                <a:schemeClr val="accent1">
                  <a:lumMod val="75000"/>
                </a:schemeClr>
              </a:solidFill>
              <a:latin typeface="Arial" pitchFamily="34" charset="0"/>
              <a:ea typeface="ＭＳ Ｐゴシック" pitchFamily="34" charset="-128"/>
              <a:cs typeface="Arial" pitchFamily="34" charset="0"/>
            </a:endParaRPr>
          </a:p>
        </p:txBody>
      </p:sp>
      <p:sp>
        <p:nvSpPr>
          <p:cNvPr id="22" name="Rectangle 5"/>
          <p:cNvSpPr>
            <a:spLocks noChangeArrowheads="1"/>
          </p:cNvSpPr>
          <p:nvPr/>
        </p:nvSpPr>
        <p:spPr bwMode="auto">
          <a:xfrm>
            <a:off x="395288" y="5588620"/>
            <a:ext cx="8353425" cy="100875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385" tIns="45692" rIns="91385" bIns="45692" anchor="ctr"/>
          <a:lstStyle/>
          <a:p>
            <a:pPr algn="ctr" eaLnBrk="1" hangingPunct="1">
              <a:lnSpc>
                <a:spcPts val="2400"/>
              </a:lnSpc>
              <a:defRPr/>
            </a:pPr>
            <a:r>
              <a:rPr lang="it-IT" dirty="0">
                <a:solidFill>
                  <a:prstClr val="black"/>
                </a:solidFill>
                <a:latin typeface="Arial" pitchFamily="34" charset="0"/>
                <a:ea typeface="ＭＳ Ｐゴシック" pitchFamily="34" charset="-128"/>
                <a:sym typeface="Wingdings" pitchFamily="2" charset="2"/>
              </a:rPr>
              <a:t>Cassazione n. 11092/2017: La disponibilità da parte del medico convenzionato con il SSN di uno Studio attrezzato ex </a:t>
            </a:r>
            <a:r>
              <a:rPr lang="it-IT" dirty="0" err="1">
                <a:solidFill>
                  <a:prstClr val="black"/>
                </a:solidFill>
                <a:latin typeface="Arial" pitchFamily="34" charset="0"/>
                <a:ea typeface="ＭＳ Ｐゴシック" pitchFamily="34" charset="-128"/>
                <a:sym typeface="Wingdings" pitchFamily="2" charset="2"/>
              </a:rPr>
              <a:t>Dpr</a:t>
            </a:r>
            <a:r>
              <a:rPr lang="it-IT" dirty="0">
                <a:solidFill>
                  <a:prstClr val="black"/>
                </a:solidFill>
                <a:latin typeface="Arial" pitchFamily="34" charset="0"/>
                <a:ea typeface="ＭＳ Ｐゴシック" pitchFamily="34" charset="-128"/>
                <a:sym typeface="Wingdings" pitchFamily="2" charset="2"/>
              </a:rPr>
              <a:t> n. 270/2000 non integra il presupposto dell’autonoma organizzazione ai fini Irap </a:t>
            </a:r>
          </a:p>
        </p:txBody>
      </p:sp>
      <p:sp>
        <p:nvSpPr>
          <p:cNvPr id="12303" name="Segnaposto testo 3"/>
          <p:cNvSpPr txBox="1">
            <a:spLocks/>
          </p:cNvSpPr>
          <p:nvPr/>
        </p:nvSpPr>
        <p:spPr bwMode="auto">
          <a:xfrm>
            <a:off x="72008" y="116632"/>
            <a:ext cx="8964488" cy="504056"/>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300" dirty="0">
                <a:solidFill>
                  <a:srgbClr val="002060"/>
                </a:solidFill>
                <a:ea typeface="MS PGothic" pitchFamily="34" charset="-128"/>
              </a:rPr>
              <a:t>IL CONCETTO DI AUTONOMA ORGANIZZAZIONE AI FINI IRAP</a:t>
            </a:r>
          </a:p>
        </p:txBody>
      </p:sp>
    </p:spTree>
    <p:extLst>
      <p:ext uri="{BB962C8B-B14F-4D97-AF65-F5344CB8AC3E}">
        <p14:creationId xmlns:p14="http://schemas.microsoft.com/office/powerpoint/2010/main" val="1398673698"/>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7" name="AutoShape 4"/>
          <p:cNvSpPr>
            <a:spLocks noChangeArrowheads="1"/>
          </p:cNvSpPr>
          <p:nvPr/>
        </p:nvSpPr>
        <p:spPr bwMode="auto">
          <a:xfrm rot="5400000">
            <a:off x="1828006" y="1994422"/>
            <a:ext cx="201613" cy="622300"/>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lnSpc>
                <a:spcPct val="120000"/>
              </a:lnSpc>
              <a:defRPr/>
            </a:pPr>
            <a:endParaRPr lang="it-IT" sz="2000">
              <a:solidFill>
                <a:prstClr val="black"/>
              </a:solidFill>
              <a:latin typeface="Arial"/>
              <a:ea typeface="ＭＳ Ｐゴシック" pitchFamily="34" charset="-128"/>
            </a:endParaRPr>
          </a:p>
        </p:txBody>
      </p:sp>
      <p:sp>
        <p:nvSpPr>
          <p:cNvPr id="284678" name="AutoShape 4"/>
          <p:cNvSpPr>
            <a:spLocks noChangeArrowheads="1"/>
          </p:cNvSpPr>
          <p:nvPr/>
        </p:nvSpPr>
        <p:spPr bwMode="auto">
          <a:xfrm rot="5400000">
            <a:off x="6436518" y="1994422"/>
            <a:ext cx="201613" cy="622300"/>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lnSpc>
                <a:spcPct val="120000"/>
              </a:lnSpc>
              <a:defRPr/>
            </a:pPr>
            <a:endParaRPr lang="it-IT" sz="2000">
              <a:solidFill>
                <a:prstClr val="black"/>
              </a:solidFill>
              <a:latin typeface="Arial"/>
              <a:ea typeface="ＭＳ Ｐゴシック" pitchFamily="34" charset="-128"/>
            </a:endParaRPr>
          </a:p>
        </p:txBody>
      </p:sp>
      <p:sp>
        <p:nvSpPr>
          <p:cNvPr id="3" name="Rectangle 10"/>
          <p:cNvSpPr>
            <a:spLocks noChangeArrowheads="1"/>
          </p:cNvSpPr>
          <p:nvPr/>
        </p:nvSpPr>
        <p:spPr bwMode="auto">
          <a:xfrm>
            <a:off x="323850" y="2492797"/>
            <a:ext cx="8569325" cy="2231479"/>
          </a:xfrm>
          <a:prstGeom prst="rect">
            <a:avLst/>
          </a:prstGeom>
          <a:solidFill>
            <a:srgbClr val="DFF5FD"/>
          </a:solidFill>
          <a:ln w="19050">
            <a:solidFill>
              <a:schemeClr val="accent1">
                <a:lumMod val="50000"/>
              </a:schemeClr>
            </a:solidFill>
            <a:miter lim="800000"/>
            <a:headEnd/>
            <a:tailEnd/>
          </a:ln>
          <a:effectLst>
            <a:outerShdw dist="107763" dir="2700000" algn="ctr" rotWithShape="0">
              <a:schemeClr val="bg2">
                <a:alpha val="50000"/>
              </a:schemeClr>
            </a:outerShdw>
          </a:effectLst>
        </p:spPr>
        <p:txBody>
          <a:bodyPr lIns="91385" tIns="45692" rIns="91385" bIns="45692" anchor="ctr"/>
          <a:lstStyle/>
          <a:p>
            <a:pPr algn="ctr" eaLnBrk="1" hangingPunct="1">
              <a:lnSpc>
                <a:spcPct val="120000"/>
              </a:lnSpc>
              <a:defRPr/>
            </a:pPr>
            <a:r>
              <a:rPr lang="it-IT" sz="2000" u="sng" dirty="0">
                <a:solidFill>
                  <a:prstClr val="black"/>
                </a:solidFill>
                <a:latin typeface="Arial"/>
                <a:ea typeface="ＭＳ Ｐゴシック" pitchFamily="34" charset="-128"/>
              </a:rPr>
              <a:t>Versamenti relativi agli anni 2013, 2014 e 2015:</a:t>
            </a:r>
          </a:p>
          <a:p>
            <a:pPr algn="just" eaLnBrk="1" hangingPunct="1">
              <a:lnSpc>
                <a:spcPct val="120000"/>
              </a:lnSpc>
              <a:defRPr/>
            </a:pPr>
            <a:r>
              <a:rPr lang="it-IT" sz="2000" dirty="0">
                <a:solidFill>
                  <a:prstClr val="black"/>
                </a:solidFill>
                <a:latin typeface="Arial"/>
                <a:ea typeface="ＭＳ Ｐゴシック" pitchFamily="34" charset="-128"/>
              </a:rPr>
              <a:t>Si trasmettono nel 2018 tre separate dichiarazioni integrative a favore indicando nei vari modelli i soli acconti e saldi versati (</a:t>
            </a:r>
            <a:r>
              <a:rPr lang="it-IT" sz="2000" b="1" u="sng" dirty="0">
                <a:solidFill>
                  <a:prstClr val="black"/>
                </a:solidFill>
                <a:latin typeface="Arial"/>
                <a:ea typeface="ＭＳ Ｐゴシック" pitchFamily="34" charset="-128"/>
              </a:rPr>
              <a:t>senza indicare ricavi e costi</a:t>
            </a:r>
            <a:r>
              <a:rPr lang="it-IT" sz="2000" dirty="0">
                <a:solidFill>
                  <a:prstClr val="black"/>
                </a:solidFill>
                <a:latin typeface="Arial"/>
                <a:ea typeface="ＭＳ Ｐゴシック" pitchFamily="34" charset="-128"/>
              </a:rPr>
              <a:t>) in modo da far emergere i crediti Irap che saranno utilizzati in compensazione (codice 3800/2018) con debiti maturati dall’01/01/2019</a:t>
            </a:r>
          </a:p>
        </p:txBody>
      </p:sp>
      <p:sp>
        <p:nvSpPr>
          <p:cNvPr id="14341" name="Segnaposto testo 3"/>
          <p:cNvSpPr txBox="1">
            <a:spLocks/>
          </p:cNvSpPr>
          <p:nvPr/>
        </p:nvSpPr>
        <p:spPr bwMode="auto">
          <a:xfrm>
            <a:off x="144016" y="188888"/>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300" dirty="0">
                <a:solidFill>
                  <a:srgbClr val="002060"/>
                </a:solidFill>
                <a:ea typeface="MS PGothic" pitchFamily="34" charset="-128"/>
              </a:rPr>
              <a:t>IL CONCETTO DI AUTONOMA ORGANIZZAZIONE AI FINI IRAP</a:t>
            </a:r>
          </a:p>
        </p:txBody>
      </p:sp>
      <p:sp>
        <p:nvSpPr>
          <p:cNvPr id="13" name="Rectangle 10"/>
          <p:cNvSpPr>
            <a:spLocks noChangeArrowheads="1"/>
          </p:cNvSpPr>
          <p:nvPr/>
        </p:nvSpPr>
        <p:spPr bwMode="auto">
          <a:xfrm>
            <a:off x="323850" y="1412776"/>
            <a:ext cx="8569325" cy="645989"/>
          </a:xfrm>
          <a:prstGeom prst="rect">
            <a:avLst/>
          </a:prstGeom>
          <a:solidFill>
            <a:srgbClr val="DFF5FD"/>
          </a:solidFill>
          <a:ln w="19050">
            <a:solidFill>
              <a:schemeClr val="accent1">
                <a:lumMod val="50000"/>
              </a:schemeClr>
            </a:solidFill>
            <a:miter lim="800000"/>
            <a:headEnd/>
            <a:tailEnd/>
          </a:ln>
          <a:effectLst>
            <a:outerShdw dist="107763" dir="2700000" algn="ctr" rotWithShape="0">
              <a:schemeClr val="bg2">
                <a:alpha val="50000"/>
              </a:schemeClr>
            </a:outerShdw>
          </a:effectLst>
        </p:spPr>
        <p:txBody>
          <a:bodyPr lIns="91385" tIns="45692" rIns="91385" bIns="45692" anchor="ctr"/>
          <a:lstStyle/>
          <a:p>
            <a:pPr algn="ctr" eaLnBrk="1" hangingPunct="1">
              <a:lnSpc>
                <a:spcPct val="120000"/>
              </a:lnSpc>
              <a:defRPr/>
            </a:pPr>
            <a:r>
              <a:rPr lang="it-IT" sz="2000" u="sng" dirty="0">
                <a:solidFill>
                  <a:prstClr val="black"/>
                </a:solidFill>
                <a:latin typeface="Arial"/>
                <a:ea typeface="ＭＳ Ｐゴシック" pitchFamily="34" charset="-128"/>
              </a:rPr>
              <a:t>Nuova possibilità introdotta dal DL n. 193/2016</a:t>
            </a:r>
            <a:endParaRPr lang="it-IT" altLang="ja-JP" sz="2000" u="sng" dirty="0">
              <a:solidFill>
                <a:prstClr val="black"/>
              </a:solidFill>
              <a:latin typeface="Arial"/>
            </a:endParaRPr>
          </a:p>
        </p:txBody>
      </p:sp>
      <p:sp>
        <p:nvSpPr>
          <p:cNvPr id="7" name="AutoShape 4"/>
          <p:cNvSpPr>
            <a:spLocks noChangeArrowheads="1"/>
          </p:cNvSpPr>
          <p:nvPr/>
        </p:nvSpPr>
        <p:spPr bwMode="auto">
          <a:xfrm rot="5400000">
            <a:off x="1827684" y="4658817"/>
            <a:ext cx="201613" cy="622300"/>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lnSpc>
                <a:spcPct val="120000"/>
              </a:lnSpc>
              <a:defRPr/>
            </a:pPr>
            <a:endParaRPr lang="it-IT" sz="2000">
              <a:solidFill>
                <a:prstClr val="black"/>
              </a:solidFill>
              <a:latin typeface="Arial"/>
              <a:ea typeface="ＭＳ Ｐゴシック" pitchFamily="34" charset="-128"/>
            </a:endParaRPr>
          </a:p>
        </p:txBody>
      </p:sp>
      <p:sp>
        <p:nvSpPr>
          <p:cNvPr id="8" name="AutoShape 4"/>
          <p:cNvSpPr>
            <a:spLocks noChangeArrowheads="1"/>
          </p:cNvSpPr>
          <p:nvPr/>
        </p:nvSpPr>
        <p:spPr bwMode="auto">
          <a:xfrm rot="5400000">
            <a:off x="6436196" y="4658817"/>
            <a:ext cx="201613" cy="622300"/>
          </a:xfrm>
          <a:custGeom>
            <a:avLst/>
            <a:gdLst>
              <a:gd name="T0" fmla="*/ 20230689 w 21600"/>
              <a:gd name="T1" fmla="*/ 0 h 21600"/>
              <a:gd name="T2" fmla="*/ 0 w 21600"/>
              <a:gd name="T3" fmla="*/ 17027947 h 21600"/>
              <a:gd name="T4" fmla="*/ 20230689 w 21600"/>
              <a:gd name="T5" fmla="*/ 34055894 h 21600"/>
              <a:gd name="T6" fmla="*/ 26974260 w 21600"/>
              <a:gd name="T7" fmla="*/ 170279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0099"/>
          </a:solidFill>
          <a:ln w="9525">
            <a:solidFill>
              <a:schemeClr val="accent1">
                <a:lumMod val="50000"/>
              </a:schemeClr>
            </a:solidFill>
            <a:miter lim="800000"/>
            <a:headEnd/>
            <a:tailEnd/>
          </a:ln>
        </p:spPr>
        <p:txBody>
          <a:bodyPr wrap="none" anchor="ctr"/>
          <a:lstStyle/>
          <a:p>
            <a:pPr defTabSz="457200" eaLnBrk="1" hangingPunct="1">
              <a:lnSpc>
                <a:spcPct val="120000"/>
              </a:lnSpc>
              <a:defRPr/>
            </a:pPr>
            <a:endParaRPr lang="it-IT" sz="2000">
              <a:solidFill>
                <a:prstClr val="black"/>
              </a:solidFill>
              <a:latin typeface="Arial"/>
              <a:ea typeface="ＭＳ Ｐゴシック" pitchFamily="34" charset="-128"/>
            </a:endParaRPr>
          </a:p>
        </p:txBody>
      </p:sp>
      <p:sp>
        <p:nvSpPr>
          <p:cNvPr id="9" name="Rectangle 10"/>
          <p:cNvSpPr>
            <a:spLocks noChangeArrowheads="1"/>
          </p:cNvSpPr>
          <p:nvPr/>
        </p:nvSpPr>
        <p:spPr bwMode="auto">
          <a:xfrm>
            <a:off x="323528" y="5243709"/>
            <a:ext cx="8569325" cy="849587"/>
          </a:xfrm>
          <a:prstGeom prst="rect">
            <a:avLst/>
          </a:prstGeom>
          <a:solidFill>
            <a:srgbClr val="DFF5FD"/>
          </a:solidFill>
          <a:ln w="19050">
            <a:solidFill>
              <a:schemeClr val="accent1">
                <a:lumMod val="50000"/>
              </a:schemeClr>
            </a:solidFill>
            <a:miter lim="800000"/>
            <a:headEnd/>
            <a:tailEnd/>
          </a:ln>
          <a:effectLst>
            <a:outerShdw dist="107763" dir="2700000" algn="ctr" rotWithShape="0">
              <a:schemeClr val="bg2">
                <a:alpha val="50000"/>
              </a:schemeClr>
            </a:outerShdw>
          </a:effectLst>
        </p:spPr>
        <p:txBody>
          <a:bodyPr lIns="91385" tIns="45692" rIns="91385" bIns="45692" anchor="ctr"/>
          <a:lstStyle/>
          <a:p>
            <a:pPr algn="ctr" eaLnBrk="1" hangingPunct="1">
              <a:lnSpc>
                <a:spcPct val="120000"/>
              </a:lnSpc>
              <a:defRPr/>
            </a:pPr>
            <a:r>
              <a:rPr lang="it-IT" altLang="ja-JP" sz="2000" dirty="0">
                <a:solidFill>
                  <a:prstClr val="black"/>
                </a:solidFill>
                <a:latin typeface="Arial"/>
              </a:rPr>
              <a:t>Per i versamenti relativi all’anno 2016 si procede con la normale dichiarazione integrativa a favore </a:t>
            </a:r>
            <a:r>
              <a:rPr lang="it-IT" altLang="ja-JP" sz="2000" dirty="0" err="1">
                <a:solidFill>
                  <a:prstClr val="black"/>
                </a:solidFill>
                <a:latin typeface="Arial"/>
              </a:rPr>
              <a:t>infrannuale</a:t>
            </a:r>
            <a:endParaRPr lang="it-IT" altLang="ja-JP" sz="2000" dirty="0">
              <a:solidFill>
                <a:prstClr val="black"/>
              </a:solidFill>
              <a:latin typeface="Arial"/>
            </a:endParaRPr>
          </a:p>
        </p:txBody>
      </p:sp>
    </p:spTree>
    <p:extLst>
      <p:ext uri="{BB962C8B-B14F-4D97-AF65-F5344CB8AC3E}">
        <p14:creationId xmlns:p14="http://schemas.microsoft.com/office/powerpoint/2010/main" val="2238848863"/>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179512" y="1772816"/>
            <a:ext cx="8784976" cy="733534"/>
          </a:xfrm>
          <a:prstGeom prst="rect">
            <a:avLst/>
          </a:prstGeom>
          <a:solidFill>
            <a:srgbClr val="FFFFFF"/>
          </a:solidFill>
          <a:ln w="19050">
            <a:solidFill>
              <a:srgbClr val="3366FF"/>
            </a:solidFill>
          </a:ln>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wrap="square">
            <a:spAutoFit/>
          </a:bodyPr>
          <a:lstStyle>
            <a:defPPr>
              <a:defRPr lang="it-IT"/>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ts val="2500"/>
              </a:lnSpc>
              <a:defRPr/>
            </a:pPr>
            <a:r>
              <a:rPr lang="it-IT" sz="2000" dirty="0">
                <a:solidFill>
                  <a:srgbClr val="000000"/>
                </a:solidFill>
                <a:latin typeface="Arial"/>
                <a:cs typeface="Arial"/>
              </a:rPr>
              <a:t>Alcune </a:t>
            </a:r>
            <a:r>
              <a:rPr lang="it-IT" sz="2000" dirty="0" err="1">
                <a:solidFill>
                  <a:srgbClr val="000000"/>
                </a:solidFill>
                <a:latin typeface="Arial"/>
                <a:cs typeface="Arial"/>
              </a:rPr>
              <a:t>D.R.E.</a:t>
            </a:r>
            <a:r>
              <a:rPr lang="it-IT" sz="2000" dirty="0">
                <a:solidFill>
                  <a:srgbClr val="000000"/>
                </a:solidFill>
                <a:latin typeface="Arial"/>
                <a:cs typeface="Arial"/>
              </a:rPr>
              <a:t> stanno comunicando ai contribuenti il disconoscimento della dichiarazione integrativa Irap </a:t>
            </a:r>
          </a:p>
        </p:txBody>
      </p:sp>
      <p:sp>
        <p:nvSpPr>
          <p:cNvPr id="12" name="Rettangolo 11"/>
          <p:cNvSpPr/>
          <p:nvPr/>
        </p:nvSpPr>
        <p:spPr>
          <a:xfrm>
            <a:off x="179512" y="2852936"/>
            <a:ext cx="432048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dirty="0">
                <a:latin typeface="Arial"/>
                <a:cs typeface="Arial"/>
              </a:rPr>
              <a:t>Trattasi di un avviso bonario con il quale viene comunicato il rifiuto della trasmissione in quanto annulla e non integra una precedente dichiarazione  </a:t>
            </a:r>
          </a:p>
        </p:txBody>
      </p:sp>
      <p:sp>
        <p:nvSpPr>
          <p:cNvPr id="13" name="Rettangolo 12"/>
          <p:cNvSpPr/>
          <p:nvPr/>
        </p:nvSpPr>
        <p:spPr>
          <a:xfrm>
            <a:off x="4788024" y="2852936"/>
            <a:ext cx="4176464"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dirty="0">
                <a:latin typeface="Arial"/>
                <a:cs typeface="Arial"/>
              </a:rPr>
              <a:t>Tale avviso bonario non contiene sanzioni ma “invita” il contribuente a produrre l’istanza di rimborso che però risulta in parte prescritta </a:t>
            </a:r>
          </a:p>
        </p:txBody>
      </p:sp>
      <p:sp>
        <p:nvSpPr>
          <p:cNvPr id="15" name="Rettangolo 14"/>
          <p:cNvSpPr/>
          <p:nvPr/>
        </p:nvSpPr>
        <p:spPr>
          <a:xfrm>
            <a:off x="179512" y="4869160"/>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dirty="0">
                <a:latin typeface="Arial"/>
                <a:cs typeface="Arial"/>
              </a:rPr>
              <a:t>In realtà la dottrina ritiene che nel concetto di “errore” (che consente l’invio dell’integrativa) ci sta anche il fatto di aver presentato una dichiarazione in assenza del presupposto impositivo </a:t>
            </a:r>
          </a:p>
        </p:txBody>
      </p:sp>
      <p:sp>
        <p:nvSpPr>
          <p:cNvPr id="7" name="Rettangolo 6"/>
          <p:cNvSpPr/>
          <p:nvPr/>
        </p:nvSpPr>
        <p:spPr>
          <a:xfrm>
            <a:off x="4788024" y="4869160"/>
            <a:ext cx="4176464"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dirty="0">
                <a:latin typeface="Arial"/>
                <a:cs typeface="Arial"/>
              </a:rPr>
              <a:t>Per non rischiare l’inammissibilità del ricorso sull’avviso bonario, meglio attendere la notifica della cartella o dell’atto di recupero del credito che dovrebbe esporre sanzione del 30%</a:t>
            </a:r>
          </a:p>
        </p:txBody>
      </p:sp>
      <p:sp>
        <p:nvSpPr>
          <p:cNvPr id="8" name="Segnaposto testo 3"/>
          <p:cNvSpPr txBox="1">
            <a:spLocks/>
          </p:cNvSpPr>
          <p:nvPr/>
        </p:nvSpPr>
        <p:spPr bwMode="auto">
          <a:xfrm>
            <a:off x="144016" y="188888"/>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300" dirty="0">
                <a:solidFill>
                  <a:srgbClr val="002060"/>
                </a:solidFill>
                <a:ea typeface="MS PGothic" pitchFamily="34" charset="-128"/>
              </a:rPr>
              <a:t>IL CONCETTO DI AUTONOMA ORGANIZZAZIONE AI FINI IRAP</a:t>
            </a:r>
          </a:p>
        </p:txBody>
      </p:sp>
      <p:sp>
        <p:nvSpPr>
          <p:cNvPr id="9" name="Esplosione 2 8"/>
          <p:cNvSpPr/>
          <p:nvPr/>
        </p:nvSpPr>
        <p:spPr>
          <a:xfrm>
            <a:off x="0" y="836712"/>
            <a:ext cx="2987824" cy="914400"/>
          </a:xfrm>
          <a:prstGeom prst="irregularSeal2">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600" b="1" dirty="0">
                <a:solidFill>
                  <a:schemeClr val="tx1"/>
                </a:solidFill>
              </a:rPr>
              <a:t>Attenzione !!</a:t>
            </a:r>
          </a:p>
        </p:txBody>
      </p:sp>
    </p:spTree>
    <p:extLst>
      <p:ext uri="{BB962C8B-B14F-4D97-AF65-F5344CB8AC3E}">
        <p14:creationId xmlns:p14="http://schemas.microsoft.com/office/powerpoint/2010/main" val="40587231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arrotondato 6"/>
          <p:cNvSpPr/>
          <p:nvPr/>
        </p:nvSpPr>
        <p:spPr>
          <a:xfrm>
            <a:off x="189037" y="1328663"/>
            <a:ext cx="3817119" cy="1444625"/>
          </a:xfrm>
          <a:prstGeom prst="roundRect">
            <a:avLst/>
          </a:prstGeom>
          <a:solidFill>
            <a:srgbClr val="DFF5FD"/>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pPr>
            <a:r>
              <a:rPr lang="it-IT" sz="2000" dirty="0">
                <a:solidFill>
                  <a:srgbClr val="002060"/>
                </a:solidFill>
                <a:latin typeface="Arial"/>
                <a:ea typeface="ＭＳ Ｐゴシック" pitchFamily="34" charset="-128"/>
                <a:cs typeface="Arial"/>
              </a:rPr>
              <a:t>L’agevolazione si applica sui beni strumentali nuovi acquistati (anche in leasing) dal 15/10/2015 al 31/12/2017</a:t>
            </a:r>
          </a:p>
        </p:txBody>
      </p:sp>
      <p:sp>
        <p:nvSpPr>
          <p:cNvPr id="8" name="Rettangolo arrotondato 7"/>
          <p:cNvSpPr/>
          <p:nvPr/>
        </p:nvSpPr>
        <p:spPr>
          <a:xfrm>
            <a:off x="179512" y="3201392"/>
            <a:ext cx="3817119" cy="1444625"/>
          </a:xfrm>
          <a:prstGeom prst="roundRect">
            <a:avLst/>
          </a:prstGeom>
          <a:solidFill>
            <a:schemeClr val="accent3">
              <a:lumMod val="20000"/>
              <a:lumOff val="80000"/>
            </a:schemeClr>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pPr>
            <a:r>
              <a:rPr lang="it-IT" altLang="it-IT" sz="2000" dirty="0">
                <a:solidFill>
                  <a:srgbClr val="002060"/>
                </a:solidFill>
                <a:latin typeface="Arial"/>
                <a:ea typeface="ＭＳ Ｐゴシック" pitchFamily="34" charset="-128"/>
                <a:cs typeface="Arial"/>
              </a:rPr>
              <a:t>Sono esclusi dal beneficio i fabbricati (</a:t>
            </a:r>
            <a:r>
              <a:rPr lang="it-IT" altLang="it-IT" sz="2000" u="sng" dirty="0">
                <a:solidFill>
                  <a:srgbClr val="002060"/>
                </a:solidFill>
                <a:latin typeface="Arial"/>
                <a:ea typeface="ＭＳ Ｐゴシック" pitchFamily="34" charset="-128"/>
                <a:cs typeface="Arial"/>
              </a:rPr>
              <a:t>da sempre</a:t>
            </a:r>
            <a:r>
              <a:rPr lang="it-IT" altLang="it-IT" sz="2000" dirty="0">
                <a:solidFill>
                  <a:srgbClr val="002060"/>
                </a:solidFill>
                <a:latin typeface="Arial"/>
                <a:ea typeface="ＭＳ Ｐゴシック" pitchFamily="34" charset="-128"/>
                <a:cs typeface="Arial"/>
              </a:rPr>
              <a:t>) e le autovetture a deducibilità limitata (</a:t>
            </a:r>
            <a:r>
              <a:rPr lang="it-IT" altLang="it-IT" sz="2000" u="sng" dirty="0">
                <a:solidFill>
                  <a:srgbClr val="002060"/>
                </a:solidFill>
                <a:latin typeface="Arial"/>
                <a:ea typeface="ＭＳ Ｐゴシック" pitchFamily="34" charset="-128"/>
                <a:cs typeface="Arial"/>
              </a:rPr>
              <a:t>dal 2017</a:t>
            </a:r>
            <a:r>
              <a:rPr lang="it-IT" altLang="it-IT" sz="2000" dirty="0">
                <a:solidFill>
                  <a:srgbClr val="002060"/>
                </a:solidFill>
                <a:latin typeface="Arial"/>
                <a:ea typeface="ＭＳ Ｐゴシック" pitchFamily="34" charset="-128"/>
                <a:cs typeface="Arial"/>
              </a:rPr>
              <a:t>)</a:t>
            </a:r>
          </a:p>
        </p:txBody>
      </p:sp>
      <p:sp>
        <p:nvSpPr>
          <p:cNvPr id="9" name="Freccia a destra 8"/>
          <p:cNvSpPr/>
          <p:nvPr/>
        </p:nvSpPr>
        <p:spPr>
          <a:xfrm>
            <a:off x="4141010" y="1887463"/>
            <a:ext cx="720485" cy="520700"/>
          </a:xfrm>
          <a:prstGeom prst="rightArrow">
            <a:avLst/>
          </a:prstGeom>
          <a:solidFill>
            <a:srgbClr val="364D47"/>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it-IT" sz="2000">
              <a:solidFill>
                <a:srgbClr val="002060"/>
              </a:solidFill>
              <a:latin typeface="Arial"/>
              <a:ea typeface="ＭＳ Ｐゴシック" pitchFamily="34" charset="-128"/>
              <a:cs typeface="Arial"/>
            </a:endParaRPr>
          </a:p>
        </p:txBody>
      </p:sp>
      <p:sp>
        <p:nvSpPr>
          <p:cNvPr id="10" name="Freccia a destra 9"/>
          <p:cNvSpPr/>
          <p:nvPr/>
        </p:nvSpPr>
        <p:spPr>
          <a:xfrm>
            <a:off x="4139952" y="3769717"/>
            <a:ext cx="721544" cy="520700"/>
          </a:xfrm>
          <a:prstGeom prst="rightArrow">
            <a:avLst/>
          </a:prstGeom>
          <a:solidFill>
            <a:srgbClr val="89A927"/>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it-IT" sz="2000">
              <a:solidFill>
                <a:srgbClr val="002060"/>
              </a:solidFill>
              <a:latin typeface="Arial"/>
              <a:ea typeface="ＭＳ Ｐゴシック" pitchFamily="34" charset="-128"/>
              <a:cs typeface="Arial"/>
            </a:endParaRPr>
          </a:p>
        </p:txBody>
      </p:sp>
      <p:sp>
        <p:nvSpPr>
          <p:cNvPr id="12" name="Rettangolo arrotondato 11"/>
          <p:cNvSpPr/>
          <p:nvPr/>
        </p:nvSpPr>
        <p:spPr>
          <a:xfrm>
            <a:off x="4941565" y="3201392"/>
            <a:ext cx="3924300" cy="1444625"/>
          </a:xfrm>
          <a:prstGeom prst="roundRect">
            <a:avLst/>
          </a:prstGeom>
          <a:solidFill>
            <a:srgbClr val="EDFBDC"/>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pPr>
            <a:r>
              <a:rPr lang="it-IT" altLang="it-IT" sz="2000">
                <a:solidFill>
                  <a:srgbClr val="002060"/>
                </a:solidFill>
                <a:latin typeface="Arial"/>
                <a:ea typeface="ＭＳ Ｐゴシック" pitchFamily="34" charset="-128"/>
                <a:cs typeface="Arial"/>
              </a:rPr>
              <a:t>Si ritiene che soltanto la quota capitale dei canoni leasing possa essere dedotta al 140% </a:t>
            </a:r>
          </a:p>
        </p:txBody>
      </p:sp>
      <p:sp>
        <p:nvSpPr>
          <p:cNvPr id="14" name="Rettangolo arrotondato 6"/>
          <p:cNvSpPr/>
          <p:nvPr/>
        </p:nvSpPr>
        <p:spPr>
          <a:xfrm>
            <a:off x="4941565" y="1328663"/>
            <a:ext cx="3924300" cy="1444625"/>
          </a:xfrm>
          <a:prstGeom prst="roundRect">
            <a:avLst/>
          </a:prstGeom>
          <a:solidFill>
            <a:srgbClr val="DFF5FD"/>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pPr>
            <a:r>
              <a:rPr lang="it-IT" sz="2000">
                <a:solidFill>
                  <a:srgbClr val="002060"/>
                </a:solidFill>
                <a:latin typeface="Arial"/>
                <a:ea typeface="ＭＳ Ｐゴシック" pitchFamily="34" charset="-128"/>
                <a:cs typeface="Arial"/>
              </a:rPr>
              <a:t>Le quote di ammortamento (e i canoni leasing) ai fini fiscali sono incrementati del 40% per le imprese ed i professionisti</a:t>
            </a:r>
          </a:p>
        </p:txBody>
      </p:sp>
      <p:sp>
        <p:nvSpPr>
          <p:cNvPr id="15" name="Rettangolo arrotondato 6"/>
          <p:cNvSpPr/>
          <p:nvPr/>
        </p:nvSpPr>
        <p:spPr>
          <a:xfrm>
            <a:off x="181100" y="5079132"/>
            <a:ext cx="3817119" cy="1446212"/>
          </a:xfrm>
          <a:prstGeom prst="roundRect">
            <a:avLst/>
          </a:prstGeom>
          <a:solidFill>
            <a:schemeClr val="accent5">
              <a:lumMod val="20000"/>
              <a:lumOff val="80000"/>
            </a:schemeClr>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pPr>
            <a:r>
              <a:rPr lang="it-IT" sz="2000" dirty="0">
                <a:solidFill>
                  <a:srgbClr val="002060"/>
                </a:solidFill>
                <a:latin typeface="Arial"/>
                <a:ea typeface="ＭＳ Ｐゴシック" pitchFamily="34" charset="-128"/>
                <a:cs typeface="Arial"/>
              </a:rPr>
              <a:t>La variazione in diminuzione dal reddito è applicabile ai fini IRES e IRPEF </a:t>
            </a:r>
            <a:r>
              <a:rPr lang="it-IT" sz="2000" u="sng" dirty="0">
                <a:solidFill>
                  <a:srgbClr val="002060"/>
                </a:solidFill>
                <a:latin typeface="Arial"/>
                <a:ea typeface="ＭＳ Ｐゴシック" pitchFamily="34" charset="-128"/>
                <a:cs typeface="Arial"/>
              </a:rPr>
              <a:t>ma non IRAP</a:t>
            </a:r>
          </a:p>
        </p:txBody>
      </p:sp>
      <p:sp>
        <p:nvSpPr>
          <p:cNvPr id="16" name="Freccia a destra 13"/>
          <p:cNvSpPr/>
          <p:nvPr/>
        </p:nvSpPr>
        <p:spPr>
          <a:xfrm>
            <a:off x="4141010" y="5641107"/>
            <a:ext cx="720485" cy="520700"/>
          </a:xfrm>
          <a:prstGeom prst="rightArrow">
            <a:avLst/>
          </a:prstGeom>
          <a:solidFill>
            <a:srgbClr val="364D47"/>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it-IT" sz="2000">
              <a:solidFill>
                <a:srgbClr val="002060"/>
              </a:solidFill>
              <a:latin typeface="Arial"/>
              <a:ea typeface="ＭＳ Ｐゴシック" pitchFamily="34" charset="-128"/>
              <a:cs typeface="Arial"/>
            </a:endParaRPr>
          </a:p>
        </p:txBody>
      </p:sp>
      <p:sp>
        <p:nvSpPr>
          <p:cNvPr id="17" name="Rettangolo arrotondato 6"/>
          <p:cNvSpPr/>
          <p:nvPr/>
        </p:nvSpPr>
        <p:spPr>
          <a:xfrm>
            <a:off x="4932040" y="5077544"/>
            <a:ext cx="3924300" cy="1447800"/>
          </a:xfrm>
          <a:prstGeom prst="roundRect">
            <a:avLst/>
          </a:prstGeom>
          <a:solidFill>
            <a:srgbClr val="FFE6D3"/>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pPr>
            <a:r>
              <a:rPr lang="it-IT" sz="2000">
                <a:solidFill>
                  <a:srgbClr val="002060"/>
                </a:solidFill>
                <a:latin typeface="Arial"/>
                <a:ea typeface="ＭＳ Ｐゴシック" pitchFamily="34" charset="-128"/>
                <a:cs typeface="Arial"/>
              </a:rPr>
              <a:t>Il beneficio spetta a prescindere dal regime contabile (ordinario, semplificato o </a:t>
            </a:r>
            <a:r>
              <a:rPr lang="it-IT" sz="2000" b="1" u="sng">
                <a:solidFill>
                  <a:srgbClr val="002060"/>
                </a:solidFill>
                <a:latin typeface="Arial"/>
                <a:ea typeface="ＭＳ Ｐゴシック" pitchFamily="34" charset="-128"/>
                <a:cs typeface="Arial"/>
              </a:rPr>
              <a:t>minimo</a:t>
            </a:r>
            <a:r>
              <a:rPr lang="it-IT" sz="2000">
                <a:solidFill>
                  <a:srgbClr val="002060"/>
                </a:solidFill>
                <a:latin typeface="Arial"/>
                <a:ea typeface="ＭＳ Ｐゴシック" pitchFamily="34" charset="-128"/>
                <a:cs typeface="Arial"/>
              </a:rPr>
              <a:t>) </a:t>
            </a:r>
          </a:p>
        </p:txBody>
      </p:sp>
      <p:sp>
        <p:nvSpPr>
          <p:cNvPr id="13" name="Segnaposto testo 3"/>
          <p:cNvSpPr txBox="1">
            <a:spLocks/>
          </p:cNvSpPr>
          <p:nvPr/>
        </p:nvSpPr>
        <p:spPr bwMode="auto">
          <a:xfrm>
            <a:off x="1979712" y="116632"/>
            <a:ext cx="5256584" cy="504354"/>
          </a:xfrm>
          <a:prstGeom prst="rect">
            <a:avLst/>
          </a:prstGeom>
          <a:noFill/>
          <a:extLst/>
        </p:spPr>
        <p:txBody>
          <a:bodyPr/>
          <a:lstStyle/>
          <a:p>
            <a:pPr marL="342900" indent="-342900">
              <a:spcBef>
                <a:spcPct val="20000"/>
              </a:spcBef>
              <a:defRPr/>
            </a:pPr>
            <a:r>
              <a:rPr lang="it-IT" altLang="it-IT" sz="2200" dirty="0">
                <a:solidFill>
                  <a:srgbClr val="002060"/>
                </a:solidFill>
                <a:latin typeface="Arial"/>
                <a:ea typeface="ＭＳ Ｐゴシック" charset="0"/>
                <a:cs typeface="Arial"/>
              </a:rPr>
              <a:t>I SUPER AMMORTAMENTI AL 140%</a:t>
            </a:r>
          </a:p>
        </p:txBody>
      </p:sp>
    </p:spTree>
    <p:extLst>
      <p:ext uri="{BB962C8B-B14F-4D97-AF65-F5344CB8AC3E}">
        <p14:creationId xmlns:p14="http://schemas.microsoft.com/office/powerpoint/2010/main" val="34125489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1848" y="821668"/>
            <a:ext cx="8102600" cy="375084"/>
          </a:xfrm>
        </p:spPr>
        <p:txBody>
          <a:bodyPr>
            <a:normAutofit fontScale="90000"/>
          </a:bodyPr>
          <a:lstStyle/>
          <a:p>
            <a:r>
              <a:rPr lang="it-IT" sz="2800" dirty="0">
                <a:solidFill>
                  <a:srgbClr val="000090"/>
                </a:solidFill>
                <a:latin typeface="Arial   "/>
              </a:rPr>
              <a:t>I BENI AGEVOLATI </a:t>
            </a:r>
          </a:p>
        </p:txBody>
      </p:sp>
      <p:sp>
        <p:nvSpPr>
          <p:cNvPr id="4" name="Segnaposto testo 3"/>
          <p:cNvSpPr>
            <a:spLocks noGrp="1"/>
          </p:cNvSpPr>
          <p:nvPr>
            <p:ph type="body" sz="quarter" idx="13"/>
          </p:nvPr>
        </p:nvSpPr>
        <p:spPr>
          <a:xfrm>
            <a:off x="234014" y="1412776"/>
            <a:ext cx="8730474" cy="5112568"/>
          </a:xfrm>
          <a:solidFill>
            <a:schemeClr val="bg2"/>
          </a:solidFill>
          <a:ln w="28575">
            <a:solidFill>
              <a:srgbClr val="405C58"/>
            </a:solidFill>
          </a:ln>
        </p:spPr>
        <p:txBody>
          <a:bodyPr anchor="ctr">
            <a:noAutofit/>
          </a:bodyPr>
          <a:lstStyle/>
          <a:p>
            <a:pPr marL="285750" indent="-285750">
              <a:lnSpc>
                <a:spcPct val="150000"/>
              </a:lnSpc>
              <a:buClr>
                <a:schemeClr val="tx1"/>
              </a:buClr>
              <a:buFont typeface="Wingdings" charset="2"/>
              <a:buChar char="Ø"/>
            </a:pPr>
            <a:r>
              <a:rPr lang="it-IT" sz="2000" dirty="0">
                <a:solidFill>
                  <a:srgbClr val="000000"/>
                </a:solidFill>
                <a:latin typeface="Arial"/>
                <a:cs typeface="Arial"/>
              </a:rPr>
              <a:t>L’agevolazione si applica anche ai beni “ammortizzabili” nella misura del 100% e l’importo deducibile in tale caso è quello che risulta dalla somma del costo di acquisizione e della maggiorazione del 40%;</a:t>
            </a:r>
          </a:p>
          <a:p>
            <a:pPr marL="285750" indent="-285750">
              <a:lnSpc>
                <a:spcPct val="150000"/>
              </a:lnSpc>
              <a:buClr>
                <a:schemeClr val="tx1"/>
              </a:buClr>
              <a:buFont typeface="Wingdings" charset="2"/>
              <a:buChar char="Ø"/>
            </a:pPr>
            <a:r>
              <a:rPr lang="it-IT" sz="2000" dirty="0">
                <a:solidFill>
                  <a:srgbClr val="000000"/>
                </a:solidFill>
                <a:latin typeface="Arial"/>
                <a:cs typeface="Arial"/>
              </a:rPr>
              <a:t>Il comportamento contabile adottato è ininfluente a tali fini: sia se tali beni sono imputati direttamente a Conto economico che invece siano iscritti tra le immobilizzazioni per poi imputare a Conto economico l’ammortamento in misura pari al 100%, l’agevolazione è riconosciuta;</a:t>
            </a:r>
          </a:p>
          <a:p>
            <a:pPr marL="285750" indent="-285750">
              <a:lnSpc>
                <a:spcPct val="150000"/>
              </a:lnSpc>
              <a:buClr>
                <a:schemeClr val="tx1"/>
              </a:buClr>
              <a:buFont typeface="Wingdings" charset="2"/>
              <a:buChar char="Ø"/>
            </a:pPr>
            <a:r>
              <a:rPr lang="it-IT" sz="2000" dirty="0">
                <a:solidFill>
                  <a:srgbClr val="000000"/>
                </a:solidFill>
                <a:latin typeface="Arial"/>
                <a:cs typeface="Arial"/>
              </a:rPr>
              <a:t>Il beneficio deve essere commisurato al coefficiente di ammortamento fiscale (</a:t>
            </a:r>
            <a:r>
              <a:rPr lang="it-IT" sz="2000" u="sng" dirty="0">
                <a:solidFill>
                  <a:srgbClr val="000000"/>
                </a:solidFill>
                <a:latin typeface="Arial"/>
                <a:cs typeface="Arial"/>
              </a:rPr>
              <a:t>dimezzato nell’anno di acquisto</a:t>
            </a:r>
            <a:r>
              <a:rPr lang="it-IT" sz="2000" dirty="0">
                <a:solidFill>
                  <a:srgbClr val="000000"/>
                </a:solidFill>
                <a:latin typeface="Arial"/>
                <a:cs typeface="Arial"/>
              </a:rPr>
              <a:t>), indipendentemente da quello scelto ai fini civilistici.  </a:t>
            </a:r>
          </a:p>
        </p:txBody>
      </p:sp>
      <p:sp>
        <p:nvSpPr>
          <p:cNvPr id="7" name="Segnaposto testo 3"/>
          <p:cNvSpPr txBox="1">
            <a:spLocks/>
          </p:cNvSpPr>
          <p:nvPr/>
        </p:nvSpPr>
        <p:spPr bwMode="auto">
          <a:xfrm>
            <a:off x="1979712" y="116632"/>
            <a:ext cx="5256584" cy="504354"/>
          </a:xfrm>
          <a:prstGeom prst="rect">
            <a:avLst/>
          </a:prstGeom>
          <a:noFill/>
          <a:extLst/>
        </p:spPr>
        <p:txBody>
          <a:bodyPr/>
          <a:lstStyle/>
          <a:p>
            <a:pPr marL="342900" indent="-342900">
              <a:spcBef>
                <a:spcPct val="20000"/>
              </a:spcBef>
              <a:defRPr/>
            </a:pPr>
            <a:r>
              <a:rPr lang="it-IT" altLang="it-IT" sz="2200" dirty="0">
                <a:solidFill>
                  <a:srgbClr val="002060"/>
                </a:solidFill>
                <a:latin typeface="Arial"/>
                <a:ea typeface="ＭＳ Ｐゴシック" charset="0"/>
                <a:cs typeface="Arial"/>
              </a:rPr>
              <a:t>I SUPER AMMORTAMENTI AL 140%</a:t>
            </a:r>
          </a:p>
        </p:txBody>
      </p:sp>
    </p:spTree>
    <p:extLst>
      <p:ext uri="{BB962C8B-B14F-4D97-AF65-F5344CB8AC3E}">
        <p14:creationId xmlns:p14="http://schemas.microsoft.com/office/powerpoint/2010/main" val="29228955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9"/>
          <p:cNvSpPr txBox="1">
            <a:spLocks noChangeArrowheads="1"/>
          </p:cNvSpPr>
          <p:nvPr/>
        </p:nvSpPr>
        <p:spPr bwMode="auto">
          <a:xfrm>
            <a:off x="4170935" y="1584474"/>
            <a:ext cx="2967479"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algn="ctr" eaLnBrk="1" hangingPunct="1">
              <a:spcBef>
                <a:spcPct val="0"/>
              </a:spcBef>
            </a:pPr>
            <a:r>
              <a:rPr lang="it-IT" altLang="it-IT" sz="1800" b="1" dirty="0">
                <a:latin typeface="Arial" panose="020B0604020202020204" pitchFamily="34" charset="0"/>
                <a:cs typeface="Arial" panose="020B0604020202020204" pitchFamily="34" charset="0"/>
              </a:rPr>
              <a:t>Utili maturati in esercizi  </a:t>
            </a:r>
          </a:p>
          <a:p>
            <a:pPr algn="ctr" eaLnBrk="1" hangingPunct="1">
              <a:spcBef>
                <a:spcPct val="0"/>
              </a:spcBef>
            </a:pPr>
            <a:r>
              <a:rPr lang="it-IT" altLang="it-IT" sz="1800" b="1" dirty="0">
                <a:latin typeface="Arial" panose="020B0604020202020204" pitchFamily="34" charset="0"/>
                <a:cs typeface="Arial" panose="020B0604020202020204" pitchFamily="34" charset="0"/>
              </a:rPr>
              <a:t>fino al 31.12.2006 </a:t>
            </a:r>
          </a:p>
        </p:txBody>
      </p:sp>
      <p:sp>
        <p:nvSpPr>
          <p:cNvPr id="14" name="Text Box 12"/>
          <p:cNvSpPr txBox="1">
            <a:spLocks noChangeArrowheads="1"/>
          </p:cNvSpPr>
          <p:nvPr/>
        </p:nvSpPr>
        <p:spPr bwMode="auto">
          <a:xfrm>
            <a:off x="827088" y="1655911"/>
            <a:ext cx="982662" cy="376238"/>
          </a:xfrm>
          <a:prstGeom prst="rect">
            <a:avLst/>
          </a:prstGeom>
          <a:solidFill>
            <a:schemeClr val="bg1">
              <a:lumMod val="95000"/>
            </a:schemeClr>
          </a:solidFill>
          <a:ln w="12700" cmpd="sng">
            <a:solidFill>
              <a:srgbClr val="FF0000"/>
            </a:solidFill>
            <a:miter lim="800000"/>
            <a:headEnd/>
            <a:tailEnd/>
          </a:ln>
          <a:extLst/>
        </p:spPr>
        <p:txBody>
          <a:bodyPr>
            <a:spAutoFit/>
          </a:bodyP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algn="ctr" eaLnBrk="1" hangingPunct="1">
              <a:spcBef>
                <a:spcPct val="0"/>
              </a:spcBef>
            </a:pPr>
            <a:r>
              <a:rPr lang="it-IT" altLang="it-IT" sz="1800" dirty="0">
                <a:latin typeface="Arial" panose="020B0604020202020204" pitchFamily="34" charset="0"/>
                <a:cs typeface="Arial" panose="020B0604020202020204" pitchFamily="34" charset="0"/>
              </a:rPr>
              <a:t>40%</a:t>
            </a:r>
          </a:p>
        </p:txBody>
      </p:sp>
      <p:sp>
        <p:nvSpPr>
          <p:cNvPr id="15" name="Text Box 13"/>
          <p:cNvSpPr txBox="1">
            <a:spLocks noChangeArrowheads="1"/>
          </p:cNvSpPr>
          <p:nvPr/>
        </p:nvSpPr>
        <p:spPr bwMode="auto">
          <a:xfrm>
            <a:off x="827088" y="2476698"/>
            <a:ext cx="1066800" cy="376238"/>
          </a:xfrm>
          <a:prstGeom prst="rect">
            <a:avLst/>
          </a:prstGeom>
          <a:solidFill>
            <a:schemeClr val="bg1">
              <a:lumMod val="95000"/>
            </a:schemeClr>
          </a:solidFill>
          <a:ln w="12700" cmpd="sng">
            <a:solidFill>
              <a:srgbClr val="FF0000"/>
            </a:solidFill>
            <a:miter lim="800000"/>
            <a:headEnd/>
            <a:tailEnd/>
          </a:ln>
          <a:extLst/>
        </p:spPr>
        <p:txBody>
          <a:bodyPr>
            <a:spAutoFit/>
          </a:bodyP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algn="ctr" eaLnBrk="1" hangingPunct="1">
              <a:spcBef>
                <a:spcPct val="0"/>
              </a:spcBef>
            </a:pPr>
            <a:r>
              <a:rPr lang="it-IT" altLang="it-IT" sz="1800" dirty="0">
                <a:latin typeface="Arial" panose="020B0604020202020204" pitchFamily="34" charset="0"/>
                <a:ea typeface="Segoe UI Historic" panose="020B0502040204020203" pitchFamily="34" charset="0"/>
                <a:cs typeface="Arial" panose="020B0604020202020204" pitchFamily="34" charset="0"/>
              </a:rPr>
              <a:t>49,72%</a:t>
            </a:r>
          </a:p>
        </p:txBody>
      </p:sp>
      <p:sp>
        <p:nvSpPr>
          <p:cNvPr id="16" name="Text Box 9"/>
          <p:cNvSpPr txBox="1">
            <a:spLocks noChangeArrowheads="1"/>
          </p:cNvSpPr>
          <p:nvPr/>
        </p:nvSpPr>
        <p:spPr bwMode="auto">
          <a:xfrm>
            <a:off x="3635375" y="3153271"/>
            <a:ext cx="4448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algn="ctr" eaLnBrk="1" hangingPunct="1">
              <a:spcBef>
                <a:spcPct val="0"/>
              </a:spcBef>
            </a:pPr>
            <a:r>
              <a:rPr lang="it-IT" altLang="it-IT" sz="1800" b="1" dirty="0">
                <a:latin typeface="Arial" panose="020B0604020202020204" pitchFamily="34" charset="0"/>
                <a:cs typeface="Arial" panose="020B0604020202020204" pitchFamily="34" charset="0"/>
              </a:rPr>
              <a:t>Utili maturati da esercizio successivo a quello in corso al 31.12.2016 </a:t>
            </a:r>
          </a:p>
        </p:txBody>
      </p:sp>
      <p:sp>
        <p:nvSpPr>
          <p:cNvPr id="18" name="Text Box 9"/>
          <p:cNvSpPr txBox="1">
            <a:spLocks noChangeArrowheads="1"/>
          </p:cNvSpPr>
          <p:nvPr/>
        </p:nvSpPr>
        <p:spPr bwMode="auto">
          <a:xfrm>
            <a:off x="3595553" y="2348880"/>
            <a:ext cx="4262706"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algn="ctr" eaLnBrk="1" hangingPunct="1">
              <a:spcBef>
                <a:spcPct val="0"/>
              </a:spcBef>
            </a:pPr>
            <a:r>
              <a:rPr lang="it-IT" altLang="it-IT" sz="1800" b="1" dirty="0">
                <a:latin typeface="Arial" panose="020B0604020202020204" pitchFamily="34" charset="0"/>
                <a:cs typeface="Arial" panose="020B0604020202020204" pitchFamily="34" charset="0"/>
              </a:rPr>
              <a:t>Utili maturati da esercizio in corso al </a:t>
            </a:r>
          </a:p>
          <a:p>
            <a:pPr algn="ctr" eaLnBrk="1" hangingPunct="1">
              <a:spcBef>
                <a:spcPct val="0"/>
              </a:spcBef>
            </a:pPr>
            <a:r>
              <a:rPr lang="it-IT" altLang="it-IT" sz="1800" b="1" dirty="0">
                <a:latin typeface="Arial" panose="020B0604020202020204" pitchFamily="34" charset="0"/>
                <a:cs typeface="Arial" panose="020B0604020202020204" pitchFamily="34" charset="0"/>
              </a:rPr>
              <a:t>31.12.2007 fino al 31.12.2016 </a:t>
            </a:r>
          </a:p>
        </p:txBody>
      </p:sp>
      <p:sp>
        <p:nvSpPr>
          <p:cNvPr id="19" name="Text Box 13"/>
          <p:cNvSpPr txBox="1">
            <a:spLocks noChangeArrowheads="1"/>
          </p:cNvSpPr>
          <p:nvPr/>
        </p:nvSpPr>
        <p:spPr bwMode="auto">
          <a:xfrm>
            <a:off x="827088" y="3284984"/>
            <a:ext cx="1066800" cy="376237"/>
          </a:xfrm>
          <a:prstGeom prst="rect">
            <a:avLst/>
          </a:prstGeom>
          <a:solidFill>
            <a:schemeClr val="bg1">
              <a:lumMod val="95000"/>
            </a:schemeClr>
          </a:solidFill>
          <a:ln w="12700" cmpd="sng">
            <a:solidFill>
              <a:srgbClr val="FF0000"/>
            </a:solidFill>
            <a:miter lim="800000"/>
            <a:headEnd/>
            <a:tailEnd/>
          </a:ln>
          <a:extLst/>
        </p:spPr>
        <p:txBody>
          <a:bodyPr>
            <a:spAutoFit/>
          </a:bodyP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algn="ctr" eaLnBrk="1" hangingPunct="1">
              <a:spcBef>
                <a:spcPct val="0"/>
              </a:spcBef>
            </a:pPr>
            <a:r>
              <a:rPr lang="it-IT" altLang="it-IT" sz="1800" dirty="0"/>
              <a:t>58,14%</a:t>
            </a:r>
          </a:p>
        </p:txBody>
      </p:sp>
      <p:sp>
        <p:nvSpPr>
          <p:cNvPr id="23" name="AutoShape 34"/>
          <p:cNvSpPr>
            <a:spLocks noChangeArrowheads="1"/>
          </p:cNvSpPr>
          <p:nvPr/>
        </p:nvSpPr>
        <p:spPr bwMode="auto">
          <a:xfrm rot="10800000">
            <a:off x="2627313" y="3212976"/>
            <a:ext cx="693737" cy="477838"/>
          </a:xfrm>
          <a:prstGeom prst="rightArrow">
            <a:avLst>
              <a:gd name="adj1" fmla="val 50000"/>
              <a:gd name="adj2" fmla="val 39199"/>
            </a:avLst>
          </a:prstGeom>
          <a:solidFill>
            <a:srgbClr val="89A927"/>
          </a:solidFill>
          <a:ln w="9525">
            <a:solidFill>
              <a:schemeClr val="tx1"/>
            </a:solidFill>
            <a:miter lim="800000"/>
            <a:headEnd/>
            <a:tailEnd/>
          </a:ln>
        </p:spPr>
        <p:txBody>
          <a:bodyPr wrap="none" anchor="ct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eaLnBrk="1" hangingPunct="1">
              <a:spcBef>
                <a:spcPct val="0"/>
              </a:spcBef>
            </a:pPr>
            <a:endParaRPr lang="it-IT" altLang="it-IT" sz="1800"/>
          </a:p>
        </p:txBody>
      </p:sp>
      <p:sp>
        <p:nvSpPr>
          <p:cNvPr id="24" name="AutoShape 34"/>
          <p:cNvSpPr>
            <a:spLocks noChangeArrowheads="1"/>
          </p:cNvSpPr>
          <p:nvPr/>
        </p:nvSpPr>
        <p:spPr bwMode="auto">
          <a:xfrm rot="10800000">
            <a:off x="2627313" y="2420888"/>
            <a:ext cx="693737" cy="477838"/>
          </a:xfrm>
          <a:prstGeom prst="rightArrow">
            <a:avLst>
              <a:gd name="adj1" fmla="val 50000"/>
              <a:gd name="adj2" fmla="val 39199"/>
            </a:avLst>
          </a:prstGeom>
          <a:solidFill>
            <a:srgbClr val="89A927"/>
          </a:solidFill>
          <a:ln w="9525">
            <a:solidFill>
              <a:schemeClr val="tx1"/>
            </a:solidFill>
            <a:miter lim="800000"/>
            <a:headEnd/>
            <a:tailEnd/>
          </a:ln>
        </p:spPr>
        <p:txBody>
          <a:bodyPr wrap="none" anchor="ct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eaLnBrk="1" hangingPunct="1">
              <a:spcBef>
                <a:spcPct val="0"/>
              </a:spcBef>
            </a:pPr>
            <a:endParaRPr lang="it-IT" altLang="it-IT" sz="1800"/>
          </a:p>
        </p:txBody>
      </p:sp>
      <p:sp>
        <p:nvSpPr>
          <p:cNvPr id="25" name="AutoShape 34"/>
          <p:cNvSpPr>
            <a:spLocks noChangeArrowheads="1"/>
          </p:cNvSpPr>
          <p:nvPr/>
        </p:nvSpPr>
        <p:spPr bwMode="auto">
          <a:xfrm rot="10800000">
            <a:off x="2627313" y="1643187"/>
            <a:ext cx="693737" cy="477838"/>
          </a:xfrm>
          <a:prstGeom prst="rightArrow">
            <a:avLst>
              <a:gd name="adj1" fmla="val 50000"/>
              <a:gd name="adj2" fmla="val 39199"/>
            </a:avLst>
          </a:prstGeom>
          <a:solidFill>
            <a:srgbClr val="89A927"/>
          </a:solidFill>
          <a:ln w="9525">
            <a:solidFill>
              <a:schemeClr val="tx1"/>
            </a:solidFill>
            <a:miter lim="800000"/>
            <a:headEnd/>
            <a:tailEnd/>
          </a:ln>
        </p:spPr>
        <p:txBody>
          <a:bodyPr wrap="none" anchor="ct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eaLnBrk="1" hangingPunct="1">
              <a:spcBef>
                <a:spcPct val="0"/>
              </a:spcBef>
            </a:pPr>
            <a:endParaRPr lang="it-IT" altLang="it-IT" sz="1800"/>
          </a:p>
        </p:txBody>
      </p:sp>
      <p:sp>
        <p:nvSpPr>
          <p:cNvPr id="20" name="Segnaposto testo 3"/>
          <p:cNvSpPr txBox="1">
            <a:spLocks/>
          </p:cNvSpPr>
          <p:nvPr/>
        </p:nvSpPr>
        <p:spPr bwMode="auto">
          <a:xfrm>
            <a:off x="179512" y="116632"/>
            <a:ext cx="8856984" cy="432048"/>
          </a:xfrm>
          <a:prstGeom prst="rect">
            <a:avLst/>
          </a:prstGeom>
          <a:noFill/>
          <a:ln w="9525">
            <a:noFill/>
            <a:miter lim="800000"/>
            <a:headEnd/>
            <a:tailEnd/>
          </a:ln>
        </p:spPr>
        <p:txBody>
          <a:bodyPr anchor="ctr"/>
          <a:lstStyle/>
          <a:p>
            <a:pPr marL="342900" indent="-342900" algn="ctr" fontAlgn="auto">
              <a:spcAft>
                <a:spcPts val="0"/>
              </a:spcAft>
            </a:pPr>
            <a:r>
              <a:rPr lang="it-IT" sz="2400" dirty="0">
                <a:solidFill>
                  <a:srgbClr val="000090"/>
                </a:solidFill>
                <a:ea typeface="+mj-ea"/>
              </a:rPr>
              <a:t>MODIFICHE ALLA TASSAZIONE DEI REDDITI DI CAPITALE</a:t>
            </a:r>
          </a:p>
        </p:txBody>
      </p:sp>
      <p:pic>
        <p:nvPicPr>
          <p:cNvPr id="22" name="Picture 2"/>
          <p:cNvPicPr>
            <a:picLocks noChangeAspect="1" noChangeArrowheads="1"/>
          </p:cNvPicPr>
          <p:nvPr/>
        </p:nvPicPr>
        <p:blipFill>
          <a:blip r:embed="rId3" cstate="print"/>
          <a:srcRect/>
          <a:stretch>
            <a:fillRect/>
          </a:stretch>
        </p:blipFill>
        <p:spPr bwMode="auto">
          <a:xfrm>
            <a:off x="216024" y="3861048"/>
            <a:ext cx="8748464" cy="2952328"/>
          </a:xfrm>
          <a:prstGeom prst="rect">
            <a:avLst/>
          </a:prstGeom>
          <a:noFill/>
          <a:ln w="9525">
            <a:noFill/>
            <a:miter lim="800000"/>
            <a:headEnd/>
            <a:tailEnd/>
          </a:ln>
        </p:spPr>
      </p:pic>
      <p:sp>
        <p:nvSpPr>
          <p:cNvPr id="26" name="Segnaposto contenuto 2">
            <a:extLst>
              <a:ext uri="{FF2B5EF4-FFF2-40B4-BE49-F238E27FC236}">
                <a16:creationId xmlns:a16="http://schemas.microsoft.com/office/drawing/2014/main" id="{AADE89F6-77AC-4C22-A242-4577A637F6E9}"/>
              </a:ext>
            </a:extLst>
          </p:cNvPr>
          <p:cNvSpPr txBox="1">
            <a:spLocks/>
          </p:cNvSpPr>
          <p:nvPr/>
        </p:nvSpPr>
        <p:spPr>
          <a:xfrm>
            <a:off x="251520" y="764704"/>
            <a:ext cx="8712968" cy="720080"/>
          </a:xfrm>
          <a:prstGeom prst="rect">
            <a:avLst/>
          </a:prstGeom>
          <a:solidFill>
            <a:schemeClr val="accent4"/>
          </a:solidFill>
          <a:ln w="28575" cmpd="sng">
            <a:solidFill>
              <a:srgbClr val="3F5C58"/>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ts val="2400"/>
              </a:lnSpc>
              <a:spcBef>
                <a:spcPts val="0"/>
              </a:spcBef>
              <a:buNone/>
            </a:pPr>
            <a:r>
              <a:rPr lang="it-IT" altLang="it-IT" sz="2000" dirty="0">
                <a:solidFill>
                  <a:srgbClr val="002060"/>
                </a:solidFill>
                <a:latin typeface="Arial"/>
                <a:cs typeface="Arial"/>
              </a:rPr>
              <a:t>Dividendi qualificati percepiti nel 2017 (nulla cambia per i dividendi non qualificati che restano soggetti a ritenuta d’imposta 26%)</a:t>
            </a:r>
          </a:p>
        </p:txBody>
      </p:sp>
    </p:spTree>
    <p:extLst>
      <p:ext uri="{BB962C8B-B14F-4D97-AF65-F5344CB8AC3E}">
        <p14:creationId xmlns:p14="http://schemas.microsoft.com/office/powerpoint/2010/main" val="1051727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egnaposto testo 3"/>
          <p:cNvSpPr txBox="1">
            <a:spLocks/>
          </p:cNvSpPr>
          <p:nvPr/>
        </p:nvSpPr>
        <p:spPr bwMode="auto">
          <a:xfrm>
            <a:off x="179512" y="116632"/>
            <a:ext cx="8856984" cy="504056"/>
          </a:xfrm>
          <a:prstGeom prst="rect">
            <a:avLst/>
          </a:prstGeom>
          <a:noFill/>
          <a:ln w="9525">
            <a:noFill/>
            <a:miter lim="800000"/>
            <a:headEnd/>
            <a:tailEnd/>
          </a:ln>
        </p:spPr>
        <p:txBody>
          <a:bodyPr anchor="ctr"/>
          <a:lstStyle/>
          <a:p>
            <a:pPr marL="342900" indent="-342900" algn="ctr" fontAlgn="auto">
              <a:spcAft>
                <a:spcPts val="0"/>
              </a:spcAft>
            </a:pPr>
            <a:r>
              <a:rPr lang="it-IT" sz="2400" dirty="0">
                <a:solidFill>
                  <a:srgbClr val="000090"/>
                </a:solidFill>
                <a:ea typeface="+mj-ea"/>
              </a:rPr>
              <a:t>MODIFICHE ALLA TASSAZIONE DEI REDDITI DI CAPITALE</a:t>
            </a:r>
          </a:p>
        </p:txBody>
      </p:sp>
      <p:pic>
        <p:nvPicPr>
          <p:cNvPr id="5122" name="Picture 2"/>
          <p:cNvPicPr>
            <a:picLocks noChangeAspect="1" noChangeArrowheads="1"/>
          </p:cNvPicPr>
          <p:nvPr/>
        </p:nvPicPr>
        <p:blipFill>
          <a:blip r:embed="rId3" cstate="print"/>
          <a:srcRect/>
          <a:stretch>
            <a:fillRect/>
          </a:stretch>
        </p:blipFill>
        <p:spPr bwMode="auto">
          <a:xfrm>
            <a:off x="251520" y="3284984"/>
            <a:ext cx="8640960" cy="3312368"/>
          </a:xfrm>
          <a:prstGeom prst="rect">
            <a:avLst/>
          </a:prstGeom>
          <a:solidFill>
            <a:srgbClr val="FF0000"/>
          </a:solidFill>
          <a:ln w="9525">
            <a:noFill/>
            <a:miter lim="800000"/>
            <a:headEnd/>
            <a:tailEnd/>
          </a:ln>
        </p:spPr>
      </p:pic>
      <p:sp>
        <p:nvSpPr>
          <p:cNvPr id="22" name="Segnaposto contenuto 2">
            <a:extLst>
              <a:ext uri="{FF2B5EF4-FFF2-40B4-BE49-F238E27FC236}">
                <a16:creationId xmlns:a16="http://schemas.microsoft.com/office/drawing/2014/main" id="{AADE89F6-77AC-4C22-A242-4577A637F6E9}"/>
              </a:ext>
            </a:extLst>
          </p:cNvPr>
          <p:cNvSpPr txBox="1">
            <a:spLocks/>
          </p:cNvSpPr>
          <p:nvPr/>
        </p:nvSpPr>
        <p:spPr>
          <a:xfrm>
            <a:off x="251520" y="1196752"/>
            <a:ext cx="8712968" cy="1080120"/>
          </a:xfrm>
          <a:prstGeom prst="rect">
            <a:avLst/>
          </a:prstGeom>
          <a:solidFill>
            <a:schemeClr val="accent4"/>
          </a:solidFill>
          <a:ln w="28575" cmpd="sng">
            <a:solidFill>
              <a:srgbClr val="3F5C58"/>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ts val="2600"/>
              </a:lnSpc>
              <a:spcBef>
                <a:spcPts val="0"/>
              </a:spcBef>
              <a:buNone/>
            </a:pPr>
            <a:r>
              <a:rPr lang="it-IT" altLang="it-IT" sz="2000" dirty="0">
                <a:solidFill>
                  <a:srgbClr val="002060"/>
                </a:solidFill>
                <a:latin typeface="Arial"/>
                <a:cs typeface="Arial"/>
              </a:rPr>
              <a:t>Plusvalenze da cessione di partecipazioni qualificate percepite nel 2017 (nulla cambia per le plusvalenze non qualificate che restano soggette a ritenuta d’imposta 26%):</a:t>
            </a:r>
          </a:p>
        </p:txBody>
      </p:sp>
      <p:sp>
        <p:nvSpPr>
          <p:cNvPr id="5" name="Text Box 13"/>
          <p:cNvSpPr txBox="1">
            <a:spLocks noChangeArrowheads="1"/>
          </p:cNvSpPr>
          <p:nvPr/>
        </p:nvSpPr>
        <p:spPr bwMode="auto">
          <a:xfrm>
            <a:off x="827088" y="2622455"/>
            <a:ext cx="1066800" cy="376238"/>
          </a:xfrm>
          <a:prstGeom prst="rect">
            <a:avLst/>
          </a:prstGeom>
          <a:solidFill>
            <a:schemeClr val="bg1">
              <a:lumMod val="95000"/>
            </a:schemeClr>
          </a:solidFill>
          <a:ln w="12700" cmpd="sng">
            <a:solidFill>
              <a:srgbClr val="FF0000"/>
            </a:solidFill>
            <a:miter lim="800000"/>
            <a:headEnd/>
            <a:tailEnd/>
          </a:ln>
          <a:extLst/>
        </p:spPr>
        <p:txBody>
          <a:bodyPr>
            <a:spAutoFit/>
          </a:bodyP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algn="ctr" eaLnBrk="1" hangingPunct="1">
              <a:spcBef>
                <a:spcPct val="0"/>
              </a:spcBef>
            </a:pPr>
            <a:r>
              <a:rPr lang="it-IT" altLang="it-IT" sz="1800" dirty="0">
                <a:latin typeface="Arial" panose="020B0604020202020204" pitchFamily="34" charset="0"/>
                <a:ea typeface="Segoe UI Historic" panose="020B0502040204020203" pitchFamily="34" charset="0"/>
                <a:cs typeface="Arial" panose="020B0604020202020204" pitchFamily="34" charset="0"/>
              </a:rPr>
              <a:t>49,72%</a:t>
            </a:r>
          </a:p>
        </p:txBody>
      </p:sp>
      <p:sp>
        <p:nvSpPr>
          <p:cNvPr id="6" name="Text Box 9"/>
          <p:cNvSpPr txBox="1">
            <a:spLocks noChangeArrowheads="1"/>
          </p:cNvSpPr>
          <p:nvPr/>
        </p:nvSpPr>
        <p:spPr bwMode="auto">
          <a:xfrm>
            <a:off x="3078068" y="2494637"/>
            <a:ext cx="581441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algn="ctr" eaLnBrk="1" hangingPunct="1">
              <a:spcBef>
                <a:spcPct val="0"/>
              </a:spcBef>
            </a:pPr>
            <a:r>
              <a:rPr lang="it-IT" altLang="it-IT" sz="1800" b="1" dirty="0">
                <a:latin typeface="Arial" panose="020B0604020202020204" pitchFamily="34" charset="0"/>
                <a:cs typeface="Arial" panose="020B0604020202020204" pitchFamily="34" charset="0"/>
              </a:rPr>
              <a:t>Percentuale delle plusvalenze qualificate percepite </a:t>
            </a:r>
          </a:p>
          <a:p>
            <a:pPr algn="ctr" eaLnBrk="1" hangingPunct="1">
              <a:spcBef>
                <a:spcPct val="0"/>
              </a:spcBef>
            </a:pPr>
            <a:r>
              <a:rPr lang="it-IT" altLang="it-IT" sz="1800" b="1" dirty="0">
                <a:latin typeface="Arial" panose="020B0604020202020204" pitchFamily="34" charset="0"/>
                <a:cs typeface="Arial" panose="020B0604020202020204" pitchFamily="34" charset="0"/>
              </a:rPr>
              <a:t>nel 2017 da indicare al rigo RT66 </a:t>
            </a:r>
          </a:p>
        </p:txBody>
      </p:sp>
      <p:sp>
        <p:nvSpPr>
          <p:cNvPr id="7" name="AutoShape 34"/>
          <p:cNvSpPr>
            <a:spLocks noChangeArrowheads="1"/>
          </p:cNvSpPr>
          <p:nvPr/>
        </p:nvSpPr>
        <p:spPr bwMode="auto">
          <a:xfrm rot="10800000">
            <a:off x="2195737" y="2566645"/>
            <a:ext cx="693737" cy="477838"/>
          </a:xfrm>
          <a:prstGeom prst="rightArrow">
            <a:avLst>
              <a:gd name="adj1" fmla="val 50000"/>
              <a:gd name="adj2" fmla="val 39199"/>
            </a:avLst>
          </a:prstGeom>
          <a:solidFill>
            <a:srgbClr val="89A927"/>
          </a:solidFill>
          <a:ln w="9525">
            <a:solidFill>
              <a:schemeClr val="tx1"/>
            </a:solidFill>
            <a:miter lim="800000"/>
            <a:headEnd/>
            <a:tailEnd/>
          </a:ln>
        </p:spPr>
        <p:txBody>
          <a:bodyPr wrap="none" anchor="ctr"/>
          <a:lstStyle>
            <a:lvl1pPr>
              <a:spcBef>
                <a:spcPct val="30000"/>
              </a:spcBef>
              <a:defRPr sz="2200">
                <a:solidFill>
                  <a:schemeClr val="tx1"/>
                </a:solidFill>
                <a:latin typeface="Tahoma" panose="020B0604030504040204" pitchFamily="34" charset="0"/>
              </a:defRPr>
            </a:lvl1pPr>
            <a:lvl2pPr marL="742950" indent="-285750">
              <a:spcBef>
                <a:spcPct val="30000"/>
              </a:spcBef>
              <a:buChar char="–"/>
              <a:defRPr sz="2200">
                <a:solidFill>
                  <a:schemeClr val="tx1"/>
                </a:solidFill>
                <a:latin typeface="Tahoma" panose="020B0604030504040204" pitchFamily="34" charset="0"/>
              </a:defRPr>
            </a:lvl2pPr>
            <a:lvl3pPr marL="1143000" indent="-228600">
              <a:spcBef>
                <a:spcPct val="30000"/>
              </a:spcBef>
              <a:buChar char="•"/>
              <a:defRPr sz="2200">
                <a:solidFill>
                  <a:schemeClr val="tx1"/>
                </a:solidFill>
                <a:latin typeface="Tahoma" panose="020B0604030504040204" pitchFamily="34" charset="0"/>
              </a:defRPr>
            </a:lvl3pPr>
            <a:lvl4pPr marL="1600200" indent="-228600">
              <a:spcBef>
                <a:spcPct val="30000"/>
              </a:spcBef>
              <a:buChar char="–"/>
              <a:defRPr sz="2200">
                <a:solidFill>
                  <a:schemeClr val="tx1"/>
                </a:solidFill>
                <a:latin typeface="Tahoma" panose="020B0604030504040204" pitchFamily="34" charset="0"/>
              </a:defRPr>
            </a:lvl4pPr>
            <a:lvl5pPr marL="2057400" indent="-228600">
              <a:spcBef>
                <a:spcPct val="30000"/>
              </a:spcBef>
              <a:buChar char="»"/>
              <a:defRPr sz="2200">
                <a:solidFill>
                  <a:schemeClr val="tx1"/>
                </a:solidFill>
                <a:latin typeface="Tahoma" panose="020B0604030504040204" pitchFamily="34" charset="0"/>
              </a:defRPr>
            </a:lvl5pPr>
            <a:lvl6pPr marL="2514600" indent="-228600" eaLnBrk="0" fontAlgn="base" hangingPunct="0">
              <a:spcBef>
                <a:spcPct val="30000"/>
              </a:spcBef>
              <a:spcAft>
                <a:spcPct val="0"/>
              </a:spcAft>
              <a:buChar char="»"/>
              <a:defRPr sz="2200">
                <a:solidFill>
                  <a:schemeClr val="tx1"/>
                </a:solidFill>
                <a:latin typeface="Tahoma" panose="020B0604030504040204" pitchFamily="34" charset="0"/>
              </a:defRPr>
            </a:lvl6pPr>
            <a:lvl7pPr marL="2971800" indent="-228600" eaLnBrk="0" fontAlgn="base" hangingPunct="0">
              <a:spcBef>
                <a:spcPct val="30000"/>
              </a:spcBef>
              <a:spcAft>
                <a:spcPct val="0"/>
              </a:spcAft>
              <a:buChar char="»"/>
              <a:defRPr sz="2200">
                <a:solidFill>
                  <a:schemeClr val="tx1"/>
                </a:solidFill>
                <a:latin typeface="Tahoma" panose="020B0604030504040204" pitchFamily="34" charset="0"/>
              </a:defRPr>
            </a:lvl7pPr>
            <a:lvl8pPr marL="3429000" indent="-228600" eaLnBrk="0" fontAlgn="base" hangingPunct="0">
              <a:spcBef>
                <a:spcPct val="30000"/>
              </a:spcBef>
              <a:spcAft>
                <a:spcPct val="0"/>
              </a:spcAft>
              <a:buChar char="»"/>
              <a:defRPr sz="2200">
                <a:solidFill>
                  <a:schemeClr val="tx1"/>
                </a:solidFill>
                <a:latin typeface="Tahoma" panose="020B0604030504040204" pitchFamily="34" charset="0"/>
              </a:defRPr>
            </a:lvl8pPr>
            <a:lvl9pPr marL="3886200" indent="-228600" eaLnBrk="0" fontAlgn="base" hangingPunct="0">
              <a:spcBef>
                <a:spcPct val="30000"/>
              </a:spcBef>
              <a:spcAft>
                <a:spcPct val="0"/>
              </a:spcAft>
              <a:buChar char="»"/>
              <a:defRPr sz="2200">
                <a:solidFill>
                  <a:schemeClr val="tx1"/>
                </a:solidFill>
                <a:latin typeface="Tahoma" panose="020B0604030504040204" pitchFamily="34" charset="0"/>
              </a:defRPr>
            </a:lvl9pPr>
          </a:lstStyle>
          <a:p>
            <a:pPr eaLnBrk="1" hangingPunct="1">
              <a:spcBef>
                <a:spcPct val="0"/>
              </a:spcBef>
            </a:pPr>
            <a:endParaRPr lang="it-IT" altLang="it-IT" sz="1800"/>
          </a:p>
        </p:txBody>
      </p:sp>
      <p:sp>
        <p:nvSpPr>
          <p:cNvPr id="8" name="Freccia a destra 7"/>
          <p:cNvSpPr/>
          <p:nvPr/>
        </p:nvSpPr>
        <p:spPr>
          <a:xfrm>
            <a:off x="683568" y="6021288"/>
            <a:ext cx="792088" cy="216024"/>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517272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egnaposto testo 3"/>
          <p:cNvSpPr txBox="1">
            <a:spLocks/>
          </p:cNvSpPr>
          <p:nvPr/>
        </p:nvSpPr>
        <p:spPr bwMode="auto">
          <a:xfrm>
            <a:off x="179512" y="116632"/>
            <a:ext cx="8856984" cy="504056"/>
          </a:xfrm>
          <a:prstGeom prst="rect">
            <a:avLst/>
          </a:prstGeom>
          <a:noFill/>
          <a:ln w="9525">
            <a:noFill/>
            <a:miter lim="800000"/>
            <a:headEnd/>
            <a:tailEnd/>
          </a:ln>
        </p:spPr>
        <p:txBody>
          <a:bodyPr anchor="ctr"/>
          <a:lstStyle/>
          <a:p>
            <a:pPr marL="342900" indent="-342900" algn="ctr" fontAlgn="auto">
              <a:spcAft>
                <a:spcPts val="0"/>
              </a:spcAft>
            </a:pPr>
            <a:r>
              <a:rPr lang="it-IT" sz="2400" dirty="0">
                <a:solidFill>
                  <a:srgbClr val="000090"/>
                </a:solidFill>
                <a:ea typeface="+mj-ea"/>
              </a:rPr>
              <a:t>MODIFICHE ALLA TASSAZIONE DEI REDDITI DI CAPITALE</a:t>
            </a:r>
          </a:p>
        </p:txBody>
      </p:sp>
      <p:sp>
        <p:nvSpPr>
          <p:cNvPr id="4" name="Callout con freccia in giù 3"/>
          <p:cNvSpPr/>
          <p:nvPr/>
        </p:nvSpPr>
        <p:spPr>
          <a:xfrm>
            <a:off x="1979712" y="1074440"/>
            <a:ext cx="4608512" cy="914400"/>
          </a:xfrm>
          <a:prstGeom prst="down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solidFill>
                <a:latin typeface="Arial   "/>
              </a:rPr>
              <a:t>LE MODIFICHE SUCCESSIVE AL 2017 </a:t>
            </a:r>
          </a:p>
        </p:txBody>
      </p:sp>
      <p:sp>
        <p:nvSpPr>
          <p:cNvPr id="5" name="Titolo 1"/>
          <p:cNvSpPr txBox="1">
            <a:spLocks/>
          </p:cNvSpPr>
          <p:nvPr/>
        </p:nvSpPr>
        <p:spPr bwMode="auto">
          <a:xfrm>
            <a:off x="323528" y="2204864"/>
            <a:ext cx="3737744" cy="432048"/>
          </a:xfrm>
          <a:prstGeom prst="rect">
            <a:avLst/>
          </a:prstGeom>
          <a:solidFill>
            <a:schemeClr val="accent6">
              <a:lumMod val="75000"/>
            </a:schemeClr>
          </a:solidFill>
          <a:ln>
            <a:miter lim="800000"/>
            <a:headEnd/>
            <a:tailEnd/>
          </a:ln>
          <a:effectLst>
            <a:glow rad="63500">
              <a:schemeClr val="accent6">
                <a:satMod val="175000"/>
                <a:alpha val="40000"/>
              </a:schemeClr>
            </a:glow>
          </a:effec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nSpc>
                <a:spcPts val="2400"/>
              </a:lnSpc>
              <a:spcBef>
                <a:spcPct val="50000"/>
              </a:spcBef>
            </a:pPr>
            <a:r>
              <a:rPr lang="it-IT" altLang="it-IT" sz="1800" cap="all" dirty="0">
                <a:solidFill>
                  <a:schemeClr val="bg1"/>
                </a:solidFill>
                <a:latin typeface="Arial"/>
                <a:cs typeface="Arial"/>
              </a:rPr>
              <a:t>Dividendi qualificati</a:t>
            </a:r>
          </a:p>
        </p:txBody>
      </p:sp>
      <p:sp>
        <p:nvSpPr>
          <p:cNvPr id="6" name="Segnaposto contenuto 2">
            <a:extLst>
              <a:ext uri="{FF2B5EF4-FFF2-40B4-BE49-F238E27FC236}">
                <a16:creationId xmlns:a16="http://schemas.microsoft.com/office/drawing/2014/main" id="{AADE89F6-77AC-4C22-A242-4577A637F6E9}"/>
              </a:ext>
            </a:extLst>
          </p:cNvPr>
          <p:cNvSpPr txBox="1">
            <a:spLocks/>
          </p:cNvSpPr>
          <p:nvPr/>
        </p:nvSpPr>
        <p:spPr>
          <a:xfrm>
            <a:off x="323528" y="2651299"/>
            <a:ext cx="8496944" cy="1281757"/>
          </a:xfrm>
          <a:prstGeom prst="rect">
            <a:avLst/>
          </a:prstGeom>
          <a:solidFill>
            <a:schemeClr val="bg2"/>
          </a:solidFill>
          <a:ln w="28575" cmpd="sng">
            <a:solidFill>
              <a:srgbClr val="3F5C58"/>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ts val="2400"/>
              </a:lnSpc>
              <a:spcBef>
                <a:spcPts val="0"/>
              </a:spcBef>
              <a:buNone/>
            </a:pPr>
            <a:r>
              <a:rPr lang="it-IT" sz="1800" dirty="0">
                <a:latin typeface="Arial" panose="020B0604020202020204" pitchFamily="34" charset="0"/>
                <a:cs typeface="Arial" panose="020B0604020202020204" pitchFamily="34" charset="0"/>
              </a:rPr>
              <a:t>I dividendi derivanti da partecipazioni qualificate detenute da persone fisiche concorrono al reddito con gli stessi criteri adottati per quelli derivanti da partecipazioni non qualificate. </a:t>
            </a:r>
          </a:p>
          <a:p>
            <a:pPr marL="0" indent="0" algn="just">
              <a:lnSpc>
                <a:spcPts val="2400"/>
              </a:lnSpc>
              <a:spcBef>
                <a:spcPts val="0"/>
              </a:spcBef>
              <a:buNone/>
            </a:pPr>
            <a:r>
              <a:rPr lang="it-IT" sz="1800" b="1" dirty="0">
                <a:latin typeface="Arial" panose="020B0604020202020204" pitchFamily="34" charset="0"/>
                <a:cs typeface="Arial" panose="020B0604020202020204" pitchFamily="34" charset="0"/>
              </a:rPr>
              <a:t>Tassazione con imposta sostitutiva del 26% 	</a:t>
            </a:r>
          </a:p>
          <a:p>
            <a:pPr marL="0" indent="0" algn="just">
              <a:lnSpc>
                <a:spcPts val="2400"/>
              </a:lnSpc>
              <a:spcBef>
                <a:spcPts val="0"/>
              </a:spcBef>
              <a:buNone/>
            </a:pPr>
            <a:endParaRPr lang="it-IT" sz="1800" dirty="0">
              <a:latin typeface="Arial" panose="020B0604020202020204" pitchFamily="34" charset="0"/>
              <a:cs typeface="Arial" panose="020B0604020202020204" pitchFamily="34" charset="0"/>
            </a:endParaRPr>
          </a:p>
          <a:p>
            <a:pPr marL="0" indent="0" algn="just">
              <a:lnSpc>
                <a:spcPts val="2400"/>
              </a:lnSpc>
              <a:spcBef>
                <a:spcPts val="0"/>
              </a:spcBef>
              <a:buNone/>
            </a:pPr>
            <a:endParaRPr lang="it-IT" sz="1800" dirty="0">
              <a:latin typeface="Arial" panose="020B0604020202020204" pitchFamily="34" charset="0"/>
              <a:cs typeface="Arial" panose="020B0604020202020204" pitchFamily="34" charset="0"/>
            </a:endParaRPr>
          </a:p>
          <a:p>
            <a:pPr marL="0" indent="0" algn="just">
              <a:lnSpc>
                <a:spcPts val="2400"/>
              </a:lnSpc>
              <a:spcBef>
                <a:spcPts val="0"/>
              </a:spcBef>
              <a:buNone/>
            </a:pPr>
            <a:endParaRPr lang="it-IT" sz="1800" dirty="0">
              <a:latin typeface="Arial" panose="020B0604020202020204" pitchFamily="34" charset="0"/>
              <a:cs typeface="Arial" panose="020B0604020202020204" pitchFamily="34" charset="0"/>
            </a:endParaRPr>
          </a:p>
          <a:p>
            <a:pPr marL="0" indent="0" algn="just">
              <a:lnSpc>
                <a:spcPts val="2400"/>
              </a:lnSpc>
              <a:spcBef>
                <a:spcPts val="0"/>
              </a:spcBef>
              <a:buNone/>
            </a:pPr>
            <a:endParaRPr lang="it-IT" sz="1800" dirty="0">
              <a:latin typeface="Arial" panose="020B0604020202020204" pitchFamily="34" charset="0"/>
              <a:cs typeface="Arial" panose="020B0604020202020204" pitchFamily="34" charset="0"/>
            </a:endParaRPr>
          </a:p>
          <a:p>
            <a:pPr marL="0" indent="0" algn="just">
              <a:lnSpc>
                <a:spcPts val="2400"/>
              </a:lnSpc>
              <a:spcBef>
                <a:spcPts val="0"/>
              </a:spcBef>
              <a:buNone/>
            </a:pPr>
            <a:endParaRPr lang="it-IT" sz="1800" dirty="0">
              <a:latin typeface="Arial" panose="020B0604020202020204" pitchFamily="34" charset="0"/>
              <a:cs typeface="Arial" panose="020B0604020202020204" pitchFamily="34" charset="0"/>
            </a:endParaRPr>
          </a:p>
          <a:p>
            <a:pPr marL="0" indent="0" algn="just">
              <a:lnSpc>
                <a:spcPts val="2400"/>
              </a:lnSpc>
              <a:spcBef>
                <a:spcPts val="0"/>
              </a:spcBef>
              <a:buNone/>
            </a:pPr>
            <a:r>
              <a:rPr lang="it-IT" sz="1800" dirty="0">
                <a:latin typeface="Arial" panose="020B0604020202020204" pitchFamily="34" charset="0"/>
                <a:cs typeface="Arial" panose="020B0604020202020204" pitchFamily="34" charset="0"/>
              </a:rPr>
              <a:t> </a:t>
            </a:r>
          </a:p>
          <a:p>
            <a:pPr marL="0" indent="0" algn="just">
              <a:lnSpc>
                <a:spcPts val="2400"/>
              </a:lnSpc>
              <a:spcBef>
                <a:spcPts val="0"/>
              </a:spcBef>
              <a:buNone/>
            </a:pPr>
            <a:endParaRPr lang="it-IT" sz="1800" dirty="0">
              <a:latin typeface="Arial" panose="020B0604020202020204" pitchFamily="34" charset="0"/>
              <a:cs typeface="Arial" panose="020B0604020202020204" pitchFamily="34" charset="0"/>
            </a:endParaRPr>
          </a:p>
        </p:txBody>
      </p:sp>
      <p:sp>
        <p:nvSpPr>
          <p:cNvPr id="7" name="Segnaposto contenuto 2">
            <a:extLst>
              <a:ext uri="{FF2B5EF4-FFF2-40B4-BE49-F238E27FC236}">
                <a16:creationId xmlns:a16="http://schemas.microsoft.com/office/drawing/2014/main" id="{AADE89F6-77AC-4C22-A242-4577A637F6E9}"/>
              </a:ext>
            </a:extLst>
          </p:cNvPr>
          <p:cNvSpPr txBox="1">
            <a:spLocks/>
          </p:cNvSpPr>
          <p:nvPr/>
        </p:nvSpPr>
        <p:spPr>
          <a:xfrm>
            <a:off x="323528" y="4149080"/>
            <a:ext cx="8496944" cy="2232248"/>
          </a:xfrm>
          <a:prstGeom prst="rect">
            <a:avLst/>
          </a:prstGeom>
          <a:solidFill>
            <a:schemeClr val="bg2"/>
          </a:solidFill>
          <a:ln w="28575" cmpd="sng">
            <a:solidFill>
              <a:srgbClr val="3F5C58"/>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ts val="2400"/>
              </a:lnSpc>
              <a:spcBef>
                <a:spcPts val="0"/>
              </a:spcBef>
              <a:buNone/>
            </a:pPr>
            <a:r>
              <a:rPr lang="it-IT" sz="1800" dirty="0">
                <a:latin typeface="Arial" panose="020B0604020202020204" pitchFamily="34" charset="0"/>
                <a:cs typeface="Arial" panose="020B0604020202020204" pitchFamily="34" charset="0"/>
              </a:rPr>
              <a:t>Per i dividendi qualificati, le novità trovano applicazione per i redditi di capitale percepiti dal 1° gennaio 2018 ma con riguardo a due parametri:</a:t>
            </a:r>
          </a:p>
          <a:p>
            <a:pPr algn="just">
              <a:lnSpc>
                <a:spcPts val="2400"/>
              </a:lnSpc>
              <a:spcBef>
                <a:spcPts val="0"/>
              </a:spcBef>
              <a:buFont typeface="Wingdings" charset="2"/>
              <a:buChar char="ü"/>
            </a:pPr>
            <a:r>
              <a:rPr lang="it-IT" sz="1800" dirty="0">
                <a:latin typeface="Arial" panose="020B0604020202020204" pitchFamily="34" charset="0"/>
                <a:cs typeface="Arial" panose="020B0604020202020204" pitchFamily="34" charset="0"/>
              </a:rPr>
              <a:t>per gli utili da partecipazioni qualificate prodotti dall’esercizio successivo a quello in corso al 31 dicembre 2017 applicazione immediata;</a:t>
            </a:r>
          </a:p>
          <a:p>
            <a:pPr algn="just">
              <a:lnSpc>
                <a:spcPts val="2400"/>
              </a:lnSpc>
              <a:spcBef>
                <a:spcPts val="0"/>
              </a:spcBef>
              <a:buFont typeface="Wingdings" charset="2"/>
              <a:buChar char="ü"/>
            </a:pPr>
            <a:r>
              <a:rPr lang="it-IT" sz="1800" dirty="0">
                <a:latin typeface="Arial" panose="020B0604020202020204" pitchFamily="34" charset="0"/>
                <a:cs typeface="Arial" panose="020B0604020202020204" pitchFamily="34" charset="0"/>
              </a:rPr>
              <a:t>per gli utili da partecipazioni qualificate prodotti fino all’esercizio in corso al 31 dicembre 2017 per i quali la distribuzione è deliberata fino al 31 dicembre 2022 continueranno ad applicarsi le regole previgenti.</a:t>
            </a:r>
          </a:p>
        </p:txBody>
      </p:sp>
    </p:spTree>
    <p:extLst>
      <p:ext uri="{BB962C8B-B14F-4D97-AF65-F5344CB8AC3E}">
        <p14:creationId xmlns:p14="http://schemas.microsoft.com/office/powerpoint/2010/main" val="10517272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egnaposto testo 3"/>
          <p:cNvSpPr txBox="1">
            <a:spLocks/>
          </p:cNvSpPr>
          <p:nvPr/>
        </p:nvSpPr>
        <p:spPr bwMode="auto">
          <a:xfrm>
            <a:off x="179512" y="116632"/>
            <a:ext cx="8856984" cy="504056"/>
          </a:xfrm>
          <a:prstGeom prst="rect">
            <a:avLst/>
          </a:prstGeom>
          <a:noFill/>
          <a:ln w="9525">
            <a:noFill/>
            <a:miter lim="800000"/>
            <a:headEnd/>
            <a:tailEnd/>
          </a:ln>
        </p:spPr>
        <p:txBody>
          <a:bodyPr anchor="ctr"/>
          <a:lstStyle/>
          <a:p>
            <a:pPr marL="342900" indent="-342900" algn="ctr" fontAlgn="auto">
              <a:spcAft>
                <a:spcPts val="0"/>
              </a:spcAft>
            </a:pPr>
            <a:r>
              <a:rPr lang="it-IT" sz="2400" dirty="0">
                <a:solidFill>
                  <a:srgbClr val="000090"/>
                </a:solidFill>
                <a:ea typeface="+mj-ea"/>
              </a:rPr>
              <a:t>MODIFICHE ALLA TASSAZIONE DEI REDDITI DI CAPITALE</a:t>
            </a:r>
          </a:p>
        </p:txBody>
      </p:sp>
      <p:sp>
        <p:nvSpPr>
          <p:cNvPr id="4" name="Callout con freccia in giù 3"/>
          <p:cNvSpPr/>
          <p:nvPr/>
        </p:nvSpPr>
        <p:spPr>
          <a:xfrm>
            <a:off x="1979712" y="1218456"/>
            <a:ext cx="4608512" cy="914400"/>
          </a:xfrm>
          <a:prstGeom prst="down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solidFill>
                <a:latin typeface="Arial   "/>
              </a:rPr>
              <a:t>LE MODIFICHE SUCCESSIVE AL 2017 </a:t>
            </a:r>
          </a:p>
        </p:txBody>
      </p:sp>
      <p:sp>
        <p:nvSpPr>
          <p:cNvPr id="5" name="Titolo 1"/>
          <p:cNvSpPr txBox="1">
            <a:spLocks/>
          </p:cNvSpPr>
          <p:nvPr/>
        </p:nvSpPr>
        <p:spPr bwMode="auto">
          <a:xfrm>
            <a:off x="323528" y="2492896"/>
            <a:ext cx="3737744" cy="432048"/>
          </a:xfrm>
          <a:prstGeom prst="rect">
            <a:avLst/>
          </a:prstGeom>
          <a:solidFill>
            <a:schemeClr val="accent6">
              <a:lumMod val="75000"/>
            </a:schemeClr>
          </a:solidFill>
          <a:ln>
            <a:miter lim="800000"/>
            <a:headEnd/>
            <a:tailEnd/>
          </a:ln>
          <a:effectLst>
            <a:glow rad="63500">
              <a:schemeClr val="accent6">
                <a:satMod val="175000"/>
                <a:alpha val="40000"/>
              </a:schemeClr>
            </a:glow>
          </a:effec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nSpc>
                <a:spcPts val="2400"/>
              </a:lnSpc>
              <a:spcBef>
                <a:spcPct val="50000"/>
              </a:spcBef>
            </a:pPr>
            <a:r>
              <a:rPr lang="it-IT" altLang="it-IT" sz="1800" cap="all" dirty="0">
                <a:solidFill>
                  <a:schemeClr val="bg1"/>
                </a:solidFill>
                <a:latin typeface="Arial"/>
                <a:cs typeface="Arial"/>
              </a:rPr>
              <a:t>PLUSVALENZE </a:t>
            </a:r>
            <a:r>
              <a:rPr lang="it-IT" altLang="it-IT" sz="1800" cap="all" dirty="0" err="1">
                <a:solidFill>
                  <a:schemeClr val="bg1"/>
                </a:solidFill>
                <a:latin typeface="Arial"/>
                <a:cs typeface="Arial"/>
              </a:rPr>
              <a:t>qualificatE</a:t>
            </a:r>
            <a:endParaRPr lang="it-IT" altLang="it-IT" sz="1800" cap="all" dirty="0">
              <a:solidFill>
                <a:schemeClr val="bg1"/>
              </a:solidFill>
              <a:latin typeface="Arial"/>
              <a:cs typeface="Arial"/>
            </a:endParaRPr>
          </a:p>
        </p:txBody>
      </p:sp>
      <p:sp>
        <p:nvSpPr>
          <p:cNvPr id="6" name="Segnaposto contenuto 2">
            <a:extLst>
              <a:ext uri="{FF2B5EF4-FFF2-40B4-BE49-F238E27FC236}">
                <a16:creationId xmlns:a16="http://schemas.microsoft.com/office/drawing/2014/main" id="{AADE89F6-77AC-4C22-A242-4577A637F6E9}"/>
              </a:ext>
            </a:extLst>
          </p:cNvPr>
          <p:cNvSpPr txBox="1">
            <a:spLocks/>
          </p:cNvSpPr>
          <p:nvPr/>
        </p:nvSpPr>
        <p:spPr>
          <a:xfrm>
            <a:off x="323528" y="2939331"/>
            <a:ext cx="8496944" cy="1065733"/>
          </a:xfrm>
          <a:prstGeom prst="rect">
            <a:avLst/>
          </a:prstGeom>
          <a:solidFill>
            <a:schemeClr val="bg2"/>
          </a:solidFill>
          <a:ln w="28575" cmpd="sng">
            <a:solidFill>
              <a:srgbClr val="3F5C58"/>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ts val="2400"/>
              </a:lnSpc>
              <a:spcBef>
                <a:spcPts val="0"/>
              </a:spcBef>
              <a:buNone/>
            </a:pPr>
            <a:r>
              <a:rPr lang="it-IT" sz="1800" dirty="0">
                <a:latin typeface="Arial" panose="020B0604020202020204" pitchFamily="34" charset="0"/>
                <a:cs typeface="Arial" panose="020B0604020202020204" pitchFamily="34" charset="0"/>
              </a:rPr>
              <a:t>Le plusvalenze incassate nel 2018 derivanti dalla cessione di partecipazioni qualificate concorreranno a formare il reddito complessivo del contribuente per il 58,14% del loro ammontare</a:t>
            </a:r>
          </a:p>
          <a:p>
            <a:pPr marL="0" indent="0" algn="just">
              <a:lnSpc>
                <a:spcPts val="2400"/>
              </a:lnSpc>
              <a:spcBef>
                <a:spcPts val="0"/>
              </a:spcBef>
              <a:buNone/>
            </a:pPr>
            <a:endParaRPr lang="it-IT" sz="1800" dirty="0">
              <a:latin typeface="Arial" panose="020B0604020202020204" pitchFamily="34" charset="0"/>
              <a:cs typeface="Arial" panose="020B0604020202020204" pitchFamily="34" charset="0"/>
            </a:endParaRPr>
          </a:p>
        </p:txBody>
      </p:sp>
      <p:sp>
        <p:nvSpPr>
          <p:cNvPr id="8" name="Segnaposto contenuto 2">
            <a:extLst>
              <a:ext uri="{FF2B5EF4-FFF2-40B4-BE49-F238E27FC236}">
                <a16:creationId xmlns:a16="http://schemas.microsoft.com/office/drawing/2014/main" id="{AADE89F6-77AC-4C22-A242-4577A637F6E9}"/>
              </a:ext>
            </a:extLst>
          </p:cNvPr>
          <p:cNvSpPr txBox="1">
            <a:spLocks/>
          </p:cNvSpPr>
          <p:nvPr/>
        </p:nvSpPr>
        <p:spPr>
          <a:xfrm>
            <a:off x="323528" y="4595515"/>
            <a:ext cx="8496944" cy="1065733"/>
          </a:xfrm>
          <a:prstGeom prst="rect">
            <a:avLst/>
          </a:prstGeom>
          <a:solidFill>
            <a:schemeClr val="bg2"/>
          </a:solidFill>
          <a:ln w="28575" cmpd="sng">
            <a:solidFill>
              <a:srgbClr val="3F5C58"/>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ts val="2400"/>
              </a:lnSpc>
              <a:spcBef>
                <a:spcPts val="0"/>
              </a:spcBef>
              <a:buNone/>
            </a:pPr>
            <a:r>
              <a:rPr lang="it-IT" sz="1800" dirty="0">
                <a:latin typeface="Arial" panose="020B0604020202020204" pitchFamily="34" charset="0"/>
                <a:cs typeface="Arial" panose="020B0604020202020204" pitchFamily="34" charset="0"/>
              </a:rPr>
              <a:t>Le plusvalenze incassate dal 2019 derivanti dalla cessione di partecipazioni qualificate saranno assoggettate per il loro intero ammontare alla tassazione sostitutiva del 26% (come per le non qualificate)</a:t>
            </a:r>
          </a:p>
        </p:txBody>
      </p:sp>
    </p:spTree>
    <p:extLst>
      <p:ext uri="{BB962C8B-B14F-4D97-AF65-F5344CB8AC3E}">
        <p14:creationId xmlns:p14="http://schemas.microsoft.com/office/powerpoint/2010/main" val="1051727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9512" y="116632"/>
            <a:ext cx="8784976" cy="430887"/>
          </a:xfrm>
          <a:prstGeom prst="rect">
            <a:avLst/>
          </a:prstGeom>
          <a:noFill/>
        </p:spPr>
        <p:txBody>
          <a:bodyPr wrap="square" rtlCol="0">
            <a:spAutoFit/>
          </a:bodyPr>
          <a:lstStyle/>
          <a:p>
            <a:r>
              <a:rPr lang="de-DE" sz="2200" cap="all" dirty="0">
                <a:solidFill>
                  <a:srgbClr val="000090"/>
                </a:solidFill>
                <a:latin typeface="Arial"/>
                <a:cs typeface="Arial"/>
              </a:rPr>
              <a:t>NUOVE REGOLE PER VISTO CONFORMITÀ E COMPENSAZIONI</a:t>
            </a:r>
            <a:endParaRPr lang="it-IT" sz="2200" cap="all" dirty="0">
              <a:solidFill>
                <a:srgbClr val="000090"/>
              </a:solidFill>
              <a:latin typeface="Arial"/>
              <a:cs typeface="Arial"/>
            </a:endParaRPr>
          </a:p>
        </p:txBody>
      </p:sp>
      <p:sp>
        <p:nvSpPr>
          <p:cNvPr id="7" name="Segnaposto testo 3"/>
          <p:cNvSpPr>
            <a:spLocks noGrp="1"/>
          </p:cNvSpPr>
          <p:nvPr>
            <p:ph type="body" sz="quarter" idx="14"/>
          </p:nvPr>
        </p:nvSpPr>
        <p:spPr>
          <a:xfrm>
            <a:off x="457200" y="1052736"/>
            <a:ext cx="8280000" cy="3096344"/>
          </a:xfrm>
          <a:solidFill>
            <a:srgbClr val="8CC9F7"/>
          </a:solidFill>
          <a:ln w="28575">
            <a:solidFill>
              <a:srgbClr val="405C58"/>
            </a:solidFill>
            <a:miter lim="800000"/>
            <a:headEnd/>
            <a:tailEnd/>
          </a:ln>
        </p:spPr>
        <p:txBody>
          <a:bodyPr anchor="ctr">
            <a:noAutofit/>
          </a:bodyPr>
          <a:lstStyle/>
          <a:p>
            <a:pPr marL="0" lvl="0" indent="0" algn="just" defTabSz="457200" eaLnBrk="1" hangingPunct="1">
              <a:lnSpc>
                <a:spcPct val="120000"/>
              </a:lnSpc>
              <a:spcBef>
                <a:spcPts val="0"/>
              </a:spcBef>
              <a:buNone/>
              <a:defRPr/>
            </a:pPr>
            <a:r>
              <a:rPr lang="it-IT" b="1" u="sng" dirty="0">
                <a:solidFill>
                  <a:srgbClr val="000090"/>
                </a:solidFill>
                <a:ea typeface="ＭＳ Ｐゴシック" charset="0"/>
              </a:rPr>
              <a:t>OBBLIGO VISTO DI CONFORMITA’</a:t>
            </a:r>
          </a:p>
          <a:p>
            <a:pPr marL="0" lvl="0" indent="0" algn="just" defTabSz="457200" eaLnBrk="1" hangingPunct="1">
              <a:lnSpc>
                <a:spcPct val="120000"/>
              </a:lnSpc>
              <a:spcBef>
                <a:spcPts val="0"/>
              </a:spcBef>
              <a:buNone/>
              <a:defRPr/>
            </a:pPr>
            <a:r>
              <a:rPr lang="it-IT" dirty="0">
                <a:solidFill>
                  <a:srgbClr val="000090"/>
                </a:solidFill>
                <a:ea typeface="ＭＳ Ｐゴシック" charset="0"/>
              </a:rPr>
              <a:t>L’art. 3 co. 1 </a:t>
            </a:r>
            <a:r>
              <a:rPr lang="it-IT" dirty="0" err="1">
                <a:solidFill>
                  <a:srgbClr val="000090"/>
                </a:solidFill>
                <a:ea typeface="ＭＳ Ｐゴシック" charset="0"/>
              </a:rPr>
              <a:t>lett</a:t>
            </a:r>
            <a:r>
              <a:rPr lang="it-IT" dirty="0">
                <a:solidFill>
                  <a:srgbClr val="000090"/>
                </a:solidFill>
                <a:ea typeface="ＭＳ Ｐゴシック" charset="0"/>
              </a:rPr>
              <a:t>. a) del DL 50/2017 ha stabilito che per l’utilizzo in compensazione orizzontale dei crediti relativi alle </a:t>
            </a:r>
            <a:r>
              <a:rPr lang="it-IT" b="1" dirty="0">
                <a:solidFill>
                  <a:srgbClr val="000090"/>
                </a:solidFill>
                <a:ea typeface="ＭＳ Ｐゴシック" charset="0"/>
              </a:rPr>
              <a:t>imposte sui redditi</a:t>
            </a:r>
            <a:r>
              <a:rPr lang="it-IT" dirty="0">
                <a:solidFill>
                  <a:srgbClr val="000090"/>
                </a:solidFill>
                <a:ea typeface="ＭＳ Ｐゴシック" charset="0"/>
              </a:rPr>
              <a:t> e alle relative addizionali, alle </a:t>
            </a:r>
            <a:r>
              <a:rPr lang="it-IT" b="1" dirty="0">
                <a:solidFill>
                  <a:srgbClr val="000090"/>
                </a:solidFill>
                <a:ea typeface="ＭＳ Ｐゴシック" charset="0"/>
              </a:rPr>
              <a:t>ritenute alla fonte</a:t>
            </a:r>
            <a:r>
              <a:rPr lang="it-IT" dirty="0">
                <a:solidFill>
                  <a:srgbClr val="000090"/>
                </a:solidFill>
                <a:ea typeface="ＭＳ Ｐゴシック" charset="0"/>
              </a:rPr>
              <a:t>, alle imposte sostitutive dell’Irpef, dell’IRES e dell’IRAP, per </a:t>
            </a:r>
            <a:r>
              <a:rPr lang="it-IT" b="1" dirty="0">
                <a:solidFill>
                  <a:srgbClr val="000090"/>
                </a:solidFill>
                <a:ea typeface="ＭＳ Ｐゴシック" charset="0"/>
              </a:rPr>
              <a:t>importi superiori a € 5.000 annui </a:t>
            </a:r>
            <a:r>
              <a:rPr lang="it-IT" dirty="0">
                <a:solidFill>
                  <a:srgbClr val="000090"/>
                </a:solidFill>
                <a:ea typeface="ＭＳ Ｐゴシック" charset="0"/>
              </a:rPr>
              <a:t>(non più € 15.000 annui), il contribuente ha l’obbligo di richiedere l’apposizione del visto di conformità relativamente alla singole dichiarazioni dalle quali emerge il credito. </a:t>
            </a:r>
          </a:p>
        </p:txBody>
      </p:sp>
      <p:sp>
        <p:nvSpPr>
          <p:cNvPr id="12" name="Segnaposto testo 3"/>
          <p:cNvSpPr>
            <a:spLocks noGrp="1"/>
          </p:cNvSpPr>
          <p:nvPr>
            <p:ph type="body" sz="quarter" idx="14"/>
          </p:nvPr>
        </p:nvSpPr>
        <p:spPr>
          <a:xfrm>
            <a:off x="457200" y="4568712"/>
            <a:ext cx="8280000" cy="1956632"/>
          </a:xfrm>
          <a:solidFill>
            <a:srgbClr val="8CC9F7"/>
          </a:solidFill>
          <a:ln w="28575">
            <a:solidFill>
              <a:srgbClr val="405C58"/>
            </a:solidFill>
            <a:miter lim="800000"/>
            <a:headEnd/>
            <a:tailEnd/>
          </a:ln>
        </p:spPr>
        <p:txBody>
          <a:bodyPr anchor="t">
            <a:normAutofit/>
          </a:bodyPr>
          <a:lstStyle/>
          <a:p>
            <a:pPr marL="0" lvl="0" indent="0" algn="just" defTabSz="457200" eaLnBrk="1" hangingPunct="1">
              <a:lnSpc>
                <a:spcPct val="120000"/>
              </a:lnSpc>
              <a:spcBef>
                <a:spcPts val="0"/>
              </a:spcBef>
              <a:buNone/>
              <a:defRPr/>
            </a:pPr>
            <a:r>
              <a:rPr lang="it-IT" dirty="0">
                <a:solidFill>
                  <a:srgbClr val="000090"/>
                </a:solidFill>
                <a:latin typeface="Arial"/>
                <a:ea typeface="ＭＳ Ｐゴシック" charset="0"/>
                <a:cs typeface="Arial"/>
              </a:rPr>
              <a:t>La medesima modifica normativa è stata operata ai fini </a:t>
            </a:r>
            <a:r>
              <a:rPr lang="it-IT" b="1" dirty="0">
                <a:solidFill>
                  <a:srgbClr val="000090"/>
                </a:solidFill>
                <a:latin typeface="Arial"/>
                <a:ea typeface="ＭＳ Ｐゴシック" charset="0"/>
                <a:cs typeface="Arial"/>
              </a:rPr>
              <a:t>IVA</a:t>
            </a:r>
            <a:r>
              <a:rPr lang="it-IT" dirty="0">
                <a:solidFill>
                  <a:srgbClr val="000090"/>
                </a:solidFill>
                <a:latin typeface="Arial"/>
                <a:ea typeface="ＭＳ Ｐゴシック" charset="0"/>
                <a:cs typeface="Arial"/>
              </a:rPr>
              <a:t> </a:t>
            </a:r>
            <a:r>
              <a:rPr lang="it-IT" b="1" dirty="0">
                <a:solidFill>
                  <a:srgbClr val="000090"/>
                </a:solidFill>
                <a:latin typeface="Arial"/>
                <a:ea typeface="ＭＳ Ｐゴシック" charset="0"/>
                <a:cs typeface="Arial"/>
              </a:rPr>
              <a:t>riducendo da € 15.000 a € 5.000</a:t>
            </a:r>
            <a:r>
              <a:rPr lang="it-IT" dirty="0">
                <a:solidFill>
                  <a:srgbClr val="000090"/>
                </a:solidFill>
                <a:latin typeface="Arial"/>
                <a:ea typeface="ＭＳ Ｐゴシック" charset="0"/>
                <a:cs typeface="Arial"/>
              </a:rPr>
              <a:t> il limite al di sopra del quale l’utilizzo in </a:t>
            </a:r>
            <a:r>
              <a:rPr lang="it-IT" b="1" dirty="0">
                <a:solidFill>
                  <a:srgbClr val="000090"/>
                </a:solidFill>
                <a:latin typeface="Arial"/>
                <a:ea typeface="ＭＳ Ｐゴシック" charset="0"/>
                <a:cs typeface="Arial"/>
              </a:rPr>
              <a:t>compensazione orizzontale del credito IVA, sia annuale che trimestrale, </a:t>
            </a:r>
            <a:r>
              <a:rPr lang="it-IT" dirty="0">
                <a:solidFill>
                  <a:srgbClr val="000090"/>
                </a:solidFill>
                <a:latin typeface="Arial"/>
                <a:ea typeface="ＭＳ Ｐゴシック" charset="0"/>
                <a:cs typeface="Arial"/>
              </a:rPr>
              <a:t>richiede l’apposizione del visto di conformità sulla dichiarazione od istanza (modello TR) dalla quale emerge tale credito. </a:t>
            </a:r>
          </a:p>
        </p:txBody>
      </p:sp>
      <p:sp>
        <p:nvSpPr>
          <p:cNvPr id="5" name="Freccia in giù 4"/>
          <p:cNvSpPr/>
          <p:nvPr/>
        </p:nvSpPr>
        <p:spPr>
          <a:xfrm>
            <a:off x="2339752" y="4221088"/>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
        <p:nvSpPr>
          <p:cNvPr id="6" name="Freccia in giù 5"/>
          <p:cNvSpPr/>
          <p:nvPr/>
        </p:nvSpPr>
        <p:spPr>
          <a:xfrm>
            <a:off x="6516216" y="4246811"/>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Tree>
    <p:extLst>
      <p:ext uri="{BB962C8B-B14F-4D97-AF65-F5344CB8AC3E}">
        <p14:creationId xmlns:p14="http://schemas.microsoft.com/office/powerpoint/2010/main" val="38415169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ChangeArrowheads="1"/>
          </p:cNvSpPr>
          <p:nvPr/>
        </p:nvSpPr>
        <p:spPr bwMode="auto">
          <a:xfrm>
            <a:off x="3779838" y="6367463"/>
            <a:ext cx="990600" cy="390525"/>
          </a:xfrm>
          <a:prstGeom prst="rect">
            <a:avLst/>
          </a:prstGeom>
          <a:noFill/>
          <a:ln w="9525">
            <a:noFill/>
            <a:miter lim="800000"/>
            <a:headEnd/>
            <a:tailEnd/>
          </a:ln>
          <a:effectLst/>
        </p:spPr>
        <p:txBody>
          <a:bodyPr lIns="91422" tIns="45711" rIns="91422" bIns="45711" anchor="ctr"/>
          <a:lstStyle/>
          <a:p>
            <a:pPr algn="ctr"/>
            <a:fld id="{CD27FDAD-090F-4D24-879B-5EE609B2A87C}" type="slidenum">
              <a:rPr lang="it-IT" sz="1900" b="1">
                <a:solidFill>
                  <a:schemeClr val="accent2"/>
                </a:solidFill>
                <a:latin typeface="Univers 47 CondensedLight" pitchFamily="34" charset="0"/>
              </a:rPr>
              <a:pPr algn="ctr"/>
              <a:t>50</a:t>
            </a:fld>
            <a:endParaRPr lang="it-IT" sz="1900" b="1">
              <a:solidFill>
                <a:schemeClr val="accent2"/>
              </a:solidFill>
              <a:latin typeface="Univers 47 CondensedLight" pitchFamily="34" charset="0"/>
            </a:endParaRPr>
          </a:p>
        </p:txBody>
      </p:sp>
      <p:sp>
        <p:nvSpPr>
          <p:cNvPr id="403460" name="AutoShape 4"/>
          <p:cNvSpPr>
            <a:spLocks noChangeArrowheads="1"/>
          </p:cNvSpPr>
          <p:nvPr/>
        </p:nvSpPr>
        <p:spPr bwMode="auto">
          <a:xfrm>
            <a:off x="827585" y="2781299"/>
            <a:ext cx="7344815" cy="1223765"/>
          </a:xfrm>
          <a:prstGeom prst="roundRect">
            <a:avLst>
              <a:gd name="adj" fmla="val 16667"/>
            </a:avLst>
          </a:prstGeom>
          <a:solidFill>
            <a:schemeClr val="hlink"/>
          </a:solidFill>
          <a:ln w="12700">
            <a:solidFill>
              <a:srgbClr val="002060"/>
            </a:solidFill>
            <a:round/>
            <a:headEnd/>
            <a:tailEnd/>
          </a:ln>
          <a:effectLst/>
        </p:spPr>
        <p:txBody>
          <a:bodyPr lIns="106243" tIns="53122" rIns="106243" bIns="53122" anchor="ctr" anchorCtr="1"/>
          <a:lstStyle/>
          <a:p>
            <a:pPr algn="ctr" defTabSz="1062038">
              <a:lnSpc>
                <a:spcPts val="2600"/>
              </a:lnSpc>
              <a:spcBef>
                <a:spcPct val="50000"/>
              </a:spcBef>
            </a:pPr>
            <a:r>
              <a:rPr lang="it-IT" sz="2000" dirty="0">
                <a:solidFill>
                  <a:srgbClr val="002060"/>
                </a:solidFill>
                <a:latin typeface="Arial   "/>
              </a:rPr>
              <a:t>L’elevato numero di prestazioni gratuite rese nei confronti di terzi e la relativa giustificazione addotta dal Professionista di “rinuncia al compenso”</a:t>
            </a:r>
          </a:p>
        </p:txBody>
      </p:sp>
      <p:sp>
        <p:nvSpPr>
          <p:cNvPr id="403463" name="Rectangle 7"/>
          <p:cNvSpPr>
            <a:spLocks noChangeArrowheads="1"/>
          </p:cNvSpPr>
          <p:nvPr/>
        </p:nvSpPr>
        <p:spPr bwMode="auto">
          <a:xfrm>
            <a:off x="541338" y="188913"/>
            <a:ext cx="8134350" cy="519112"/>
          </a:xfrm>
          <a:prstGeom prst="rect">
            <a:avLst/>
          </a:prstGeom>
          <a:noFill/>
          <a:ln w="9525">
            <a:noFill/>
            <a:miter lim="800000"/>
            <a:headEnd/>
            <a:tailEnd/>
          </a:ln>
          <a:effectLst/>
        </p:spPr>
        <p:txBody>
          <a:bodyPr lIns="91431" tIns="45715" rIns="91431" bIns="45715" anchor="ctr"/>
          <a:lstStyle/>
          <a:p>
            <a:pPr algn="ctr"/>
            <a:r>
              <a:rPr lang="it-IT" sz="2400" dirty="0">
                <a:solidFill>
                  <a:srgbClr val="002060"/>
                </a:solidFill>
                <a:latin typeface="Arial" pitchFamily="34" charset="0"/>
                <a:cs typeface="Arial" pitchFamily="34" charset="0"/>
              </a:rPr>
              <a:t>LE PRESTAZIONI GRATUITE DEL PROFESSIONISTA</a:t>
            </a:r>
          </a:p>
        </p:txBody>
      </p:sp>
      <p:sp>
        <p:nvSpPr>
          <p:cNvPr id="403465" name="AutoShape 9"/>
          <p:cNvSpPr>
            <a:spLocks noChangeArrowheads="1"/>
          </p:cNvSpPr>
          <p:nvPr/>
        </p:nvSpPr>
        <p:spPr bwMode="auto">
          <a:xfrm>
            <a:off x="827584" y="4582220"/>
            <a:ext cx="7416824" cy="1295052"/>
          </a:xfrm>
          <a:prstGeom prst="roundRect">
            <a:avLst>
              <a:gd name="adj" fmla="val 16667"/>
            </a:avLst>
          </a:prstGeom>
          <a:solidFill>
            <a:srgbClr val="CCECFF"/>
          </a:solidFill>
          <a:ln w="12700">
            <a:solidFill>
              <a:srgbClr val="002060"/>
            </a:solidFill>
            <a:round/>
            <a:headEnd/>
            <a:tailEnd/>
          </a:ln>
          <a:effectLst/>
        </p:spPr>
        <p:txBody>
          <a:bodyPr lIns="106243" tIns="53122" rIns="106243" bIns="53122" anchor="ctr" anchorCtr="1"/>
          <a:lstStyle/>
          <a:p>
            <a:pPr algn="ctr" defTabSz="1062038">
              <a:lnSpc>
                <a:spcPts val="2600"/>
              </a:lnSpc>
              <a:spcBef>
                <a:spcPct val="50000"/>
              </a:spcBef>
            </a:pPr>
            <a:r>
              <a:rPr lang="it-IT" sz="2000" dirty="0">
                <a:solidFill>
                  <a:srgbClr val="002060"/>
                </a:solidFill>
                <a:latin typeface="Arial   "/>
              </a:rPr>
              <a:t>Sono elementi idonei a far ritenere inattendibile la contabilità e conseguentemente a consentire di procedere con l’accertamento induttivo ex art. 39, </a:t>
            </a:r>
            <a:r>
              <a:rPr lang="it-IT" sz="2000" dirty="0" err="1">
                <a:solidFill>
                  <a:srgbClr val="002060"/>
                </a:solidFill>
                <a:latin typeface="Arial   "/>
              </a:rPr>
              <a:t>co</a:t>
            </a:r>
            <a:r>
              <a:rPr lang="it-IT" sz="2000" dirty="0">
                <a:solidFill>
                  <a:srgbClr val="002060"/>
                </a:solidFill>
                <a:latin typeface="Arial   "/>
              </a:rPr>
              <a:t>. 2 </a:t>
            </a:r>
            <a:r>
              <a:rPr lang="it-IT" sz="2000" dirty="0" err="1">
                <a:solidFill>
                  <a:srgbClr val="002060"/>
                </a:solidFill>
                <a:latin typeface="Arial   "/>
              </a:rPr>
              <a:t>Dpr</a:t>
            </a:r>
            <a:r>
              <a:rPr lang="it-IT" sz="2000" dirty="0">
                <a:solidFill>
                  <a:srgbClr val="002060"/>
                </a:solidFill>
                <a:latin typeface="Arial   "/>
              </a:rPr>
              <a:t> n. 600/73 </a:t>
            </a:r>
          </a:p>
        </p:txBody>
      </p:sp>
      <p:sp>
        <p:nvSpPr>
          <p:cNvPr id="403467" name="Line 11"/>
          <p:cNvSpPr>
            <a:spLocks noChangeShapeType="1"/>
          </p:cNvSpPr>
          <p:nvPr/>
        </p:nvSpPr>
        <p:spPr bwMode="auto">
          <a:xfrm>
            <a:off x="2051050" y="4004370"/>
            <a:ext cx="0" cy="610524"/>
          </a:xfrm>
          <a:prstGeom prst="line">
            <a:avLst/>
          </a:prstGeom>
          <a:noFill/>
          <a:ln w="12700">
            <a:solidFill>
              <a:srgbClr val="002060"/>
            </a:solidFill>
            <a:miter lim="800000"/>
            <a:headEnd type="triangle" w="med" len="med"/>
            <a:tailEnd type="triangle" w="med" len="med"/>
          </a:ln>
          <a:effectLst/>
        </p:spPr>
        <p:txBody>
          <a:bodyPr wrap="none"/>
          <a:lstStyle/>
          <a:p>
            <a:pPr>
              <a:lnSpc>
                <a:spcPts val="2600"/>
              </a:lnSpc>
            </a:pPr>
            <a:endParaRPr lang="it-IT" sz="2000">
              <a:solidFill>
                <a:srgbClr val="002060"/>
              </a:solidFill>
              <a:latin typeface="Arial   "/>
            </a:endParaRPr>
          </a:p>
        </p:txBody>
      </p:sp>
      <p:sp>
        <p:nvSpPr>
          <p:cNvPr id="403468" name="Line 12"/>
          <p:cNvSpPr>
            <a:spLocks noChangeShapeType="1"/>
          </p:cNvSpPr>
          <p:nvPr/>
        </p:nvSpPr>
        <p:spPr bwMode="auto">
          <a:xfrm>
            <a:off x="6948488" y="4004370"/>
            <a:ext cx="0" cy="610524"/>
          </a:xfrm>
          <a:prstGeom prst="line">
            <a:avLst/>
          </a:prstGeom>
          <a:noFill/>
          <a:ln w="12700">
            <a:solidFill>
              <a:srgbClr val="002060"/>
            </a:solidFill>
            <a:miter lim="800000"/>
            <a:headEnd type="triangle" w="med" len="med"/>
            <a:tailEnd type="triangle" w="med" len="med"/>
          </a:ln>
          <a:effectLst/>
        </p:spPr>
        <p:txBody>
          <a:bodyPr wrap="none"/>
          <a:lstStyle/>
          <a:p>
            <a:pPr>
              <a:lnSpc>
                <a:spcPts val="2600"/>
              </a:lnSpc>
            </a:pPr>
            <a:endParaRPr lang="it-IT" sz="2000">
              <a:solidFill>
                <a:srgbClr val="002060"/>
              </a:solidFill>
              <a:latin typeface="Arial   "/>
            </a:endParaRPr>
          </a:p>
        </p:txBody>
      </p:sp>
      <p:sp>
        <p:nvSpPr>
          <p:cNvPr id="15" name="Callout con freccia in giù 14"/>
          <p:cNvSpPr/>
          <p:nvPr/>
        </p:nvSpPr>
        <p:spPr>
          <a:xfrm>
            <a:off x="2195736" y="1506488"/>
            <a:ext cx="4608512" cy="914400"/>
          </a:xfrm>
          <a:prstGeom prst="down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solidFill>
                <a:latin typeface="Arial   "/>
              </a:rPr>
              <a:t>Cassazione n. 6215/2018</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ChangeArrowheads="1"/>
          </p:cNvSpPr>
          <p:nvPr/>
        </p:nvSpPr>
        <p:spPr bwMode="auto">
          <a:xfrm>
            <a:off x="3779838" y="6367463"/>
            <a:ext cx="990600" cy="390525"/>
          </a:xfrm>
          <a:prstGeom prst="rect">
            <a:avLst/>
          </a:prstGeom>
          <a:noFill/>
          <a:ln w="9525">
            <a:noFill/>
            <a:miter lim="800000"/>
            <a:headEnd/>
            <a:tailEnd/>
          </a:ln>
          <a:effectLst/>
        </p:spPr>
        <p:txBody>
          <a:bodyPr lIns="91422" tIns="45711" rIns="91422" bIns="45711" anchor="ctr"/>
          <a:lstStyle/>
          <a:p>
            <a:pPr algn="ctr"/>
            <a:fld id="{CD27FDAD-090F-4D24-879B-5EE609B2A87C}" type="slidenum">
              <a:rPr lang="it-IT" sz="1900" b="1">
                <a:solidFill>
                  <a:schemeClr val="accent2"/>
                </a:solidFill>
                <a:latin typeface="Univers 47 CondensedLight" pitchFamily="34" charset="0"/>
              </a:rPr>
              <a:pPr algn="ctr"/>
              <a:t>51</a:t>
            </a:fld>
            <a:endParaRPr lang="it-IT" sz="1900" b="1">
              <a:solidFill>
                <a:schemeClr val="accent2"/>
              </a:solidFill>
              <a:latin typeface="Univers 47 CondensedLight" pitchFamily="34" charset="0"/>
            </a:endParaRPr>
          </a:p>
        </p:txBody>
      </p:sp>
      <p:sp>
        <p:nvSpPr>
          <p:cNvPr id="403463" name="Rectangle 7"/>
          <p:cNvSpPr>
            <a:spLocks noChangeArrowheads="1"/>
          </p:cNvSpPr>
          <p:nvPr/>
        </p:nvSpPr>
        <p:spPr bwMode="auto">
          <a:xfrm>
            <a:off x="72008" y="116632"/>
            <a:ext cx="8964488" cy="431775"/>
          </a:xfrm>
          <a:prstGeom prst="rect">
            <a:avLst/>
          </a:prstGeom>
          <a:noFill/>
          <a:ln w="9525">
            <a:noFill/>
            <a:miter lim="800000"/>
            <a:headEnd/>
            <a:tailEnd/>
          </a:ln>
          <a:effectLst/>
        </p:spPr>
        <p:txBody>
          <a:bodyPr lIns="91431" tIns="45715" rIns="91431" bIns="45715" anchor="ctr"/>
          <a:lstStyle/>
          <a:p>
            <a:pPr algn="ctr"/>
            <a:r>
              <a:rPr lang="it-IT" sz="2300" dirty="0">
                <a:solidFill>
                  <a:srgbClr val="002060"/>
                </a:solidFill>
                <a:latin typeface="Arial" pitchFamily="34" charset="0"/>
                <a:cs typeface="Arial" pitchFamily="34" charset="0"/>
              </a:rPr>
              <a:t>COMUNICAZIONE RIDUZIONE TERMINI PER ACCERTAMENTO</a:t>
            </a:r>
          </a:p>
        </p:txBody>
      </p:sp>
      <p:pic>
        <p:nvPicPr>
          <p:cNvPr id="1026" name="Picture 2"/>
          <p:cNvPicPr>
            <a:picLocks noChangeAspect="1" noChangeArrowheads="1"/>
          </p:cNvPicPr>
          <p:nvPr/>
        </p:nvPicPr>
        <p:blipFill>
          <a:blip r:embed="rId2" cstate="print"/>
          <a:srcRect/>
          <a:stretch>
            <a:fillRect/>
          </a:stretch>
        </p:blipFill>
        <p:spPr bwMode="auto">
          <a:xfrm>
            <a:off x="179512" y="2420888"/>
            <a:ext cx="8712968" cy="1733550"/>
          </a:xfrm>
          <a:prstGeom prst="rect">
            <a:avLst/>
          </a:prstGeom>
          <a:noFill/>
          <a:ln w="9525">
            <a:noFill/>
            <a:miter lim="800000"/>
            <a:headEnd/>
            <a:tailEnd/>
          </a:ln>
        </p:spPr>
      </p:pic>
      <p:sp>
        <p:nvSpPr>
          <p:cNvPr id="10" name="Callout con freccia in giù 9"/>
          <p:cNvSpPr/>
          <p:nvPr/>
        </p:nvSpPr>
        <p:spPr>
          <a:xfrm>
            <a:off x="179512" y="908720"/>
            <a:ext cx="8712968" cy="1440160"/>
          </a:xfrm>
          <a:prstGeom prst="down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solidFill>
                <a:latin typeface="Arial   "/>
              </a:rPr>
              <a:t>Con la barratura del riquadro il contribuente attesta il possesso dei requisiti che </a:t>
            </a:r>
            <a:r>
              <a:rPr lang="it-IT" b="1" u="sng" dirty="0">
                <a:solidFill>
                  <a:schemeClr val="bg1"/>
                </a:solidFill>
                <a:latin typeface="Arial   "/>
              </a:rPr>
              <a:t>riducono di due anni</a:t>
            </a:r>
            <a:r>
              <a:rPr lang="it-IT" dirty="0">
                <a:solidFill>
                  <a:schemeClr val="bg1"/>
                </a:solidFill>
                <a:latin typeface="Arial   "/>
              </a:rPr>
              <a:t> i termini di decadenza per la notifica degli accertamenti ai fini Iva, </a:t>
            </a:r>
            <a:r>
              <a:rPr lang="it-IT" dirty="0" err="1">
                <a:solidFill>
                  <a:schemeClr val="bg1"/>
                </a:solidFill>
                <a:latin typeface="Arial   "/>
              </a:rPr>
              <a:t>Ires</a:t>
            </a:r>
            <a:r>
              <a:rPr lang="it-IT" dirty="0">
                <a:solidFill>
                  <a:schemeClr val="bg1"/>
                </a:solidFill>
                <a:latin typeface="Arial   "/>
              </a:rPr>
              <a:t>, Irpef ed Irap e formula la relativa opzione di durata minima quinquennale</a:t>
            </a:r>
          </a:p>
        </p:txBody>
      </p:sp>
      <p:sp>
        <p:nvSpPr>
          <p:cNvPr id="11" name="Rettangolo 10"/>
          <p:cNvSpPr/>
          <p:nvPr/>
        </p:nvSpPr>
        <p:spPr>
          <a:xfrm>
            <a:off x="179512" y="4869160"/>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dirty="0">
                <a:latin typeface="Arial"/>
                <a:cs typeface="Arial"/>
              </a:rPr>
              <a:t>Trasmissione telematica all’Agenzia delle entrate tramite il sistema Sdi dei dati di tutte le fatture emesse e ricevute dal 1^ gennaio 2017</a:t>
            </a:r>
          </a:p>
        </p:txBody>
      </p:sp>
      <p:sp>
        <p:nvSpPr>
          <p:cNvPr id="12" name="Rettangolo 11"/>
          <p:cNvSpPr/>
          <p:nvPr/>
        </p:nvSpPr>
        <p:spPr>
          <a:xfrm>
            <a:off x="4716016" y="4869160"/>
            <a:ext cx="4176464"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dirty="0">
                <a:latin typeface="Arial"/>
                <a:cs typeface="Arial"/>
              </a:rPr>
              <a:t>Effettuazione di ogni pagamento o incasso di importo superiore a € 30 con strumento tracciabile (bonifico, assegno bancario o carta di credito)</a:t>
            </a:r>
          </a:p>
        </p:txBody>
      </p:sp>
      <p:sp>
        <p:nvSpPr>
          <p:cNvPr id="13" name="Callout con freccia in giù 12"/>
          <p:cNvSpPr/>
          <p:nvPr/>
        </p:nvSpPr>
        <p:spPr>
          <a:xfrm>
            <a:off x="979984" y="4293096"/>
            <a:ext cx="2727920" cy="504056"/>
          </a:xfrm>
          <a:prstGeom prst="down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solidFill>
                <a:latin typeface="Arial   "/>
              </a:rPr>
              <a:t>Requisito n. 1 </a:t>
            </a:r>
          </a:p>
        </p:txBody>
      </p:sp>
      <p:sp>
        <p:nvSpPr>
          <p:cNvPr id="14" name="Callout con freccia in giù 13"/>
          <p:cNvSpPr/>
          <p:nvPr/>
        </p:nvSpPr>
        <p:spPr>
          <a:xfrm>
            <a:off x="5436096" y="4293096"/>
            <a:ext cx="2727920" cy="504056"/>
          </a:xfrm>
          <a:prstGeom prst="down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solidFill>
                <a:latin typeface="Arial   "/>
              </a:rPr>
              <a:t>Requisito n. 2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ChangeArrowheads="1"/>
          </p:cNvSpPr>
          <p:nvPr/>
        </p:nvSpPr>
        <p:spPr bwMode="auto">
          <a:xfrm>
            <a:off x="3779838" y="6367463"/>
            <a:ext cx="990600" cy="390525"/>
          </a:xfrm>
          <a:prstGeom prst="rect">
            <a:avLst/>
          </a:prstGeom>
          <a:noFill/>
          <a:ln w="9525">
            <a:noFill/>
            <a:miter lim="800000"/>
            <a:headEnd/>
            <a:tailEnd/>
          </a:ln>
          <a:effectLst/>
        </p:spPr>
        <p:txBody>
          <a:bodyPr lIns="91422" tIns="45711" rIns="91422" bIns="45711" anchor="ctr"/>
          <a:lstStyle/>
          <a:p>
            <a:pPr algn="ctr"/>
            <a:fld id="{CD27FDAD-090F-4D24-879B-5EE609B2A87C}" type="slidenum">
              <a:rPr lang="it-IT" sz="1900" b="1">
                <a:solidFill>
                  <a:schemeClr val="accent2"/>
                </a:solidFill>
                <a:latin typeface="Univers 47 CondensedLight" pitchFamily="34" charset="0"/>
              </a:rPr>
              <a:pPr algn="ctr"/>
              <a:t>52</a:t>
            </a:fld>
            <a:endParaRPr lang="it-IT" sz="1900" b="1">
              <a:solidFill>
                <a:schemeClr val="accent2"/>
              </a:solidFill>
              <a:latin typeface="Univers 47 CondensedLight" pitchFamily="34" charset="0"/>
            </a:endParaRPr>
          </a:p>
        </p:txBody>
      </p:sp>
      <p:sp>
        <p:nvSpPr>
          <p:cNvPr id="403463" name="Rectangle 7"/>
          <p:cNvSpPr>
            <a:spLocks noChangeArrowheads="1"/>
          </p:cNvSpPr>
          <p:nvPr/>
        </p:nvSpPr>
        <p:spPr bwMode="auto">
          <a:xfrm>
            <a:off x="72008" y="116632"/>
            <a:ext cx="8964488" cy="431775"/>
          </a:xfrm>
          <a:prstGeom prst="rect">
            <a:avLst/>
          </a:prstGeom>
          <a:noFill/>
          <a:ln w="9525">
            <a:noFill/>
            <a:miter lim="800000"/>
            <a:headEnd/>
            <a:tailEnd/>
          </a:ln>
          <a:effectLst/>
        </p:spPr>
        <p:txBody>
          <a:bodyPr lIns="91431" tIns="45715" rIns="91431" bIns="45715" anchor="ctr"/>
          <a:lstStyle/>
          <a:p>
            <a:pPr algn="ctr"/>
            <a:r>
              <a:rPr lang="it-IT" sz="2300" dirty="0">
                <a:solidFill>
                  <a:srgbClr val="002060"/>
                </a:solidFill>
                <a:latin typeface="Arial" pitchFamily="34" charset="0"/>
                <a:cs typeface="Arial" pitchFamily="34" charset="0"/>
              </a:rPr>
              <a:t>NUOVO QUADRO LC: CEDOLARE SECCA SULLE LOCAZIONI</a:t>
            </a:r>
          </a:p>
        </p:txBody>
      </p:sp>
      <p:sp>
        <p:nvSpPr>
          <p:cNvPr id="10" name="Callout con freccia in giù 9"/>
          <p:cNvSpPr/>
          <p:nvPr/>
        </p:nvSpPr>
        <p:spPr>
          <a:xfrm>
            <a:off x="1691680" y="908720"/>
            <a:ext cx="5688632" cy="1008112"/>
          </a:xfrm>
          <a:prstGeom prst="down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000" dirty="0">
                <a:solidFill>
                  <a:schemeClr val="bg1"/>
                </a:solidFill>
                <a:latin typeface="Arial   "/>
              </a:rPr>
              <a:t>E’ stato previsto un quadro apposito per la gestione della cedolare secca sulle locazioni </a:t>
            </a:r>
          </a:p>
        </p:txBody>
      </p:sp>
      <p:sp>
        <p:nvSpPr>
          <p:cNvPr id="11" name="Rettangolo 10"/>
          <p:cNvSpPr/>
          <p:nvPr/>
        </p:nvSpPr>
        <p:spPr>
          <a:xfrm>
            <a:off x="179512" y="4869160"/>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dirty="0">
                <a:latin typeface="Arial"/>
                <a:cs typeface="Arial"/>
              </a:rPr>
              <a:t>A decorrere dal 1^ giugno 2017 i comodatari e gli affittuari che locano gli immobili per periodi non superiori a 30 giorni possono assoggettare a cedolare secca i redditi derivanti da tali locazioni</a:t>
            </a:r>
          </a:p>
        </p:txBody>
      </p:sp>
      <p:sp>
        <p:nvSpPr>
          <p:cNvPr id="12" name="Rettangolo 11"/>
          <p:cNvSpPr/>
          <p:nvPr/>
        </p:nvSpPr>
        <p:spPr>
          <a:xfrm>
            <a:off x="4716016" y="4869160"/>
            <a:ext cx="4176464"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dirty="0">
                <a:latin typeface="Arial"/>
                <a:cs typeface="Arial"/>
              </a:rPr>
              <a:t>A decorrere dal 1^ giugno 2017 i redditi dei contratti di locazione non superiori a 30 giorni conclusi con l’intervento di intermediari, anche on-line, sono assoggettati a una ritenuta del 21% </a:t>
            </a:r>
          </a:p>
        </p:txBody>
      </p:sp>
      <p:sp>
        <p:nvSpPr>
          <p:cNvPr id="13" name="Callout con freccia in giù 12"/>
          <p:cNvSpPr/>
          <p:nvPr/>
        </p:nvSpPr>
        <p:spPr>
          <a:xfrm>
            <a:off x="979984" y="4293096"/>
            <a:ext cx="2727920" cy="504056"/>
          </a:xfrm>
          <a:prstGeom prst="down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solidFill>
                <a:latin typeface="Arial   "/>
              </a:rPr>
              <a:t>Cedolare secca </a:t>
            </a:r>
          </a:p>
        </p:txBody>
      </p:sp>
      <p:sp>
        <p:nvSpPr>
          <p:cNvPr id="14" name="Callout con freccia in giù 13"/>
          <p:cNvSpPr/>
          <p:nvPr/>
        </p:nvSpPr>
        <p:spPr>
          <a:xfrm>
            <a:off x="5436096" y="4293096"/>
            <a:ext cx="2727920" cy="504056"/>
          </a:xfrm>
          <a:prstGeom prst="downArrow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solidFill>
                <a:latin typeface="Arial   "/>
              </a:rPr>
              <a:t>Locazioni brevi</a:t>
            </a:r>
          </a:p>
        </p:txBody>
      </p:sp>
      <p:pic>
        <p:nvPicPr>
          <p:cNvPr id="2050" name="Picture 2"/>
          <p:cNvPicPr>
            <a:picLocks noChangeAspect="1" noChangeArrowheads="1"/>
          </p:cNvPicPr>
          <p:nvPr/>
        </p:nvPicPr>
        <p:blipFill>
          <a:blip r:embed="rId2" cstate="print"/>
          <a:srcRect/>
          <a:stretch>
            <a:fillRect/>
          </a:stretch>
        </p:blipFill>
        <p:spPr bwMode="auto">
          <a:xfrm>
            <a:off x="179512" y="1954535"/>
            <a:ext cx="8712968" cy="2228850"/>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arrotondato 6"/>
          <p:cNvSpPr/>
          <p:nvPr/>
        </p:nvSpPr>
        <p:spPr>
          <a:xfrm>
            <a:off x="189037" y="1839838"/>
            <a:ext cx="3817119" cy="1444625"/>
          </a:xfrm>
          <a:prstGeom prst="roundRect">
            <a:avLst/>
          </a:prstGeom>
          <a:solidFill>
            <a:srgbClr val="DFF5FD"/>
          </a:solidFill>
          <a:ln w="38100">
            <a:noFill/>
          </a:ln>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pPr>
            <a:r>
              <a:rPr lang="it-IT" sz="2000" dirty="0">
                <a:solidFill>
                  <a:srgbClr val="000000"/>
                </a:solidFill>
                <a:latin typeface="Arial"/>
                <a:ea typeface="ＭＳ Ｐゴシック" pitchFamily="34" charset="-128"/>
                <a:cs typeface="Arial"/>
              </a:rPr>
              <a:t>L’art.1, comma 3 della Legge n. 205/2017 estende a tutti gli interventi di ristrutturazione edilizia</a:t>
            </a:r>
          </a:p>
        </p:txBody>
      </p:sp>
      <p:sp>
        <p:nvSpPr>
          <p:cNvPr id="8" name="Rettangolo arrotondato 7"/>
          <p:cNvSpPr/>
          <p:nvPr/>
        </p:nvSpPr>
        <p:spPr>
          <a:xfrm>
            <a:off x="179512" y="4000599"/>
            <a:ext cx="3817119" cy="1444625"/>
          </a:xfrm>
          <a:prstGeom prst="roundRect">
            <a:avLst/>
          </a:prstGeom>
          <a:solidFill>
            <a:schemeClr val="accent3">
              <a:lumMod val="20000"/>
              <a:lumOff val="80000"/>
            </a:schemeClr>
          </a:solidFill>
          <a:ln w="38100">
            <a:noFill/>
          </a:ln>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pPr>
            <a:r>
              <a:rPr lang="it-IT" altLang="it-IT" sz="2000" dirty="0">
                <a:solidFill>
                  <a:srgbClr val="262626"/>
                </a:solidFill>
                <a:latin typeface="Arial"/>
                <a:ea typeface="ＭＳ Ｐゴシック" pitchFamily="34" charset="-128"/>
                <a:cs typeface="Arial"/>
              </a:rPr>
              <a:t>L’obbligo riguarda gli interventi ultimati a decorrere dal 2018</a:t>
            </a:r>
          </a:p>
        </p:txBody>
      </p:sp>
      <p:sp>
        <p:nvSpPr>
          <p:cNvPr id="9" name="Freccia a destra 8"/>
          <p:cNvSpPr/>
          <p:nvPr/>
        </p:nvSpPr>
        <p:spPr>
          <a:xfrm>
            <a:off x="4141010" y="2398638"/>
            <a:ext cx="720485" cy="520700"/>
          </a:xfrm>
          <a:prstGeom prst="rightArrow">
            <a:avLst/>
          </a:prstGeom>
          <a:solidFill>
            <a:srgbClr val="364D4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it-IT" sz="2000">
              <a:solidFill>
                <a:srgbClr val="FFFFFF"/>
              </a:solidFill>
              <a:latin typeface="Arial"/>
              <a:ea typeface="ＭＳ Ｐゴシック" pitchFamily="34" charset="-128"/>
              <a:cs typeface="Arial"/>
            </a:endParaRPr>
          </a:p>
        </p:txBody>
      </p:sp>
      <p:sp>
        <p:nvSpPr>
          <p:cNvPr id="10" name="Freccia a destra 9"/>
          <p:cNvSpPr/>
          <p:nvPr/>
        </p:nvSpPr>
        <p:spPr>
          <a:xfrm>
            <a:off x="4139952" y="4568924"/>
            <a:ext cx="721544" cy="520700"/>
          </a:xfrm>
          <a:prstGeom prst="rightArrow">
            <a:avLst/>
          </a:prstGeom>
          <a:solidFill>
            <a:srgbClr val="89A92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it-IT" sz="2000">
              <a:solidFill>
                <a:srgbClr val="FFFFFF"/>
              </a:solidFill>
              <a:latin typeface="Arial"/>
              <a:ea typeface="ＭＳ Ｐゴシック" pitchFamily="34" charset="-128"/>
              <a:cs typeface="Arial"/>
            </a:endParaRPr>
          </a:p>
        </p:txBody>
      </p:sp>
      <p:sp>
        <p:nvSpPr>
          <p:cNvPr id="12" name="Rettangolo arrotondato 11"/>
          <p:cNvSpPr/>
          <p:nvPr/>
        </p:nvSpPr>
        <p:spPr>
          <a:xfrm>
            <a:off x="4941565" y="4000599"/>
            <a:ext cx="3924300" cy="1444625"/>
          </a:xfrm>
          <a:prstGeom prst="roundRect">
            <a:avLst/>
          </a:prstGeom>
          <a:solidFill>
            <a:srgbClr val="EDFBDC"/>
          </a:solidFill>
          <a:ln w="38100">
            <a:noFill/>
          </a:ln>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pPr>
            <a:r>
              <a:rPr lang="it-IT" altLang="it-IT" sz="2000" dirty="0">
                <a:solidFill>
                  <a:srgbClr val="262626"/>
                </a:solidFill>
                <a:latin typeface="Arial"/>
                <a:ea typeface="ＭＳ Ｐゴシック" pitchFamily="34" charset="-128"/>
                <a:cs typeface="Arial"/>
              </a:rPr>
              <a:t>Con un comunicato sul sito, l’ENEA ha chiarito che si attende il relativo decreto attuativo</a:t>
            </a:r>
          </a:p>
        </p:txBody>
      </p:sp>
      <p:sp>
        <p:nvSpPr>
          <p:cNvPr id="14" name="Rettangolo arrotondato 6"/>
          <p:cNvSpPr/>
          <p:nvPr/>
        </p:nvSpPr>
        <p:spPr>
          <a:xfrm>
            <a:off x="4941565" y="1839838"/>
            <a:ext cx="3924300" cy="1444625"/>
          </a:xfrm>
          <a:prstGeom prst="roundRect">
            <a:avLst/>
          </a:prstGeom>
          <a:solidFill>
            <a:srgbClr val="DFF5FD"/>
          </a:solidFill>
          <a:ln w="38100">
            <a:noFill/>
          </a:ln>
          <a:effectLst/>
        </p:spPr>
        <p:style>
          <a:lnRef idx="1">
            <a:schemeClr val="accent1"/>
          </a:lnRef>
          <a:fillRef idx="3">
            <a:schemeClr val="accent1"/>
          </a:fillRef>
          <a:effectRef idx="2">
            <a:schemeClr val="accent1"/>
          </a:effectRef>
          <a:fontRef idx="minor">
            <a:schemeClr val="lt1"/>
          </a:fontRef>
        </p:style>
        <p:txBody>
          <a:bodyPr anchor="ctr"/>
          <a:lstStyle/>
          <a:p>
            <a:pPr algn="ctr">
              <a:spcBef>
                <a:spcPct val="50000"/>
              </a:spcBef>
            </a:pPr>
            <a:r>
              <a:rPr lang="it-IT" sz="2000" dirty="0">
                <a:solidFill>
                  <a:srgbClr val="000000"/>
                </a:solidFill>
                <a:latin typeface="Arial"/>
                <a:ea typeface="ＭＳ Ｐゴシック" pitchFamily="34" charset="-128"/>
                <a:cs typeface="Arial"/>
              </a:rPr>
              <a:t>L’obbligo della comunicazione telematica da inoltrare all’ENEA tramite il sito </a:t>
            </a:r>
            <a:r>
              <a:rPr lang="it-IT" sz="2000" dirty="0" err="1">
                <a:solidFill>
                  <a:srgbClr val="000000"/>
                </a:solidFill>
                <a:latin typeface="Arial"/>
                <a:ea typeface="ＭＳ Ｐゴシック" pitchFamily="34" charset="-128"/>
                <a:cs typeface="Arial"/>
              </a:rPr>
              <a:t>www.acs.enea.it</a:t>
            </a:r>
            <a:r>
              <a:rPr lang="it-IT" sz="2000" dirty="0">
                <a:solidFill>
                  <a:srgbClr val="000000"/>
                </a:solidFill>
                <a:latin typeface="Arial"/>
                <a:ea typeface="ＭＳ Ｐゴシック" pitchFamily="34" charset="-128"/>
                <a:cs typeface="Arial"/>
              </a:rPr>
              <a:t> </a:t>
            </a:r>
          </a:p>
        </p:txBody>
      </p:sp>
      <p:sp>
        <p:nvSpPr>
          <p:cNvPr id="13" name="Segnaposto testo 3"/>
          <p:cNvSpPr txBox="1">
            <a:spLocks/>
          </p:cNvSpPr>
          <p:nvPr/>
        </p:nvSpPr>
        <p:spPr bwMode="auto">
          <a:xfrm>
            <a:off x="216024" y="188342"/>
            <a:ext cx="8676456" cy="504354"/>
          </a:xfrm>
          <a:prstGeom prst="rect">
            <a:avLst/>
          </a:prstGeom>
          <a:noFill/>
          <a:extLst/>
        </p:spPr>
        <p:txBody>
          <a:bodyPr/>
          <a:lstStyle/>
          <a:p>
            <a:pPr marL="342900" indent="-342900" algn="ctr">
              <a:spcBef>
                <a:spcPct val="20000"/>
              </a:spcBef>
              <a:defRPr/>
            </a:pPr>
            <a:r>
              <a:rPr lang="it-IT" altLang="it-IT" sz="2400" dirty="0">
                <a:solidFill>
                  <a:srgbClr val="002060"/>
                </a:solidFill>
                <a:latin typeface="Arial"/>
                <a:ea typeface="ＭＳ Ｐゴシック" charset="0"/>
                <a:cs typeface="Arial"/>
              </a:rPr>
              <a:t>LA NUOVA COMUNICAZIONE OBBLIGATORIA ALL’ENEA</a:t>
            </a:r>
          </a:p>
        </p:txBody>
      </p:sp>
    </p:spTree>
    <p:extLst>
      <p:ext uri="{BB962C8B-B14F-4D97-AF65-F5344CB8AC3E}">
        <p14:creationId xmlns:p14="http://schemas.microsoft.com/office/powerpoint/2010/main" val="26419554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73856" y="2369095"/>
            <a:ext cx="8102600" cy="528638"/>
          </a:xfrm>
          <a:prstGeom prst="rect">
            <a:avLst/>
          </a:prstGeom>
          <a:solidFill>
            <a:srgbClr val="364D47"/>
          </a:solidFill>
          <a:ln>
            <a:solidFill>
              <a:srgbClr val="364D4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r>
              <a:rPr lang="it-IT" sz="2200">
                <a:solidFill>
                  <a:schemeClr val="bg1"/>
                </a:solidFill>
                <a:latin typeface="Arial   "/>
                <a:cs typeface="Arial" pitchFamily="34" charset="0"/>
              </a:rPr>
              <a:t>Nuovo art. 88 co. 4-</a:t>
            </a:r>
            <a:r>
              <a:rPr lang="it-IT" sz="2200" i="1">
                <a:solidFill>
                  <a:schemeClr val="bg1"/>
                </a:solidFill>
                <a:latin typeface="Arial   "/>
                <a:cs typeface="Arial" pitchFamily="34" charset="0"/>
              </a:rPr>
              <a:t>bis</a:t>
            </a:r>
            <a:r>
              <a:rPr lang="it-IT" sz="2200">
                <a:solidFill>
                  <a:schemeClr val="bg1"/>
                </a:solidFill>
                <a:latin typeface="Arial   "/>
                <a:cs typeface="Arial" pitchFamily="34" charset="0"/>
              </a:rPr>
              <a:t> TUIR </a:t>
            </a:r>
          </a:p>
        </p:txBody>
      </p:sp>
      <p:sp>
        <p:nvSpPr>
          <p:cNvPr id="6" name="Rettangolo 5"/>
          <p:cNvSpPr/>
          <p:nvPr/>
        </p:nvSpPr>
        <p:spPr>
          <a:xfrm>
            <a:off x="583928" y="3600921"/>
            <a:ext cx="3916064" cy="2492375"/>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r>
              <a:rPr lang="it-IT" sz="2000" dirty="0">
                <a:solidFill>
                  <a:schemeClr val="tx1"/>
                </a:solidFill>
                <a:latin typeface="Arial   "/>
                <a:cs typeface="Arial" pitchFamily="34" charset="0"/>
              </a:rPr>
              <a:t>La sopravvenienza attiva derivante dalla rinuncia ai crediti da parte dei soci non è tassata nel limiti dal valore fiscale del credito rimesso. </a:t>
            </a:r>
          </a:p>
        </p:txBody>
      </p:sp>
      <p:sp>
        <p:nvSpPr>
          <p:cNvPr id="7" name="Rettangolo 6"/>
          <p:cNvSpPr/>
          <p:nvPr/>
        </p:nvSpPr>
        <p:spPr>
          <a:xfrm>
            <a:off x="4716016" y="3600921"/>
            <a:ext cx="3922514" cy="2492375"/>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r>
              <a:rPr lang="it-IT" sz="2000" dirty="0">
                <a:solidFill>
                  <a:schemeClr val="tx1"/>
                </a:solidFill>
                <a:latin typeface="Arial   "/>
                <a:cs typeface="Arial" pitchFamily="34" charset="0"/>
              </a:rPr>
              <a:t>Il socio, con dichiarazione sostitutiva di atto notorio, comunica alla partecipata tale valore; in assenza di tale comunicazione, il valore fiscale del credito è assunto pari a zero. </a:t>
            </a:r>
          </a:p>
        </p:txBody>
      </p:sp>
      <p:sp>
        <p:nvSpPr>
          <p:cNvPr id="8" name="Freccia in giù 7"/>
          <p:cNvSpPr/>
          <p:nvPr/>
        </p:nvSpPr>
        <p:spPr>
          <a:xfrm>
            <a:off x="2357463" y="3043237"/>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
        <p:nvSpPr>
          <p:cNvPr id="10" name="Segnaposto testo 3"/>
          <p:cNvSpPr txBox="1">
            <a:spLocks/>
          </p:cNvSpPr>
          <p:nvPr/>
        </p:nvSpPr>
        <p:spPr bwMode="auto">
          <a:xfrm>
            <a:off x="323528" y="188342"/>
            <a:ext cx="8496944" cy="504354"/>
          </a:xfrm>
          <a:prstGeom prst="rect">
            <a:avLst/>
          </a:prstGeom>
          <a:noFill/>
          <a:extLst/>
        </p:spPr>
        <p:txBody>
          <a:bodyPr/>
          <a:lstStyle/>
          <a:p>
            <a:pPr marL="342900" indent="-342900" algn="ctr">
              <a:spcBef>
                <a:spcPct val="20000"/>
              </a:spcBef>
              <a:defRPr/>
            </a:pPr>
            <a:r>
              <a:rPr lang="it-IT" altLang="it-IT" sz="2400" dirty="0">
                <a:solidFill>
                  <a:srgbClr val="002060"/>
                </a:solidFill>
                <a:latin typeface="Arial"/>
                <a:ea typeface="ＭＳ Ｐゴシック" charset="0"/>
                <a:cs typeface="Arial"/>
              </a:rPr>
              <a:t>LE RINUNCE AI CREDITI DA PARTE DEI SOCI</a:t>
            </a:r>
          </a:p>
        </p:txBody>
      </p:sp>
      <p:sp>
        <p:nvSpPr>
          <p:cNvPr id="9" name="Rettangolo 8"/>
          <p:cNvSpPr/>
          <p:nvPr/>
        </p:nvSpPr>
        <p:spPr>
          <a:xfrm>
            <a:off x="573856" y="1463188"/>
            <a:ext cx="8064896" cy="400110"/>
          </a:xfrm>
          <a:prstGeom prst="rect">
            <a:avLst/>
          </a:prstGeom>
          <a:solidFill>
            <a:srgbClr val="FFFFFF"/>
          </a:solidFill>
          <a:ln w="19050">
            <a:solidFill>
              <a:srgbClr val="3366FF"/>
            </a:solidFill>
          </a:ln>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wrap="square">
            <a:spAutoFit/>
          </a:bodyPr>
          <a:lstStyle>
            <a:defPPr>
              <a:defRPr lang="it-IT"/>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defRPr/>
            </a:pPr>
            <a:r>
              <a:rPr lang="it-IT" sz="2000" b="1" dirty="0">
                <a:solidFill>
                  <a:srgbClr val="000000"/>
                </a:solidFill>
                <a:latin typeface="Arial   "/>
              </a:rPr>
              <a:t>Art.13, comma 2 del </a:t>
            </a:r>
            <a:r>
              <a:rPr lang="it-IT" sz="2000" b="1" dirty="0" err="1">
                <a:solidFill>
                  <a:srgbClr val="000000"/>
                </a:solidFill>
                <a:latin typeface="Arial   "/>
              </a:rPr>
              <a:t>D.Lgs.</a:t>
            </a:r>
            <a:r>
              <a:rPr lang="it-IT" sz="2000" b="1" dirty="0">
                <a:solidFill>
                  <a:srgbClr val="000000"/>
                </a:solidFill>
                <a:latin typeface="Arial   "/>
              </a:rPr>
              <a:t> 147/2015 (con decorrenza 2016)</a:t>
            </a:r>
          </a:p>
        </p:txBody>
      </p:sp>
      <p:sp>
        <p:nvSpPr>
          <p:cNvPr id="12" name="Freccia in giù 11"/>
          <p:cNvSpPr/>
          <p:nvPr/>
        </p:nvSpPr>
        <p:spPr>
          <a:xfrm>
            <a:off x="6444208" y="3068960"/>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Tree>
    <p:extLst>
      <p:ext uri="{BB962C8B-B14F-4D97-AF65-F5344CB8AC3E}">
        <p14:creationId xmlns:p14="http://schemas.microsoft.com/office/powerpoint/2010/main" val="21032535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03648" y="188640"/>
            <a:ext cx="6408712" cy="432048"/>
          </a:xfrm>
        </p:spPr>
        <p:txBody>
          <a:bodyPr>
            <a:noAutofit/>
          </a:bodyPr>
          <a:lstStyle/>
          <a:p>
            <a:pPr>
              <a:lnSpc>
                <a:spcPct val="120000"/>
              </a:lnSpc>
            </a:pPr>
            <a:r>
              <a:rPr lang="it-IT" sz="2200" cap="none" dirty="0">
                <a:solidFill>
                  <a:srgbClr val="002060"/>
                </a:solidFill>
                <a:latin typeface="Arial"/>
                <a:cs typeface="Arial"/>
              </a:rPr>
              <a:t>LE RINUNCE AI CREDITI DA PARTE DEI SOCI</a:t>
            </a:r>
          </a:p>
        </p:txBody>
      </p:sp>
      <p:sp>
        <p:nvSpPr>
          <p:cNvPr id="5" name="Rettangolo 4"/>
          <p:cNvSpPr/>
          <p:nvPr/>
        </p:nvSpPr>
        <p:spPr>
          <a:xfrm>
            <a:off x="323528" y="1484784"/>
            <a:ext cx="8568952" cy="782960"/>
          </a:xfrm>
          <a:prstGeom prst="rect">
            <a:avLst/>
          </a:prstGeom>
          <a:solidFill>
            <a:srgbClr val="364D47"/>
          </a:solidFill>
          <a:ln>
            <a:solidFill>
              <a:srgbClr val="364D47"/>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lnSpc>
                <a:spcPct val="120000"/>
              </a:lnSpc>
            </a:pPr>
            <a:r>
              <a:rPr lang="it-IT" sz="2000" dirty="0">
                <a:solidFill>
                  <a:schemeClr val="bg1"/>
                </a:solidFill>
                <a:latin typeface="Arial"/>
                <a:cs typeface="Arial"/>
              </a:rPr>
              <a:t>Ai fini del trattamento contabile dell’operazione non riveste alcuna rilevanza l’origine commerciale o finanziaria del credito verso il socio</a:t>
            </a:r>
          </a:p>
        </p:txBody>
      </p:sp>
      <p:sp>
        <p:nvSpPr>
          <p:cNvPr id="6" name="Rettangolo 5"/>
          <p:cNvSpPr/>
          <p:nvPr/>
        </p:nvSpPr>
        <p:spPr>
          <a:xfrm>
            <a:off x="323528" y="2852936"/>
            <a:ext cx="4176464" cy="1484263"/>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dirty="0">
                <a:solidFill>
                  <a:schemeClr val="tx1"/>
                </a:solidFill>
                <a:latin typeface="Arial"/>
                <a:cs typeface="Arial"/>
              </a:rPr>
              <a:t>La volontà del socio di rinunciare al proprio credito deve essere desumibile dalle evidenze disponibili e quindi da una comunicazione scritta  </a:t>
            </a:r>
          </a:p>
        </p:txBody>
      </p:sp>
      <p:sp>
        <p:nvSpPr>
          <p:cNvPr id="7" name="Rettangolo 6"/>
          <p:cNvSpPr/>
          <p:nvPr/>
        </p:nvSpPr>
        <p:spPr>
          <a:xfrm>
            <a:off x="4788024" y="2852936"/>
            <a:ext cx="4104456" cy="1484263"/>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dirty="0">
                <a:solidFill>
                  <a:schemeClr val="tx1"/>
                </a:solidFill>
                <a:latin typeface="Arial"/>
                <a:cs typeface="Arial"/>
              </a:rPr>
              <a:t> Se la rinuncia del credito è finalizzata alla copertura di una perdita la contropartita del debito è la voce “Perdita d’esercizio”</a:t>
            </a:r>
          </a:p>
        </p:txBody>
      </p:sp>
      <p:sp>
        <p:nvSpPr>
          <p:cNvPr id="8" name="Freccia in giù 7"/>
          <p:cNvSpPr/>
          <p:nvPr/>
        </p:nvSpPr>
        <p:spPr>
          <a:xfrm>
            <a:off x="2069431" y="2386037"/>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1" name="Freccia in giù 7"/>
          <p:cNvSpPr/>
          <p:nvPr/>
        </p:nvSpPr>
        <p:spPr>
          <a:xfrm>
            <a:off x="6749951" y="2420888"/>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2" name="Rettangolo 11"/>
          <p:cNvSpPr/>
          <p:nvPr/>
        </p:nvSpPr>
        <p:spPr>
          <a:xfrm>
            <a:off x="323528" y="4869160"/>
            <a:ext cx="4176464" cy="1556271"/>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dirty="0">
                <a:solidFill>
                  <a:schemeClr val="tx1"/>
                </a:solidFill>
                <a:latin typeface="Arial"/>
                <a:cs typeface="Arial"/>
              </a:rPr>
              <a:t>  Qualora sia desumibile che la natura della rinuncia sia il rafforzamento patrimoniale della società, la rinuncia è trattata come un apporto di patrimonio </a:t>
            </a:r>
          </a:p>
        </p:txBody>
      </p:sp>
      <p:sp>
        <p:nvSpPr>
          <p:cNvPr id="13" name="Rettangolo 12"/>
          <p:cNvSpPr/>
          <p:nvPr/>
        </p:nvSpPr>
        <p:spPr>
          <a:xfrm>
            <a:off x="4788024" y="4869160"/>
            <a:ext cx="4104456" cy="1556271"/>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dirty="0">
                <a:solidFill>
                  <a:schemeClr val="tx1"/>
                </a:solidFill>
                <a:latin typeface="Arial"/>
                <a:cs typeface="Arial"/>
              </a:rPr>
              <a:t>E’ sconsigliabile l’uso della delibera assembleare in quanto potrebbe far scattare l’imposta di registro al 3% sui finanziamenti richiamati in delibera </a:t>
            </a:r>
          </a:p>
        </p:txBody>
      </p:sp>
      <p:sp>
        <p:nvSpPr>
          <p:cNvPr id="14" name="Freccia in giù 7"/>
          <p:cNvSpPr/>
          <p:nvPr/>
        </p:nvSpPr>
        <p:spPr>
          <a:xfrm>
            <a:off x="2069431" y="4437112"/>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5" name="Freccia in giù 7"/>
          <p:cNvSpPr/>
          <p:nvPr/>
        </p:nvSpPr>
        <p:spPr>
          <a:xfrm>
            <a:off x="6749951" y="4437112"/>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Tree>
    <p:extLst>
      <p:ext uri="{BB962C8B-B14F-4D97-AF65-F5344CB8AC3E}">
        <p14:creationId xmlns:p14="http://schemas.microsoft.com/office/powerpoint/2010/main" val="10172231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323528" y="1628800"/>
            <a:ext cx="8568952" cy="528638"/>
          </a:xfrm>
          <a:prstGeom prst="rect">
            <a:avLst/>
          </a:prstGeom>
          <a:solidFill>
            <a:srgbClr val="364D47"/>
          </a:solidFill>
          <a:ln>
            <a:solidFill>
              <a:srgbClr val="364D4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r>
              <a:rPr lang="it-IT" sz="2000" dirty="0">
                <a:solidFill>
                  <a:schemeClr val="bg1"/>
                </a:solidFill>
                <a:latin typeface="Arial"/>
                <a:cs typeface="Arial"/>
              </a:rPr>
              <a:t>Nuovo art. 88 co. 4-</a:t>
            </a:r>
            <a:r>
              <a:rPr lang="it-IT" sz="2000" i="1" dirty="0">
                <a:solidFill>
                  <a:schemeClr val="bg1"/>
                </a:solidFill>
                <a:latin typeface="Arial"/>
                <a:cs typeface="Arial"/>
              </a:rPr>
              <a:t>bis</a:t>
            </a:r>
            <a:r>
              <a:rPr lang="it-IT" sz="2000" dirty="0">
                <a:solidFill>
                  <a:schemeClr val="bg1"/>
                </a:solidFill>
                <a:latin typeface="Arial"/>
                <a:cs typeface="Arial"/>
              </a:rPr>
              <a:t> TUIR (decorrenza 2016) </a:t>
            </a:r>
          </a:p>
        </p:txBody>
      </p:sp>
      <p:sp>
        <p:nvSpPr>
          <p:cNvPr id="6" name="Rettangolo 5"/>
          <p:cNvSpPr/>
          <p:nvPr/>
        </p:nvSpPr>
        <p:spPr>
          <a:xfrm>
            <a:off x="323528" y="2826917"/>
            <a:ext cx="3888432" cy="1610195"/>
          </a:xfrm>
          <a:prstGeom prst="rect">
            <a:avLst/>
          </a:prstGeom>
          <a:solidFill>
            <a:schemeClr val="bg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r>
              <a:rPr lang="it-IT" sz="2000" dirty="0">
                <a:solidFill>
                  <a:schemeClr val="tx1"/>
                </a:solidFill>
                <a:latin typeface="Arial"/>
                <a:cs typeface="Arial"/>
              </a:rPr>
              <a:t>La sopravvenienza attiva relativa alla rinuncia crediti dei soci non è tassata nel limiti dal valore fiscale del credito rimesso </a:t>
            </a:r>
          </a:p>
        </p:txBody>
      </p:sp>
      <p:sp>
        <p:nvSpPr>
          <p:cNvPr id="7" name="Rettangolo 6"/>
          <p:cNvSpPr/>
          <p:nvPr/>
        </p:nvSpPr>
        <p:spPr>
          <a:xfrm>
            <a:off x="5076056" y="2826917"/>
            <a:ext cx="3816424" cy="1610195"/>
          </a:xfrm>
          <a:prstGeom prst="rect">
            <a:avLst/>
          </a:prstGeom>
          <a:solidFill>
            <a:schemeClr val="bg2"/>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r>
              <a:rPr lang="it-IT" sz="2000" dirty="0">
                <a:solidFill>
                  <a:schemeClr val="tx1"/>
                </a:solidFill>
                <a:latin typeface="Arial"/>
                <a:cs typeface="Arial"/>
              </a:rPr>
              <a:t>Il socio, con dichiarazione sostitutiva di atto notorio, comunica alla partecipata tale valore</a:t>
            </a:r>
          </a:p>
        </p:txBody>
      </p:sp>
      <p:sp>
        <p:nvSpPr>
          <p:cNvPr id="11" name="Freccia in giù 7"/>
          <p:cNvSpPr/>
          <p:nvPr/>
        </p:nvSpPr>
        <p:spPr>
          <a:xfrm>
            <a:off x="2069431" y="2288306"/>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sz="2000" dirty="0">
              <a:solidFill>
                <a:srgbClr val="FFFFFF"/>
              </a:solidFill>
              <a:latin typeface="Arial"/>
              <a:cs typeface="Arial"/>
            </a:endParaRPr>
          </a:p>
        </p:txBody>
      </p:sp>
      <p:sp>
        <p:nvSpPr>
          <p:cNvPr id="12" name="Freccia in giù 7"/>
          <p:cNvSpPr/>
          <p:nvPr/>
        </p:nvSpPr>
        <p:spPr>
          <a:xfrm>
            <a:off x="6749951" y="2323157"/>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sz="2000" dirty="0">
              <a:solidFill>
                <a:srgbClr val="FFFFFF"/>
              </a:solidFill>
              <a:latin typeface="Arial"/>
              <a:cs typeface="Arial"/>
            </a:endParaRPr>
          </a:p>
        </p:txBody>
      </p:sp>
      <p:sp>
        <p:nvSpPr>
          <p:cNvPr id="13" name="Rettangolo 12"/>
          <p:cNvSpPr/>
          <p:nvPr/>
        </p:nvSpPr>
        <p:spPr>
          <a:xfrm>
            <a:off x="1619672" y="5076800"/>
            <a:ext cx="6048672" cy="872480"/>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800"/>
              </a:lnSpc>
            </a:pPr>
            <a:r>
              <a:rPr lang="it-IT" sz="2000" dirty="0">
                <a:solidFill>
                  <a:schemeClr val="tx1"/>
                </a:solidFill>
                <a:latin typeface="Arial"/>
                <a:cs typeface="Arial"/>
              </a:rPr>
              <a:t> in assenza di tale comunicazione, il valore fiscale del credito è assunto pari a zero</a:t>
            </a:r>
          </a:p>
        </p:txBody>
      </p:sp>
      <p:sp>
        <p:nvSpPr>
          <p:cNvPr id="14" name="Freccia in giù 7"/>
          <p:cNvSpPr/>
          <p:nvPr/>
        </p:nvSpPr>
        <p:spPr>
          <a:xfrm>
            <a:off x="2123728" y="4520554"/>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sz="2000" dirty="0">
              <a:solidFill>
                <a:srgbClr val="FFFFFF"/>
              </a:solidFill>
              <a:latin typeface="Arial"/>
              <a:cs typeface="Arial"/>
            </a:endParaRPr>
          </a:p>
        </p:txBody>
      </p:sp>
      <p:sp>
        <p:nvSpPr>
          <p:cNvPr id="15" name="Freccia in giù 7"/>
          <p:cNvSpPr/>
          <p:nvPr/>
        </p:nvSpPr>
        <p:spPr>
          <a:xfrm>
            <a:off x="6804248" y="4555405"/>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sz="2000" dirty="0">
              <a:solidFill>
                <a:srgbClr val="FFFFFF"/>
              </a:solidFill>
              <a:latin typeface="Arial"/>
              <a:cs typeface="Arial"/>
            </a:endParaRPr>
          </a:p>
        </p:txBody>
      </p:sp>
      <p:sp>
        <p:nvSpPr>
          <p:cNvPr id="16" name="Titolo 1"/>
          <p:cNvSpPr>
            <a:spLocks noGrp="1"/>
          </p:cNvSpPr>
          <p:nvPr>
            <p:ph type="title"/>
          </p:nvPr>
        </p:nvSpPr>
        <p:spPr>
          <a:xfrm>
            <a:off x="1403648" y="188640"/>
            <a:ext cx="6408712" cy="432048"/>
          </a:xfrm>
        </p:spPr>
        <p:txBody>
          <a:bodyPr>
            <a:noAutofit/>
          </a:bodyPr>
          <a:lstStyle/>
          <a:p>
            <a:pPr>
              <a:lnSpc>
                <a:spcPct val="120000"/>
              </a:lnSpc>
            </a:pPr>
            <a:r>
              <a:rPr lang="it-IT" sz="2200" cap="none" dirty="0">
                <a:solidFill>
                  <a:srgbClr val="002060"/>
                </a:solidFill>
                <a:latin typeface="Arial"/>
                <a:cs typeface="Arial"/>
              </a:rPr>
              <a:t>LE RINUNCE AI CREDITI DA PARTE DEI SOCI</a:t>
            </a:r>
          </a:p>
        </p:txBody>
      </p:sp>
    </p:spTree>
    <p:extLst>
      <p:ext uri="{BB962C8B-B14F-4D97-AF65-F5344CB8AC3E}">
        <p14:creationId xmlns:p14="http://schemas.microsoft.com/office/powerpoint/2010/main" val="12787302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179512" y="2060848"/>
            <a:ext cx="2516201" cy="1336675"/>
          </a:xfrm>
          <a:prstGeom prst="rect">
            <a:avLst/>
          </a:prstGeom>
          <a:solidFill>
            <a:srgbClr val="364D47"/>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000" dirty="0">
                <a:solidFill>
                  <a:srgbClr val="FFFFFF"/>
                </a:solidFill>
                <a:latin typeface="Arial"/>
                <a:cs typeface="Arial"/>
              </a:rPr>
              <a:t>Valore fiscale del credito uguale all’importo rinunciato</a:t>
            </a:r>
          </a:p>
        </p:txBody>
      </p:sp>
      <p:sp>
        <p:nvSpPr>
          <p:cNvPr id="7" name="Rettangolo 6"/>
          <p:cNvSpPr/>
          <p:nvPr/>
        </p:nvSpPr>
        <p:spPr>
          <a:xfrm>
            <a:off x="179512" y="4216673"/>
            <a:ext cx="2517825" cy="1038225"/>
          </a:xfrm>
          <a:prstGeom prst="rect">
            <a:avLst/>
          </a:prstGeom>
          <a:solidFill>
            <a:schemeClr val="bg2"/>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000">
                <a:solidFill>
                  <a:srgbClr val="000000"/>
                </a:solidFill>
                <a:latin typeface="Arial"/>
                <a:cs typeface="Arial"/>
              </a:rPr>
              <a:t>Le regole rimarranno uguali</a:t>
            </a:r>
          </a:p>
        </p:txBody>
      </p:sp>
      <p:sp>
        <p:nvSpPr>
          <p:cNvPr id="16" name="Rettangolo 15"/>
          <p:cNvSpPr/>
          <p:nvPr/>
        </p:nvSpPr>
        <p:spPr>
          <a:xfrm>
            <a:off x="3062288" y="2070373"/>
            <a:ext cx="2517824" cy="1327150"/>
          </a:xfrm>
          <a:prstGeom prst="rect">
            <a:avLst/>
          </a:prstGeom>
          <a:solidFill>
            <a:srgbClr val="364D47"/>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000">
                <a:solidFill>
                  <a:srgbClr val="FFFFFF"/>
                </a:solidFill>
                <a:latin typeface="Arial"/>
                <a:cs typeface="Arial"/>
              </a:rPr>
              <a:t>Valore fiscale del credito inferiore all’importo rinunciato</a:t>
            </a:r>
          </a:p>
        </p:txBody>
      </p:sp>
      <p:sp>
        <p:nvSpPr>
          <p:cNvPr id="17" name="Rettangolo 16"/>
          <p:cNvSpPr/>
          <p:nvPr/>
        </p:nvSpPr>
        <p:spPr>
          <a:xfrm>
            <a:off x="3062288" y="4216673"/>
            <a:ext cx="2517824" cy="1038225"/>
          </a:xfrm>
          <a:prstGeom prst="rect">
            <a:avLst/>
          </a:prstGeom>
          <a:solidFill>
            <a:schemeClr val="bg2"/>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000">
                <a:solidFill>
                  <a:srgbClr val="000000"/>
                </a:solidFill>
                <a:latin typeface="Arial"/>
                <a:cs typeface="Arial"/>
              </a:rPr>
              <a:t>Le regole cambiano</a:t>
            </a:r>
          </a:p>
        </p:txBody>
      </p:sp>
      <p:sp>
        <p:nvSpPr>
          <p:cNvPr id="6" name="Freccia in giù 5"/>
          <p:cNvSpPr/>
          <p:nvPr/>
        </p:nvSpPr>
        <p:spPr>
          <a:xfrm>
            <a:off x="1147887" y="3589611"/>
            <a:ext cx="535707" cy="434975"/>
          </a:xfrm>
          <a:prstGeom prst="downArrow">
            <a:avLst/>
          </a:prstGeom>
          <a:solidFill>
            <a:srgbClr val="0000FF"/>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it-IT" sz="2000">
              <a:solidFill>
                <a:srgbClr val="FFFFFF"/>
              </a:solidFill>
              <a:latin typeface="Arial"/>
              <a:cs typeface="Arial"/>
            </a:endParaRPr>
          </a:p>
        </p:txBody>
      </p:sp>
      <p:sp>
        <p:nvSpPr>
          <p:cNvPr id="18" name="Freccia in giù 17"/>
          <p:cNvSpPr/>
          <p:nvPr/>
        </p:nvSpPr>
        <p:spPr>
          <a:xfrm>
            <a:off x="4119563" y="3592786"/>
            <a:ext cx="535707" cy="436562"/>
          </a:xfrm>
          <a:prstGeom prst="downArrow">
            <a:avLst/>
          </a:prstGeom>
          <a:solidFill>
            <a:srgbClr val="0000FF"/>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it-IT" sz="2000">
              <a:solidFill>
                <a:srgbClr val="FFFFFF"/>
              </a:solidFill>
              <a:latin typeface="Arial"/>
              <a:cs typeface="Arial"/>
            </a:endParaRPr>
          </a:p>
        </p:txBody>
      </p:sp>
      <p:sp>
        <p:nvSpPr>
          <p:cNvPr id="19" name="Rettangolo 18"/>
          <p:cNvSpPr/>
          <p:nvPr/>
        </p:nvSpPr>
        <p:spPr>
          <a:xfrm>
            <a:off x="6012160" y="3238673"/>
            <a:ext cx="2952327" cy="1728887"/>
          </a:xfrm>
          <a:prstGeom prst="rect">
            <a:avLst/>
          </a:prstGeom>
          <a:solidFill>
            <a:srgbClr val="89A927"/>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000" dirty="0">
                <a:solidFill>
                  <a:schemeClr val="bg1"/>
                </a:solidFill>
                <a:latin typeface="Arial"/>
                <a:cs typeface="Arial"/>
              </a:rPr>
              <a:t>Ipotizzando un credito di 100 con valore fiscale di 80, l’irrilevanza </a:t>
            </a:r>
            <a:r>
              <a:rPr lang="it-IT" sz="2000" dirty="0" err="1">
                <a:solidFill>
                  <a:schemeClr val="bg1"/>
                </a:solidFill>
                <a:latin typeface="Arial"/>
                <a:cs typeface="Arial"/>
              </a:rPr>
              <a:t>reddittuale</a:t>
            </a:r>
            <a:r>
              <a:rPr lang="it-IT" sz="2000" dirty="0">
                <a:solidFill>
                  <a:schemeClr val="bg1"/>
                </a:solidFill>
                <a:latin typeface="Arial"/>
                <a:cs typeface="Arial"/>
              </a:rPr>
              <a:t> sarà riconosciuta solo per 80</a:t>
            </a:r>
          </a:p>
        </p:txBody>
      </p:sp>
      <p:sp>
        <p:nvSpPr>
          <p:cNvPr id="8" name="Freccia circolare in su 7"/>
          <p:cNvSpPr/>
          <p:nvPr/>
        </p:nvSpPr>
        <p:spPr>
          <a:xfrm rot="20654795">
            <a:off x="4960441" y="5263865"/>
            <a:ext cx="2238375" cy="1049337"/>
          </a:xfrm>
          <a:prstGeom prst="curvedUpArrow">
            <a:avLst/>
          </a:prstGeom>
          <a:solidFill>
            <a:srgbClr val="0000FF"/>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sz="2000" dirty="0">
              <a:solidFill>
                <a:schemeClr val="tx1"/>
              </a:solidFill>
              <a:latin typeface="Arial"/>
              <a:cs typeface="Arial"/>
            </a:endParaRPr>
          </a:p>
        </p:txBody>
      </p:sp>
      <p:sp>
        <p:nvSpPr>
          <p:cNvPr id="13" name="Titolo 1"/>
          <p:cNvSpPr>
            <a:spLocks noGrp="1"/>
          </p:cNvSpPr>
          <p:nvPr>
            <p:ph type="title"/>
          </p:nvPr>
        </p:nvSpPr>
        <p:spPr>
          <a:xfrm>
            <a:off x="1403648" y="188640"/>
            <a:ext cx="6408712" cy="432048"/>
          </a:xfrm>
        </p:spPr>
        <p:txBody>
          <a:bodyPr>
            <a:noAutofit/>
          </a:bodyPr>
          <a:lstStyle/>
          <a:p>
            <a:pPr>
              <a:lnSpc>
                <a:spcPct val="120000"/>
              </a:lnSpc>
            </a:pPr>
            <a:r>
              <a:rPr lang="it-IT" sz="2200" cap="none" dirty="0">
                <a:solidFill>
                  <a:srgbClr val="002060"/>
                </a:solidFill>
                <a:latin typeface="Arial"/>
                <a:cs typeface="Arial"/>
              </a:rPr>
              <a:t>LE RINUNCE AI CREDITI DA PARTE DEI SOCI</a:t>
            </a:r>
          </a:p>
        </p:txBody>
      </p:sp>
    </p:spTree>
    <p:extLst>
      <p:ext uri="{BB962C8B-B14F-4D97-AF65-F5344CB8AC3E}">
        <p14:creationId xmlns:p14="http://schemas.microsoft.com/office/powerpoint/2010/main" val="30838798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1216" y="1340768"/>
            <a:ext cx="4402832" cy="566936"/>
          </a:xfrm>
        </p:spPr>
        <p:txBody>
          <a:bodyPr/>
          <a:lstStyle/>
          <a:p>
            <a:pPr algn="l"/>
            <a:r>
              <a:rPr lang="it-IT" sz="2000" u="sng" cap="none" dirty="0">
                <a:solidFill>
                  <a:srgbClr val="000090"/>
                </a:solidFill>
                <a:latin typeface="Arial"/>
                <a:cs typeface="Arial"/>
              </a:rPr>
              <a:t>LA RISOLUZIONE 124/E/2017</a:t>
            </a:r>
          </a:p>
        </p:txBody>
      </p:sp>
      <p:sp>
        <p:nvSpPr>
          <p:cNvPr id="6" name="Rettangolo 5"/>
          <p:cNvSpPr/>
          <p:nvPr/>
        </p:nvSpPr>
        <p:spPr>
          <a:xfrm>
            <a:off x="683568" y="2276872"/>
            <a:ext cx="7704856" cy="1656184"/>
          </a:xfrm>
          <a:prstGeom prst="rect">
            <a:avLst/>
          </a:prstGeom>
          <a:solidFill>
            <a:srgbClr val="B4DCFA"/>
          </a:solidFill>
          <a:ln w="12700" cmpd="sng">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rgbClr val="000000"/>
                </a:solidFill>
                <a:latin typeface="Arial"/>
                <a:cs typeface="Arial"/>
              </a:rPr>
              <a:t>La procedura di formale attestazione del valore fiscale del credito </a:t>
            </a:r>
            <a:r>
              <a:rPr lang="it-IT" sz="2000" u="sng" dirty="0">
                <a:solidFill>
                  <a:srgbClr val="000000"/>
                </a:solidFill>
                <a:latin typeface="Arial"/>
                <a:cs typeface="Arial"/>
              </a:rPr>
              <a:t>non è applicabile alle persone fisiche</a:t>
            </a:r>
            <a:r>
              <a:rPr lang="it-IT" sz="2000" dirty="0">
                <a:solidFill>
                  <a:srgbClr val="000000"/>
                </a:solidFill>
                <a:latin typeface="Arial"/>
                <a:cs typeface="Arial"/>
              </a:rPr>
              <a:t> non esercenti attività d’impresa non essendo ravvisabile, nei loro confronti, alcuna differenza tra il valore fiscale e nominale dei crediti rinunciati</a:t>
            </a:r>
          </a:p>
        </p:txBody>
      </p:sp>
      <p:sp>
        <p:nvSpPr>
          <p:cNvPr id="8" name="Freccia in giù 7"/>
          <p:cNvSpPr/>
          <p:nvPr/>
        </p:nvSpPr>
        <p:spPr>
          <a:xfrm>
            <a:off x="4355301" y="4167555"/>
            <a:ext cx="392488" cy="341565"/>
          </a:xfrm>
          <a:prstGeom prst="downArrow">
            <a:avLst/>
          </a:prstGeom>
          <a:solidFill>
            <a:srgbClr val="364D47"/>
          </a:solidFill>
          <a:ln w="12700" cmpd="sng">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400"/>
              </a:lnSpc>
            </a:pPr>
            <a:endParaRPr lang="it-IT" sz="2000" dirty="0">
              <a:solidFill>
                <a:srgbClr val="FFFFFF"/>
              </a:solidFill>
              <a:latin typeface="Arial"/>
              <a:cs typeface="Arial"/>
            </a:endParaRPr>
          </a:p>
        </p:txBody>
      </p:sp>
      <p:sp>
        <p:nvSpPr>
          <p:cNvPr id="4" name="Rettangolo 3"/>
          <p:cNvSpPr/>
          <p:nvPr/>
        </p:nvSpPr>
        <p:spPr>
          <a:xfrm>
            <a:off x="706845" y="4727061"/>
            <a:ext cx="7682213" cy="1654267"/>
          </a:xfrm>
          <a:prstGeom prst="rect">
            <a:avLst/>
          </a:prstGeom>
          <a:solidFill>
            <a:srgbClr val="B4DCFA"/>
          </a:solidFill>
          <a:ln w="12700" cmpd="sng">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b="1" u="sng" dirty="0">
                <a:solidFill>
                  <a:srgbClr val="C00000"/>
                </a:solidFill>
                <a:effectLst>
                  <a:outerShdw blurRad="38100" dist="38100" dir="2700000" algn="tl">
                    <a:srgbClr val="000000">
                      <a:alpha val="43137"/>
                    </a:srgbClr>
                  </a:outerShdw>
                </a:effectLst>
                <a:latin typeface="Arial"/>
                <a:cs typeface="Arial"/>
              </a:rPr>
              <a:t>ATTENZIONE</a:t>
            </a:r>
          </a:p>
          <a:p>
            <a:pPr algn="ctr">
              <a:lnSpc>
                <a:spcPct val="120000"/>
              </a:lnSpc>
            </a:pPr>
            <a:r>
              <a:rPr lang="it-IT" sz="2000" dirty="0">
                <a:solidFill>
                  <a:srgbClr val="C00000"/>
                </a:solidFill>
                <a:latin typeface="Arial"/>
                <a:cs typeface="Arial"/>
              </a:rPr>
              <a:t>L’obiettivo del legislatore è quello di evitare il salto d’imposta che si crea nell’operazione di acquisizione e successiva rinuncia quando i valori delle due operazioni divergono</a:t>
            </a:r>
          </a:p>
        </p:txBody>
      </p:sp>
      <p:sp>
        <p:nvSpPr>
          <p:cNvPr id="9" name="Titolo 1"/>
          <p:cNvSpPr txBox="1">
            <a:spLocks/>
          </p:cNvSpPr>
          <p:nvPr/>
        </p:nvSpPr>
        <p:spPr>
          <a:xfrm>
            <a:off x="1403648" y="188640"/>
            <a:ext cx="6408712" cy="43204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nSpc>
                <a:spcPct val="120000"/>
              </a:lnSpc>
            </a:pPr>
            <a:r>
              <a:rPr lang="it-IT" sz="2200">
                <a:solidFill>
                  <a:srgbClr val="002060"/>
                </a:solidFill>
                <a:latin typeface="Arial"/>
                <a:cs typeface="Arial"/>
              </a:rPr>
              <a:t>LE RINUNCE AI CREDITI DA PARTE DEI SOCI</a:t>
            </a:r>
            <a:endParaRPr lang="it-IT" sz="2200" dirty="0">
              <a:solidFill>
                <a:srgbClr val="002060"/>
              </a:solidFill>
              <a:latin typeface="Arial"/>
              <a:cs typeface="Arial"/>
            </a:endParaRPr>
          </a:p>
        </p:txBody>
      </p:sp>
    </p:spTree>
    <p:extLst>
      <p:ext uri="{BB962C8B-B14F-4D97-AF65-F5344CB8AC3E}">
        <p14:creationId xmlns:p14="http://schemas.microsoft.com/office/powerpoint/2010/main" val="20837329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467544" y="3212976"/>
            <a:ext cx="8136904" cy="113758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La base ACE è formata dalla somma di due componenti: </a:t>
            </a:r>
          </a:p>
          <a:p>
            <a:pPr marL="342900" indent="-342900">
              <a:lnSpc>
                <a:spcPts val="2400"/>
              </a:lnSpc>
              <a:buAutoNum type="arabicParenR"/>
            </a:pPr>
            <a:r>
              <a:rPr lang="it-IT" sz="2000" dirty="0">
                <a:latin typeface="Arial   "/>
                <a:cs typeface="Arial"/>
              </a:rPr>
              <a:t>Differenza positiva tra patrimonio netto 2015 e 2010;</a:t>
            </a:r>
          </a:p>
          <a:p>
            <a:pPr marL="342900" indent="-342900">
              <a:lnSpc>
                <a:spcPts val="2400"/>
              </a:lnSpc>
              <a:buAutoNum type="arabicParenR"/>
            </a:pPr>
            <a:r>
              <a:rPr lang="it-IT" sz="2000" dirty="0">
                <a:latin typeface="Arial   "/>
                <a:cs typeface="Arial"/>
              </a:rPr>
              <a:t>Incrementi e decrementi di patrimonio netto dal 2016 in avanti. </a:t>
            </a:r>
          </a:p>
        </p:txBody>
      </p:sp>
      <p:sp>
        <p:nvSpPr>
          <p:cNvPr id="180227" name="Rectangle 3"/>
          <p:cNvSpPr>
            <a:spLocks noChangeArrowheads="1"/>
          </p:cNvSpPr>
          <p:nvPr/>
        </p:nvSpPr>
        <p:spPr bwMode="auto">
          <a:xfrm>
            <a:off x="467544" y="1484785"/>
            <a:ext cx="8136904" cy="864095"/>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a:cs typeface="Arial"/>
                <a:sym typeface="Wingdings" pitchFamily="2" charset="2"/>
              </a:rPr>
              <a:t>Il rendimento nozionale viene ridotto dal 4,75% (nel 2016) all’1,6% (nel 2017) e scenderà all’1,5% dal 2018 </a:t>
            </a:r>
          </a:p>
        </p:txBody>
      </p:sp>
      <p:sp>
        <p:nvSpPr>
          <p:cNvPr id="9" name="Titolo 1"/>
          <p:cNvSpPr txBox="1">
            <a:spLocks/>
          </p:cNvSpPr>
          <p:nvPr/>
        </p:nvSpPr>
        <p:spPr>
          <a:xfrm>
            <a:off x="179512" y="44624"/>
            <a:ext cx="8784976" cy="432048"/>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nSpc>
                <a:spcPct val="120000"/>
              </a:lnSpc>
            </a:pPr>
            <a:r>
              <a:rPr lang="it-IT" sz="2200" dirty="0">
                <a:solidFill>
                  <a:srgbClr val="002060"/>
                </a:solidFill>
                <a:latin typeface="Arial"/>
                <a:cs typeface="Arial"/>
              </a:rPr>
              <a:t>LE MODIFICHE APPORTATE ALLA DETERMINAZIONE DELL’ACE</a:t>
            </a:r>
          </a:p>
        </p:txBody>
      </p:sp>
      <p:sp>
        <p:nvSpPr>
          <p:cNvPr id="10" name="Callout con freccia in giù 9"/>
          <p:cNvSpPr/>
          <p:nvPr/>
        </p:nvSpPr>
        <p:spPr>
          <a:xfrm>
            <a:off x="810731" y="836712"/>
            <a:ext cx="2177093" cy="554360"/>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sz="1600" dirty="0">
                <a:solidFill>
                  <a:srgbClr val="002060"/>
                </a:solidFill>
                <a:latin typeface="Arial   "/>
              </a:rPr>
              <a:t>PER TUTTI</a:t>
            </a:r>
          </a:p>
        </p:txBody>
      </p:sp>
      <p:sp>
        <p:nvSpPr>
          <p:cNvPr id="11" name="Callout con freccia in giù 10"/>
          <p:cNvSpPr/>
          <p:nvPr/>
        </p:nvSpPr>
        <p:spPr>
          <a:xfrm>
            <a:off x="810731" y="2636912"/>
            <a:ext cx="2177093"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sz="1600" dirty="0">
                <a:solidFill>
                  <a:srgbClr val="002060"/>
                </a:solidFill>
                <a:latin typeface="Arial   "/>
              </a:rPr>
              <a:t>SOGGETTI IRPEF</a:t>
            </a:r>
          </a:p>
        </p:txBody>
      </p:sp>
      <p:sp>
        <p:nvSpPr>
          <p:cNvPr id="12" name="Rectangle 2"/>
          <p:cNvSpPr>
            <a:spLocks noChangeArrowheads="1"/>
          </p:cNvSpPr>
          <p:nvPr/>
        </p:nvSpPr>
        <p:spPr bwMode="auto">
          <a:xfrm>
            <a:off x="467544" y="5229200"/>
            <a:ext cx="8136904" cy="1281596"/>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Diversamente da quanto avviene per le società di capitali, per i soggetti Irpef, l’utile è rilevante ai fini ACE nell’esercizio di maturazione (non in quello successivo) in quanto non è necessaria l’adozione di alcuna delibera per la sua destinazione a riserva  </a:t>
            </a:r>
          </a:p>
        </p:txBody>
      </p:sp>
      <p:sp>
        <p:nvSpPr>
          <p:cNvPr id="13" name="Callout con freccia in giù 12"/>
          <p:cNvSpPr/>
          <p:nvPr/>
        </p:nvSpPr>
        <p:spPr>
          <a:xfrm>
            <a:off x="810731" y="4653136"/>
            <a:ext cx="2177093"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sz="1600" dirty="0">
                <a:solidFill>
                  <a:srgbClr val="002060"/>
                </a:solidFill>
                <a:latin typeface="Arial   "/>
              </a:rPr>
              <a:t>INCIDENZA UTILE</a:t>
            </a:r>
          </a:p>
        </p:txBody>
      </p:sp>
    </p:spTree>
    <p:extLst>
      <p:ext uri="{BB962C8B-B14F-4D97-AF65-F5344CB8AC3E}">
        <p14:creationId xmlns:p14="http://schemas.microsoft.com/office/powerpoint/2010/main" val="259122292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3"/>
          <p:cNvSpPr>
            <a:spLocks noGrp="1"/>
          </p:cNvSpPr>
          <p:nvPr>
            <p:ph type="body" sz="quarter" idx="14"/>
          </p:nvPr>
        </p:nvSpPr>
        <p:spPr>
          <a:xfrm>
            <a:off x="395536" y="1628800"/>
            <a:ext cx="8352928" cy="1368152"/>
          </a:xfrm>
          <a:solidFill>
            <a:srgbClr val="8CC9F7"/>
          </a:solidFill>
          <a:ln w="28575">
            <a:solidFill>
              <a:srgbClr val="405C58"/>
            </a:solidFill>
            <a:miter lim="800000"/>
            <a:headEnd/>
            <a:tailEnd/>
          </a:ln>
        </p:spPr>
        <p:txBody>
          <a:bodyPr anchor="ctr">
            <a:noAutofit/>
          </a:bodyPr>
          <a:lstStyle/>
          <a:p>
            <a:pPr marL="0" indent="0">
              <a:lnSpc>
                <a:spcPct val="120000"/>
              </a:lnSpc>
              <a:buNone/>
            </a:pPr>
            <a:r>
              <a:rPr lang="it-IT" b="1" u="sng" dirty="0">
                <a:solidFill>
                  <a:srgbClr val="000090"/>
                </a:solidFill>
                <a:latin typeface="Arial"/>
                <a:cs typeface="Arial"/>
              </a:rPr>
              <a:t>VISTO DI CONFORMITA’ IN CASO DI ISTANZA DI RIMBORSO IVA</a:t>
            </a:r>
          </a:p>
          <a:p>
            <a:pPr marL="0" indent="0" algn="just">
              <a:lnSpc>
                <a:spcPct val="120000"/>
              </a:lnSpc>
              <a:buNone/>
            </a:pPr>
            <a:r>
              <a:rPr lang="it-IT" dirty="0">
                <a:solidFill>
                  <a:srgbClr val="000090"/>
                </a:solidFill>
                <a:latin typeface="Arial"/>
                <a:cs typeface="Arial"/>
              </a:rPr>
              <a:t>Non è necessario il visto di conformità in  caso di istanza di rimborso IVA annuale o trimestrale per importi inferiori o pari a € 30.000 annui</a:t>
            </a:r>
          </a:p>
        </p:txBody>
      </p:sp>
      <p:sp>
        <p:nvSpPr>
          <p:cNvPr id="12" name="CasellaDiTesto 11"/>
          <p:cNvSpPr txBox="1"/>
          <p:nvPr/>
        </p:nvSpPr>
        <p:spPr>
          <a:xfrm>
            <a:off x="179512" y="116632"/>
            <a:ext cx="8784976" cy="430887"/>
          </a:xfrm>
          <a:prstGeom prst="rect">
            <a:avLst/>
          </a:prstGeom>
          <a:noFill/>
        </p:spPr>
        <p:txBody>
          <a:bodyPr wrap="square" rtlCol="0">
            <a:spAutoFit/>
          </a:bodyPr>
          <a:lstStyle/>
          <a:p>
            <a:r>
              <a:rPr lang="de-DE" sz="2200" cap="all" dirty="0">
                <a:solidFill>
                  <a:srgbClr val="000090"/>
                </a:solidFill>
                <a:latin typeface="Arial"/>
                <a:cs typeface="Arial"/>
              </a:rPr>
              <a:t>NUOVE REGOLE PER VISTO CONFORMITÀ E COMPENSAZIONI</a:t>
            </a:r>
            <a:endParaRPr lang="it-IT" sz="2200" cap="all" dirty="0">
              <a:solidFill>
                <a:srgbClr val="000090"/>
              </a:solidFill>
              <a:latin typeface="Arial"/>
              <a:cs typeface="Arial"/>
            </a:endParaRPr>
          </a:p>
        </p:txBody>
      </p:sp>
      <p:sp>
        <p:nvSpPr>
          <p:cNvPr id="13" name="Segnaposto testo 3"/>
          <p:cNvSpPr>
            <a:spLocks noGrp="1"/>
          </p:cNvSpPr>
          <p:nvPr>
            <p:ph type="body" sz="quarter" idx="14"/>
          </p:nvPr>
        </p:nvSpPr>
        <p:spPr>
          <a:xfrm>
            <a:off x="395536" y="3718968"/>
            <a:ext cx="8352928" cy="2734368"/>
          </a:xfrm>
          <a:solidFill>
            <a:srgbClr val="8CC9F7"/>
          </a:solidFill>
          <a:ln w="28575">
            <a:solidFill>
              <a:srgbClr val="405C58"/>
            </a:solidFill>
            <a:miter lim="800000"/>
            <a:headEnd/>
            <a:tailEnd/>
          </a:ln>
        </p:spPr>
        <p:txBody>
          <a:bodyPr anchor="t">
            <a:noAutofit/>
          </a:bodyPr>
          <a:lstStyle/>
          <a:p>
            <a:pPr marL="0" indent="0" algn="just">
              <a:lnSpc>
                <a:spcPct val="120000"/>
              </a:lnSpc>
              <a:buNone/>
            </a:pPr>
            <a:r>
              <a:rPr lang="it-IT" b="1" u="sng" dirty="0">
                <a:solidFill>
                  <a:srgbClr val="000090"/>
                </a:solidFill>
                <a:latin typeface="Arial"/>
                <a:cs typeface="Arial"/>
              </a:rPr>
              <a:t>VISTO APPOSTO SU DICHIARAZIONE INTEGRATIVA</a:t>
            </a:r>
          </a:p>
          <a:p>
            <a:pPr marL="0" indent="0" algn="just">
              <a:lnSpc>
                <a:spcPct val="120000"/>
              </a:lnSpc>
              <a:buNone/>
            </a:pPr>
            <a:r>
              <a:rPr lang="it-IT" dirty="0">
                <a:solidFill>
                  <a:srgbClr val="000090"/>
                </a:solidFill>
                <a:latin typeface="Arial"/>
                <a:cs typeface="Arial"/>
              </a:rPr>
              <a:t>Qualora sia stata presentata una dichiarazione IVA annuale o trimestrale con un credito in compensazione superiore a € 5.000 erroneamente senza apposizione del visto, nell’eventualità in cui il contribuente decida di compensare l’intero credito indicato nel modello, potrà farlo previa presentazione di una dichiarazione o di Mod. IVA TR “integrativo” con il visto di conformità, barrando la casella “modifica istanza precedente”</a:t>
            </a:r>
          </a:p>
        </p:txBody>
      </p:sp>
      <p:sp>
        <p:nvSpPr>
          <p:cNvPr id="5" name="Freccia in giù 4"/>
          <p:cNvSpPr/>
          <p:nvPr/>
        </p:nvSpPr>
        <p:spPr>
          <a:xfrm>
            <a:off x="2339752" y="3212976"/>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
        <p:nvSpPr>
          <p:cNvPr id="6" name="Freccia in giù 5"/>
          <p:cNvSpPr/>
          <p:nvPr/>
        </p:nvSpPr>
        <p:spPr>
          <a:xfrm>
            <a:off x="6516216" y="3238699"/>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Tree>
    <p:extLst>
      <p:ext uri="{BB962C8B-B14F-4D97-AF65-F5344CB8AC3E}">
        <p14:creationId xmlns:p14="http://schemas.microsoft.com/office/powerpoint/2010/main" val="134804827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496944" cy="432048"/>
          </a:xfrm>
        </p:spPr>
        <p:txBody>
          <a:bodyPr>
            <a:noAutofit/>
          </a:bodyPr>
          <a:lstStyle/>
          <a:p>
            <a:pPr>
              <a:lnSpc>
                <a:spcPct val="120000"/>
              </a:lnSpc>
            </a:pPr>
            <a:r>
              <a:rPr lang="it-IT" sz="2200" cap="none" dirty="0">
                <a:solidFill>
                  <a:srgbClr val="002060"/>
                </a:solidFill>
                <a:latin typeface="Arial"/>
                <a:cs typeface="Arial"/>
              </a:rPr>
              <a:t>LA CIRCOLARE 8/E/2018 SULLE CESSIONI </a:t>
            </a:r>
            <a:r>
              <a:rPr lang="it-IT" sz="2200" cap="none" dirty="0" err="1">
                <a:solidFill>
                  <a:srgbClr val="002060"/>
                </a:solidFill>
                <a:latin typeface="Arial"/>
                <a:cs typeface="Arial"/>
              </a:rPr>
              <a:t>DI</a:t>
            </a:r>
            <a:r>
              <a:rPr lang="it-IT" sz="2200" cap="none" dirty="0">
                <a:solidFill>
                  <a:srgbClr val="002060"/>
                </a:solidFill>
                <a:latin typeface="Arial"/>
                <a:cs typeface="Arial"/>
              </a:rPr>
              <a:t> CARBURANTI</a:t>
            </a:r>
          </a:p>
        </p:txBody>
      </p:sp>
      <p:sp>
        <p:nvSpPr>
          <p:cNvPr id="5" name="Rettangolo 4"/>
          <p:cNvSpPr/>
          <p:nvPr/>
        </p:nvSpPr>
        <p:spPr>
          <a:xfrm>
            <a:off x="179512" y="908720"/>
            <a:ext cx="8784976" cy="1287016"/>
          </a:xfrm>
          <a:prstGeom prst="rect">
            <a:avLst/>
          </a:prstGeom>
          <a:solidFill>
            <a:srgbClr val="364D47"/>
          </a:solidFill>
          <a:ln>
            <a:solidFill>
              <a:srgbClr val="364D4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bg1"/>
                </a:solidFill>
                <a:latin typeface="Arial"/>
                <a:cs typeface="Arial"/>
              </a:rPr>
              <a:t>Dal 1^ Luglio 2018 ai fini della deducibilità del costo e della detraibilità dell’IVA, le cessioni di carburanti devono essere perfezionate con strumento di pagamento tracciabile e certificate mediante fattura elettronica  </a:t>
            </a:r>
          </a:p>
        </p:txBody>
      </p:sp>
      <p:sp>
        <p:nvSpPr>
          <p:cNvPr id="6" name="Rettangolo 5"/>
          <p:cNvSpPr/>
          <p:nvPr/>
        </p:nvSpPr>
        <p:spPr>
          <a:xfrm>
            <a:off x="179512" y="2708920"/>
            <a:ext cx="4176464" cy="1628279"/>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L’obbligo è da intendersi limitato a benzina e gasolio ai soli fini di autotrazione (NO GPL o metano)</a:t>
            </a:r>
          </a:p>
        </p:txBody>
      </p:sp>
      <p:sp>
        <p:nvSpPr>
          <p:cNvPr id="7" name="Rettangolo 6"/>
          <p:cNvSpPr/>
          <p:nvPr/>
        </p:nvSpPr>
        <p:spPr>
          <a:xfrm>
            <a:off x="4860032" y="2708920"/>
            <a:ext cx="4104456" cy="1628279"/>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Sono </a:t>
            </a:r>
            <a:r>
              <a:rPr lang="it-IT" sz="2000" b="1" u="sng" dirty="0">
                <a:solidFill>
                  <a:schemeClr val="tx1"/>
                </a:solidFill>
                <a:latin typeface="Arial"/>
                <a:cs typeface="Arial"/>
              </a:rPr>
              <a:t>escluse dall’obbligo</a:t>
            </a:r>
            <a:r>
              <a:rPr lang="it-IT" sz="2000" dirty="0">
                <a:solidFill>
                  <a:schemeClr val="tx1"/>
                </a:solidFill>
                <a:latin typeface="Arial"/>
                <a:cs typeface="Arial"/>
              </a:rPr>
              <a:t> le cessioni di carburanti destinati a gruppi elettrogeni, impianti di riscaldamento, attrezzi ed utensili</a:t>
            </a:r>
          </a:p>
        </p:txBody>
      </p:sp>
      <p:sp>
        <p:nvSpPr>
          <p:cNvPr id="8" name="Freccia in giù 7"/>
          <p:cNvSpPr/>
          <p:nvPr/>
        </p:nvSpPr>
        <p:spPr>
          <a:xfrm>
            <a:off x="2069431" y="2276872"/>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1" name="Freccia in giù 7"/>
          <p:cNvSpPr/>
          <p:nvPr/>
        </p:nvSpPr>
        <p:spPr>
          <a:xfrm>
            <a:off x="6732240" y="2311723"/>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2" name="Rettangolo 11"/>
          <p:cNvSpPr/>
          <p:nvPr/>
        </p:nvSpPr>
        <p:spPr>
          <a:xfrm>
            <a:off x="179512" y="4869160"/>
            <a:ext cx="4176464" cy="1556271"/>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dirty="0">
                <a:solidFill>
                  <a:schemeClr val="tx1"/>
                </a:solidFill>
                <a:latin typeface="Arial"/>
                <a:cs typeface="Arial"/>
              </a:rPr>
              <a:t>  </a:t>
            </a:r>
            <a:r>
              <a:rPr lang="it-IT" sz="2000" dirty="0">
                <a:solidFill>
                  <a:schemeClr val="tx1"/>
                </a:solidFill>
                <a:latin typeface="Arial"/>
                <a:cs typeface="Arial"/>
              </a:rPr>
              <a:t>Sono soggette al nuovo obbligo le sole cessioni che intervengono </a:t>
            </a:r>
            <a:r>
              <a:rPr lang="it-IT" sz="2000" b="1" u="sng" dirty="0">
                <a:solidFill>
                  <a:schemeClr val="tx1"/>
                </a:solidFill>
                <a:latin typeface="Arial"/>
                <a:cs typeface="Arial"/>
              </a:rPr>
              <a:t>tra soggetti passivi IVA</a:t>
            </a:r>
          </a:p>
        </p:txBody>
      </p:sp>
      <p:sp>
        <p:nvSpPr>
          <p:cNvPr id="13" name="Rettangolo 12"/>
          <p:cNvSpPr/>
          <p:nvPr/>
        </p:nvSpPr>
        <p:spPr>
          <a:xfrm>
            <a:off x="4860032" y="4869160"/>
            <a:ext cx="4104456" cy="1556271"/>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Tra gli elementi obbligatori da indicare in fattura </a:t>
            </a:r>
            <a:r>
              <a:rPr lang="it-IT" sz="2000" b="1" u="sng" dirty="0">
                <a:solidFill>
                  <a:schemeClr val="tx1"/>
                </a:solidFill>
                <a:latin typeface="Arial"/>
                <a:cs typeface="Arial"/>
              </a:rPr>
              <a:t>non compare la targa</a:t>
            </a:r>
            <a:r>
              <a:rPr lang="it-IT" sz="2000" dirty="0">
                <a:solidFill>
                  <a:schemeClr val="tx1"/>
                </a:solidFill>
                <a:latin typeface="Arial"/>
                <a:cs typeface="Arial"/>
              </a:rPr>
              <a:t> del veicolo (è facoltativa)</a:t>
            </a:r>
          </a:p>
        </p:txBody>
      </p:sp>
      <p:sp>
        <p:nvSpPr>
          <p:cNvPr id="14" name="Freccia in giù 7"/>
          <p:cNvSpPr/>
          <p:nvPr/>
        </p:nvSpPr>
        <p:spPr>
          <a:xfrm>
            <a:off x="2069431" y="4437112"/>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5" name="Freccia in giù 7"/>
          <p:cNvSpPr/>
          <p:nvPr/>
        </p:nvSpPr>
        <p:spPr>
          <a:xfrm>
            <a:off x="6732240" y="4437112"/>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Tree>
    <p:extLst>
      <p:ext uri="{BB962C8B-B14F-4D97-AF65-F5344CB8AC3E}">
        <p14:creationId xmlns:p14="http://schemas.microsoft.com/office/powerpoint/2010/main" val="10172231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496944" cy="432048"/>
          </a:xfrm>
        </p:spPr>
        <p:txBody>
          <a:bodyPr>
            <a:noAutofit/>
          </a:bodyPr>
          <a:lstStyle/>
          <a:p>
            <a:pPr>
              <a:lnSpc>
                <a:spcPct val="120000"/>
              </a:lnSpc>
            </a:pPr>
            <a:r>
              <a:rPr lang="it-IT" sz="2200" cap="none" dirty="0">
                <a:solidFill>
                  <a:srgbClr val="002060"/>
                </a:solidFill>
                <a:latin typeface="Arial"/>
                <a:cs typeface="Arial"/>
              </a:rPr>
              <a:t>LA CIRCOLARE 8/E/2018 SULLE CESSIONI </a:t>
            </a:r>
            <a:r>
              <a:rPr lang="it-IT" sz="2200" cap="none" dirty="0" err="1">
                <a:solidFill>
                  <a:srgbClr val="002060"/>
                </a:solidFill>
                <a:latin typeface="Arial"/>
                <a:cs typeface="Arial"/>
              </a:rPr>
              <a:t>DI</a:t>
            </a:r>
            <a:r>
              <a:rPr lang="it-IT" sz="2200" cap="none" dirty="0">
                <a:solidFill>
                  <a:srgbClr val="002060"/>
                </a:solidFill>
                <a:latin typeface="Arial"/>
                <a:cs typeface="Arial"/>
              </a:rPr>
              <a:t> CARBURANTI</a:t>
            </a:r>
          </a:p>
        </p:txBody>
      </p:sp>
      <p:sp>
        <p:nvSpPr>
          <p:cNvPr id="5" name="Rettangolo 4"/>
          <p:cNvSpPr/>
          <p:nvPr/>
        </p:nvSpPr>
        <p:spPr>
          <a:xfrm>
            <a:off x="179512" y="980728"/>
            <a:ext cx="8784976" cy="1287016"/>
          </a:xfrm>
          <a:prstGeom prst="rect">
            <a:avLst/>
          </a:prstGeom>
          <a:solidFill>
            <a:srgbClr val="364D47"/>
          </a:solidFill>
          <a:ln>
            <a:solidFill>
              <a:srgbClr val="364D4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bg1"/>
                </a:solidFill>
                <a:latin typeface="Arial"/>
                <a:cs typeface="Arial"/>
              </a:rPr>
              <a:t>Da segnalare che qualora vengano effettuate contestualmente più operazioni (ad esempio, cessione carburanti e acquisto filtri aria) le stesse </a:t>
            </a:r>
            <a:r>
              <a:rPr lang="it-IT" sz="2000" b="1" u="sng" dirty="0">
                <a:solidFill>
                  <a:schemeClr val="bg1"/>
                </a:solidFill>
                <a:latin typeface="Arial"/>
                <a:cs typeface="Arial"/>
              </a:rPr>
              <a:t>devono essere tutte ricomprese nella fattura elettronica</a:t>
            </a:r>
            <a:r>
              <a:rPr lang="it-IT" sz="2000" dirty="0">
                <a:solidFill>
                  <a:schemeClr val="bg1"/>
                </a:solidFill>
                <a:latin typeface="Arial"/>
                <a:cs typeface="Arial"/>
              </a:rPr>
              <a:t> </a:t>
            </a:r>
          </a:p>
        </p:txBody>
      </p:sp>
      <p:sp>
        <p:nvSpPr>
          <p:cNvPr id="6" name="Rettangolo 5"/>
          <p:cNvSpPr/>
          <p:nvPr/>
        </p:nvSpPr>
        <p:spPr>
          <a:xfrm>
            <a:off x="179512" y="2852936"/>
            <a:ext cx="4320480" cy="1484263"/>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In presenza di singole ricevute, sarà possibile </a:t>
            </a:r>
            <a:r>
              <a:rPr lang="it-IT" sz="2000" b="1" u="sng" dirty="0">
                <a:solidFill>
                  <a:schemeClr val="tx1"/>
                </a:solidFill>
                <a:latin typeface="Arial"/>
                <a:cs typeface="Arial"/>
              </a:rPr>
              <a:t>emettere un’unica fattura elettronica</a:t>
            </a:r>
            <a:r>
              <a:rPr lang="it-IT" sz="2000" dirty="0">
                <a:solidFill>
                  <a:schemeClr val="tx1"/>
                </a:solidFill>
                <a:latin typeface="Arial"/>
                <a:cs typeface="Arial"/>
              </a:rPr>
              <a:t> per ciascun mese solare</a:t>
            </a:r>
          </a:p>
        </p:txBody>
      </p:sp>
      <p:sp>
        <p:nvSpPr>
          <p:cNvPr id="7" name="Rettangolo 6"/>
          <p:cNvSpPr/>
          <p:nvPr/>
        </p:nvSpPr>
        <p:spPr>
          <a:xfrm>
            <a:off x="4860032" y="2852936"/>
            <a:ext cx="4104456" cy="1484263"/>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Anche per queste cessioni i nuovi obblighi </a:t>
            </a:r>
            <a:r>
              <a:rPr lang="it-IT" sz="2000" b="1" u="sng" dirty="0">
                <a:solidFill>
                  <a:schemeClr val="tx1"/>
                </a:solidFill>
                <a:latin typeface="Arial"/>
                <a:cs typeface="Arial"/>
              </a:rPr>
              <a:t>non si applicano ai contribuenti minimi e forfettari</a:t>
            </a:r>
          </a:p>
        </p:txBody>
      </p:sp>
      <p:sp>
        <p:nvSpPr>
          <p:cNvPr id="8" name="Freccia in giù 7"/>
          <p:cNvSpPr/>
          <p:nvPr/>
        </p:nvSpPr>
        <p:spPr>
          <a:xfrm>
            <a:off x="2069431" y="2386037"/>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1" name="Freccia in giù 7"/>
          <p:cNvSpPr/>
          <p:nvPr/>
        </p:nvSpPr>
        <p:spPr>
          <a:xfrm>
            <a:off x="6732240" y="2420888"/>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2" name="Rettangolo 11"/>
          <p:cNvSpPr/>
          <p:nvPr/>
        </p:nvSpPr>
        <p:spPr>
          <a:xfrm>
            <a:off x="179512" y="4869160"/>
            <a:ext cx="4320480" cy="1728192"/>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dirty="0">
                <a:solidFill>
                  <a:schemeClr val="tx1"/>
                </a:solidFill>
                <a:latin typeface="Arial"/>
                <a:cs typeface="Arial"/>
              </a:rPr>
              <a:t>  </a:t>
            </a:r>
            <a:r>
              <a:rPr lang="it-IT" sz="2000" dirty="0">
                <a:solidFill>
                  <a:schemeClr val="tx1"/>
                </a:solidFill>
                <a:latin typeface="Arial"/>
                <a:cs typeface="Arial"/>
              </a:rPr>
              <a:t>Le fatture emesse e/o ricevute di importo singolarmente inferiore a € 300 possono essere registrate con un unico documento riepilogativo</a:t>
            </a:r>
            <a:endParaRPr lang="it-IT" sz="2000" b="1" u="sng" dirty="0">
              <a:solidFill>
                <a:schemeClr val="tx1"/>
              </a:solidFill>
              <a:latin typeface="Arial"/>
              <a:cs typeface="Arial"/>
            </a:endParaRPr>
          </a:p>
        </p:txBody>
      </p:sp>
      <p:sp>
        <p:nvSpPr>
          <p:cNvPr id="13" name="Rettangolo 12"/>
          <p:cNvSpPr/>
          <p:nvPr/>
        </p:nvSpPr>
        <p:spPr>
          <a:xfrm>
            <a:off x="4860032" y="4869160"/>
            <a:ext cx="4104456" cy="1728192"/>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Con Provvedimento n. 73203 del 4 aprile 2018, l’Agenzia ha esteso i mezzi di pagamento validi a bonifici e assegni bancari</a:t>
            </a:r>
          </a:p>
        </p:txBody>
      </p:sp>
      <p:sp>
        <p:nvSpPr>
          <p:cNvPr id="14" name="Freccia in giù 7"/>
          <p:cNvSpPr/>
          <p:nvPr/>
        </p:nvSpPr>
        <p:spPr>
          <a:xfrm>
            <a:off x="2069431" y="4437112"/>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5" name="Freccia in giù 7"/>
          <p:cNvSpPr/>
          <p:nvPr/>
        </p:nvSpPr>
        <p:spPr>
          <a:xfrm>
            <a:off x="6732240" y="4437112"/>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Tree>
    <p:extLst>
      <p:ext uri="{BB962C8B-B14F-4D97-AF65-F5344CB8AC3E}">
        <p14:creationId xmlns:p14="http://schemas.microsoft.com/office/powerpoint/2010/main" val="10172231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16632"/>
            <a:ext cx="8496944" cy="432048"/>
          </a:xfrm>
        </p:spPr>
        <p:txBody>
          <a:bodyPr>
            <a:noAutofit/>
          </a:bodyPr>
          <a:lstStyle/>
          <a:p>
            <a:pPr>
              <a:lnSpc>
                <a:spcPct val="120000"/>
              </a:lnSpc>
            </a:pPr>
            <a:r>
              <a:rPr lang="it-IT" sz="2200" cap="none" dirty="0">
                <a:solidFill>
                  <a:srgbClr val="002060"/>
                </a:solidFill>
                <a:latin typeface="Arial"/>
                <a:cs typeface="Arial"/>
              </a:rPr>
              <a:t>LA CIRCOLARE 8/E/2018 SULLE CESSIONI </a:t>
            </a:r>
            <a:r>
              <a:rPr lang="it-IT" sz="2200" cap="none" dirty="0" err="1">
                <a:solidFill>
                  <a:srgbClr val="002060"/>
                </a:solidFill>
                <a:latin typeface="Arial"/>
                <a:cs typeface="Arial"/>
              </a:rPr>
              <a:t>DI</a:t>
            </a:r>
            <a:r>
              <a:rPr lang="it-IT" sz="2200" cap="none" dirty="0">
                <a:solidFill>
                  <a:srgbClr val="002060"/>
                </a:solidFill>
                <a:latin typeface="Arial"/>
                <a:cs typeface="Arial"/>
              </a:rPr>
              <a:t> CARBURANTI</a:t>
            </a:r>
          </a:p>
        </p:txBody>
      </p:sp>
      <p:sp>
        <p:nvSpPr>
          <p:cNvPr id="5" name="Rettangolo 4"/>
          <p:cNvSpPr/>
          <p:nvPr/>
        </p:nvSpPr>
        <p:spPr>
          <a:xfrm>
            <a:off x="179512" y="908720"/>
            <a:ext cx="8784976" cy="1287016"/>
          </a:xfrm>
          <a:prstGeom prst="rect">
            <a:avLst/>
          </a:prstGeom>
          <a:solidFill>
            <a:srgbClr val="364D47"/>
          </a:solidFill>
          <a:ln>
            <a:solidFill>
              <a:srgbClr val="364D4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bg1"/>
                </a:solidFill>
                <a:latin typeface="Arial"/>
                <a:cs typeface="Arial"/>
              </a:rPr>
              <a:t>Restano valide le indicazioni fornite con la Circ. 42/E/2012 in ordine ai contratti di </a:t>
            </a:r>
            <a:r>
              <a:rPr lang="it-IT" sz="2000" b="1" i="1" u="sng" dirty="0">
                <a:solidFill>
                  <a:schemeClr val="bg1"/>
                </a:solidFill>
                <a:latin typeface="Arial"/>
                <a:cs typeface="Arial"/>
              </a:rPr>
              <a:t>“</a:t>
            </a:r>
            <a:r>
              <a:rPr lang="it-IT" sz="2000" b="1" i="1" u="sng" dirty="0" err="1">
                <a:solidFill>
                  <a:schemeClr val="bg1"/>
                </a:solidFill>
                <a:latin typeface="Arial"/>
                <a:cs typeface="Arial"/>
              </a:rPr>
              <a:t>netting</a:t>
            </a:r>
            <a:r>
              <a:rPr lang="it-IT" sz="2000" b="1" i="1" u="sng" dirty="0">
                <a:solidFill>
                  <a:schemeClr val="bg1"/>
                </a:solidFill>
                <a:latin typeface="Arial"/>
                <a:cs typeface="Arial"/>
              </a:rPr>
              <a:t>” </a:t>
            </a:r>
            <a:r>
              <a:rPr lang="it-IT" sz="2000" dirty="0">
                <a:solidFill>
                  <a:schemeClr val="bg1"/>
                </a:solidFill>
                <a:latin typeface="Arial"/>
                <a:cs typeface="Arial"/>
              </a:rPr>
              <a:t>per cui in questi casi la fattura elettronica andrà emessa al momento della ricarica della carta prepagata</a:t>
            </a:r>
            <a:endParaRPr lang="it-IT" sz="2000" b="1" i="1" u="sng" dirty="0">
              <a:solidFill>
                <a:schemeClr val="bg1"/>
              </a:solidFill>
              <a:latin typeface="Arial"/>
              <a:cs typeface="Arial"/>
            </a:endParaRPr>
          </a:p>
        </p:txBody>
      </p:sp>
      <p:sp>
        <p:nvSpPr>
          <p:cNvPr id="6" name="Rettangolo 5"/>
          <p:cNvSpPr/>
          <p:nvPr/>
        </p:nvSpPr>
        <p:spPr>
          <a:xfrm>
            <a:off x="179512" y="2780928"/>
            <a:ext cx="6048672" cy="1656184"/>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Si ritengono altresì validi i pagamenti effettuati dal soggetto passivo IVA in via mediata, ma allo stesso riconducibili secondo una catena ininterrotta di corresponsioni con strumenti tracciabili</a:t>
            </a:r>
          </a:p>
        </p:txBody>
      </p:sp>
      <p:sp>
        <p:nvSpPr>
          <p:cNvPr id="8" name="Freccia in giù 7"/>
          <p:cNvSpPr/>
          <p:nvPr/>
        </p:nvSpPr>
        <p:spPr>
          <a:xfrm>
            <a:off x="1205335" y="2348880"/>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1" name="Freccia in giù 7"/>
          <p:cNvSpPr/>
          <p:nvPr/>
        </p:nvSpPr>
        <p:spPr>
          <a:xfrm>
            <a:off x="4301679" y="2348880"/>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2" name="Rettangolo 11"/>
          <p:cNvSpPr/>
          <p:nvPr/>
        </p:nvSpPr>
        <p:spPr>
          <a:xfrm>
            <a:off x="3059832" y="4969073"/>
            <a:ext cx="5832648" cy="1700287"/>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dirty="0">
                <a:solidFill>
                  <a:schemeClr val="tx1"/>
                </a:solidFill>
                <a:latin typeface="Arial"/>
                <a:cs typeface="Arial"/>
              </a:rPr>
              <a:t>  </a:t>
            </a:r>
            <a:r>
              <a:rPr lang="it-IT" sz="2000" dirty="0">
                <a:solidFill>
                  <a:schemeClr val="tx1"/>
                </a:solidFill>
                <a:latin typeface="Arial"/>
                <a:cs typeface="Arial"/>
              </a:rPr>
              <a:t>Quindi, ad esempio, è deducibile/detraibile il costo sostenuto dal dipendente con strumento tracciabile a sua volta rimborsato dal datore di lavoro con altro strumento tracciabile</a:t>
            </a:r>
            <a:endParaRPr lang="it-IT" sz="2000" b="1" u="sng" dirty="0">
              <a:solidFill>
                <a:schemeClr val="tx1"/>
              </a:solidFill>
              <a:latin typeface="Arial"/>
              <a:cs typeface="Arial"/>
            </a:endParaRPr>
          </a:p>
        </p:txBody>
      </p:sp>
      <p:sp>
        <p:nvSpPr>
          <p:cNvPr id="14" name="Freccia in giù 7"/>
          <p:cNvSpPr/>
          <p:nvPr/>
        </p:nvSpPr>
        <p:spPr>
          <a:xfrm>
            <a:off x="4427984" y="4537025"/>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5" name="Freccia in giù 7"/>
          <p:cNvSpPr/>
          <p:nvPr/>
        </p:nvSpPr>
        <p:spPr>
          <a:xfrm>
            <a:off x="7181999" y="4537025"/>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Tree>
    <p:extLst>
      <p:ext uri="{BB962C8B-B14F-4D97-AF65-F5344CB8AC3E}">
        <p14:creationId xmlns:p14="http://schemas.microsoft.com/office/powerpoint/2010/main" val="10172231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496944" cy="432048"/>
          </a:xfrm>
        </p:spPr>
        <p:txBody>
          <a:bodyPr>
            <a:noAutofit/>
          </a:bodyPr>
          <a:lstStyle/>
          <a:p>
            <a:pPr>
              <a:lnSpc>
                <a:spcPct val="120000"/>
              </a:lnSpc>
            </a:pPr>
            <a:r>
              <a:rPr lang="it-IT" sz="2200" cap="none" dirty="0">
                <a:solidFill>
                  <a:srgbClr val="002060"/>
                </a:solidFill>
                <a:latin typeface="Arial"/>
                <a:cs typeface="Arial"/>
              </a:rPr>
              <a:t>LA CIRCOLARE 8/E/2018 SULLE CESSIONI </a:t>
            </a:r>
            <a:r>
              <a:rPr lang="it-IT" sz="2200" cap="none" dirty="0" err="1">
                <a:solidFill>
                  <a:srgbClr val="002060"/>
                </a:solidFill>
                <a:latin typeface="Arial"/>
                <a:cs typeface="Arial"/>
              </a:rPr>
              <a:t>DI</a:t>
            </a:r>
            <a:r>
              <a:rPr lang="it-IT" sz="2200" cap="none" dirty="0">
                <a:solidFill>
                  <a:srgbClr val="002060"/>
                </a:solidFill>
                <a:latin typeface="Arial"/>
                <a:cs typeface="Arial"/>
              </a:rPr>
              <a:t> CARBURANTI</a:t>
            </a:r>
          </a:p>
        </p:txBody>
      </p:sp>
      <p:sp>
        <p:nvSpPr>
          <p:cNvPr id="5" name="Rettangolo 4"/>
          <p:cNvSpPr/>
          <p:nvPr/>
        </p:nvSpPr>
        <p:spPr>
          <a:xfrm>
            <a:off x="179512" y="1268760"/>
            <a:ext cx="8784976" cy="936104"/>
          </a:xfrm>
          <a:prstGeom prst="rect">
            <a:avLst/>
          </a:prstGeom>
          <a:solidFill>
            <a:srgbClr val="364D47"/>
          </a:solidFill>
          <a:ln>
            <a:solidFill>
              <a:srgbClr val="364D4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1900" dirty="0">
                <a:solidFill>
                  <a:schemeClr val="bg1"/>
                </a:solidFill>
                <a:latin typeface="Arial"/>
                <a:cs typeface="Arial"/>
              </a:rPr>
              <a:t>L’Art. 1, comma 924 L. 207/2017 concede un credito d’imposta pari al 50% delle commissioni bancarie addebitate per le transazioni effettuate dal 1^ luglio 2018 </a:t>
            </a:r>
          </a:p>
        </p:txBody>
      </p:sp>
      <p:sp>
        <p:nvSpPr>
          <p:cNvPr id="6" name="Rettangolo 5"/>
          <p:cNvSpPr/>
          <p:nvPr/>
        </p:nvSpPr>
        <p:spPr>
          <a:xfrm>
            <a:off x="179512" y="2924946"/>
            <a:ext cx="6624736" cy="1296144"/>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sz="2000" dirty="0">
                <a:solidFill>
                  <a:schemeClr val="tx1"/>
                </a:solidFill>
                <a:latin typeface="Arial"/>
                <a:cs typeface="Arial"/>
              </a:rPr>
              <a:t>I soggetti aventi diritto sono gli esercenti impianti di distribuzione di carburante indipendentemente dal titolo di esercizio dell’attività (proprietà, locazione o comodato) </a:t>
            </a:r>
          </a:p>
        </p:txBody>
      </p:sp>
      <p:sp>
        <p:nvSpPr>
          <p:cNvPr id="8" name="Freccia in giù 7"/>
          <p:cNvSpPr/>
          <p:nvPr/>
        </p:nvSpPr>
        <p:spPr>
          <a:xfrm>
            <a:off x="1565375" y="2420888"/>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1" name="Freccia in giù 7"/>
          <p:cNvSpPr/>
          <p:nvPr/>
        </p:nvSpPr>
        <p:spPr>
          <a:xfrm>
            <a:off x="4517703" y="2420888"/>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2" name="Rettangolo 11"/>
          <p:cNvSpPr/>
          <p:nvPr/>
        </p:nvSpPr>
        <p:spPr>
          <a:xfrm>
            <a:off x="2555776" y="4941169"/>
            <a:ext cx="6336704" cy="1584175"/>
          </a:xfrm>
          <a:prstGeom prst="rect">
            <a:avLst/>
          </a:prstGeom>
          <a:solidFill>
            <a:srgbClr val="B4DCFA"/>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pPr>
            <a:r>
              <a:rPr lang="it-IT" dirty="0">
                <a:solidFill>
                  <a:schemeClr val="tx1"/>
                </a:solidFill>
                <a:latin typeface="Arial"/>
                <a:cs typeface="Arial"/>
              </a:rPr>
              <a:t>  </a:t>
            </a:r>
            <a:r>
              <a:rPr lang="it-IT" sz="2000" dirty="0">
                <a:solidFill>
                  <a:schemeClr val="tx1"/>
                </a:solidFill>
                <a:latin typeface="Arial"/>
                <a:cs typeface="Arial"/>
              </a:rPr>
              <a:t>Si evidenzia che il credito d’imposta potrà essere utilizzato in compensazione a 1/2 Mod. F24 dal 1^ gennaio dell’anno successivo in relazione a tutte le transazioni effettuate nei periodi agevolati </a:t>
            </a:r>
            <a:endParaRPr lang="it-IT" sz="2000" b="1" u="sng" dirty="0">
              <a:solidFill>
                <a:schemeClr val="tx1"/>
              </a:solidFill>
              <a:latin typeface="Arial"/>
              <a:cs typeface="Arial"/>
            </a:endParaRPr>
          </a:p>
        </p:txBody>
      </p:sp>
      <p:sp>
        <p:nvSpPr>
          <p:cNvPr id="14" name="Freccia in giù 7"/>
          <p:cNvSpPr/>
          <p:nvPr/>
        </p:nvSpPr>
        <p:spPr>
          <a:xfrm>
            <a:off x="3995936" y="4437112"/>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
        <p:nvSpPr>
          <p:cNvPr id="15" name="Freccia in giù 7"/>
          <p:cNvSpPr/>
          <p:nvPr/>
        </p:nvSpPr>
        <p:spPr>
          <a:xfrm>
            <a:off x="7181999" y="4437112"/>
            <a:ext cx="414337" cy="385763"/>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120000"/>
              </a:lnSpc>
            </a:pPr>
            <a:endParaRPr lang="it-IT" dirty="0">
              <a:solidFill>
                <a:srgbClr val="FFFFFF"/>
              </a:solidFill>
              <a:latin typeface="Arial"/>
              <a:cs typeface="Arial"/>
            </a:endParaRPr>
          </a:p>
        </p:txBody>
      </p:sp>
    </p:spTree>
    <p:extLst>
      <p:ext uri="{BB962C8B-B14F-4D97-AF65-F5344CB8AC3E}">
        <p14:creationId xmlns:p14="http://schemas.microsoft.com/office/powerpoint/2010/main" val="10172231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250005" y="2449514"/>
            <a:ext cx="4249738" cy="100419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La fatturazione sarà obbligatoria per tutti i residenti, con ciò si dovranno adeguare anche i soggetti privati </a:t>
            </a:r>
          </a:p>
        </p:txBody>
      </p:sp>
      <p:sp>
        <p:nvSpPr>
          <p:cNvPr id="184323" name="Rectangle 3"/>
          <p:cNvSpPr>
            <a:spLocks noChangeArrowheads="1"/>
          </p:cNvSpPr>
          <p:nvPr/>
        </p:nvSpPr>
        <p:spPr bwMode="auto">
          <a:xfrm>
            <a:off x="4787080" y="2449514"/>
            <a:ext cx="4176713" cy="100419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Le fatture elettroniche saranno messe a disposizione dei privati nel sito web dell’Agenzia entrate</a:t>
            </a:r>
          </a:p>
        </p:txBody>
      </p:sp>
      <p:sp>
        <p:nvSpPr>
          <p:cNvPr id="184324" name="Rectangle 4"/>
          <p:cNvSpPr>
            <a:spLocks noChangeArrowheads="1"/>
          </p:cNvSpPr>
          <p:nvPr/>
        </p:nvSpPr>
        <p:spPr bwMode="auto">
          <a:xfrm>
            <a:off x="250700" y="1223418"/>
            <a:ext cx="8712968" cy="718096"/>
          </a:xfrm>
          <a:prstGeom prst="rect">
            <a:avLst/>
          </a:prstGeom>
          <a:solidFill>
            <a:schemeClr val="accent2"/>
          </a:solidFill>
          <a:ln w="9525">
            <a:solidFill>
              <a:schemeClr val="tx1"/>
            </a:solidFill>
            <a:miter lim="800000"/>
            <a:headEnd/>
            <a:tailEnd/>
          </a:ln>
          <a:effectLst/>
        </p:spPr>
        <p:txBody>
          <a:bodyPr wrap="none" lIns="91367" tIns="45684" rIns="91367" bIns="45684" anchor="ctr"/>
          <a:lstStyle/>
          <a:p>
            <a:pPr algn="ctr"/>
            <a:r>
              <a:rPr lang="it-IT" sz="2000" dirty="0">
                <a:solidFill>
                  <a:srgbClr val="002060"/>
                </a:solidFill>
                <a:latin typeface="Arial" pitchFamily="34" charset="0"/>
                <a:cs typeface="Arial" pitchFamily="34" charset="0"/>
              </a:rPr>
              <a:t>Dal 2019 entra in vigore l’obbligo di utilizzare il sistema della </a:t>
            </a:r>
          </a:p>
          <a:p>
            <a:pPr algn="ctr"/>
            <a:r>
              <a:rPr lang="it-IT" sz="2000" dirty="0">
                <a:solidFill>
                  <a:srgbClr val="002060"/>
                </a:solidFill>
                <a:latin typeface="Arial" pitchFamily="34" charset="0"/>
                <a:cs typeface="Arial" pitchFamily="34" charset="0"/>
              </a:rPr>
              <a:t>fatturazione elettronica per tutte le transazioni (B2B e B2C) </a:t>
            </a:r>
          </a:p>
        </p:txBody>
      </p:sp>
      <p:cxnSp>
        <p:nvCxnSpPr>
          <p:cNvPr id="184325" name="AutoShape 5"/>
          <p:cNvCxnSpPr>
            <a:cxnSpLocks noChangeShapeType="1"/>
            <a:stCxn id="184324" idx="2"/>
            <a:endCxn id="184322" idx="0"/>
          </p:cNvCxnSpPr>
          <p:nvPr/>
        </p:nvCxnSpPr>
        <p:spPr bwMode="auto">
          <a:xfrm rot="5400000">
            <a:off x="3237029" y="1079359"/>
            <a:ext cx="508000" cy="2232310"/>
          </a:xfrm>
          <a:prstGeom prst="bentConnector3">
            <a:avLst>
              <a:gd name="adj1" fmla="val 50000"/>
            </a:avLst>
          </a:prstGeom>
          <a:noFill/>
          <a:ln w="28575">
            <a:solidFill>
              <a:schemeClr val="tx1"/>
            </a:solidFill>
            <a:miter lim="800000"/>
            <a:headEnd/>
            <a:tailEnd type="triangle" w="med" len="med"/>
          </a:ln>
          <a:effectLst/>
        </p:spPr>
      </p:cxnSp>
      <p:cxnSp>
        <p:nvCxnSpPr>
          <p:cNvPr id="184326" name="AutoShape 6"/>
          <p:cNvCxnSpPr>
            <a:cxnSpLocks noChangeShapeType="1"/>
            <a:stCxn id="184324" idx="2"/>
            <a:endCxn id="184323" idx="0"/>
          </p:cNvCxnSpPr>
          <p:nvPr/>
        </p:nvCxnSpPr>
        <p:spPr bwMode="auto">
          <a:xfrm rot="16200000" flipH="1">
            <a:off x="5487310" y="1061387"/>
            <a:ext cx="508000" cy="2268253"/>
          </a:xfrm>
          <a:prstGeom prst="bentConnector3">
            <a:avLst>
              <a:gd name="adj1" fmla="val 50000"/>
            </a:avLst>
          </a:prstGeom>
          <a:noFill/>
          <a:ln w="28575">
            <a:solidFill>
              <a:schemeClr val="tx1"/>
            </a:solidFill>
            <a:miter lim="800000"/>
            <a:headEnd/>
            <a:tailEnd type="triangle" w="med" len="med"/>
          </a:ln>
          <a:effectLst/>
        </p:spPr>
      </p:cxnSp>
      <p:sp>
        <p:nvSpPr>
          <p:cNvPr id="15" name="Rectangle 3"/>
          <p:cNvSpPr>
            <a:spLocks noChangeArrowheads="1"/>
          </p:cNvSpPr>
          <p:nvPr/>
        </p:nvSpPr>
        <p:spPr bwMode="auto">
          <a:xfrm>
            <a:off x="250700" y="5373216"/>
            <a:ext cx="4248721" cy="100615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L’obbligo viene anticipato al 1^ luglio 2018 per appalti pubblici e cessioni di carburanti </a:t>
            </a:r>
          </a:p>
        </p:txBody>
      </p:sp>
      <p:sp>
        <p:nvSpPr>
          <p:cNvPr id="16" name="Rectangle 2"/>
          <p:cNvSpPr>
            <a:spLocks noChangeArrowheads="1"/>
          </p:cNvSpPr>
          <p:nvPr/>
        </p:nvSpPr>
        <p:spPr bwMode="auto">
          <a:xfrm>
            <a:off x="250700" y="3957762"/>
            <a:ext cx="4249738" cy="100811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rPr>
              <a:t>Sarà necessario acquisire il set di informazioni minime (</a:t>
            </a:r>
            <a:r>
              <a:rPr lang="it-IT" sz="2000" u="sng" dirty="0">
                <a:latin typeface="Arial" pitchFamily="34" charset="0"/>
                <a:cs typeface="Arial" pitchFamily="34" charset="0"/>
              </a:rPr>
              <a:t>corrette</a:t>
            </a:r>
            <a:r>
              <a:rPr lang="it-IT" sz="2000" dirty="0">
                <a:latin typeface="Arial" pitchFamily="34" charset="0"/>
                <a:cs typeface="Arial" pitchFamily="34" charset="0"/>
              </a:rPr>
              <a:t>) per completare l’invio della fattura  </a:t>
            </a:r>
          </a:p>
        </p:txBody>
      </p:sp>
      <p:sp>
        <p:nvSpPr>
          <p:cNvPr id="17" name="Rectangle 3"/>
          <p:cNvSpPr>
            <a:spLocks noChangeArrowheads="1"/>
          </p:cNvSpPr>
          <p:nvPr/>
        </p:nvSpPr>
        <p:spPr bwMode="auto">
          <a:xfrm>
            <a:off x="4787775" y="3961682"/>
            <a:ext cx="4176713" cy="100811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Saranno escluse dall’obbligo le operazioni coperte da scontrino o ricevuta fiscale </a:t>
            </a:r>
          </a:p>
        </p:txBody>
      </p:sp>
      <p:sp>
        <p:nvSpPr>
          <p:cNvPr id="18" name="Rectangle 3"/>
          <p:cNvSpPr>
            <a:spLocks noChangeArrowheads="1"/>
          </p:cNvSpPr>
          <p:nvPr/>
        </p:nvSpPr>
        <p:spPr bwMode="auto">
          <a:xfrm>
            <a:off x="4786955" y="5373216"/>
            <a:ext cx="4176713" cy="1006152"/>
          </a:xfrm>
          <a:prstGeom prst="rect">
            <a:avLst/>
          </a:prstGeom>
          <a:solidFill>
            <a:srgbClr val="C0C0C0"/>
          </a:solidFill>
          <a:ln w="9525">
            <a:solidFill>
              <a:schemeClr val="tx1"/>
            </a:solidFill>
            <a:miter lim="800000"/>
            <a:headEnd/>
            <a:tailEnd/>
          </a:ln>
          <a:effectLst/>
        </p:spPr>
        <p:txBody>
          <a:bodyPr lIns="91367" tIns="45684" rIns="91367" bIns="45684" anchor="ctr"/>
          <a:lstStyle/>
          <a:p>
            <a:pPr algn="ctr"/>
            <a:r>
              <a:rPr lang="it-IT" sz="2000" dirty="0">
                <a:latin typeface="Arial" pitchFamily="34" charset="0"/>
                <a:cs typeface="Arial" pitchFamily="34" charset="0"/>
                <a:sym typeface="Wingdings" pitchFamily="2" charset="2"/>
              </a:rPr>
              <a:t>Restano escluse dall’obbligo le fatture emesse dai soggetti minimi e forfettari  </a:t>
            </a:r>
          </a:p>
        </p:txBody>
      </p:sp>
      <p:cxnSp>
        <p:nvCxnSpPr>
          <p:cNvPr id="33" name="AutoShape 10"/>
          <p:cNvCxnSpPr>
            <a:cxnSpLocks noChangeShapeType="1"/>
          </p:cNvCxnSpPr>
          <p:nvPr/>
        </p:nvCxnSpPr>
        <p:spPr bwMode="auto">
          <a:xfrm>
            <a:off x="2409352" y="3453954"/>
            <a:ext cx="1588" cy="431800"/>
          </a:xfrm>
          <a:prstGeom prst="straightConnector1">
            <a:avLst/>
          </a:prstGeom>
          <a:noFill/>
          <a:ln w="28575">
            <a:solidFill>
              <a:schemeClr val="tx1"/>
            </a:solidFill>
            <a:round/>
            <a:headEnd/>
            <a:tailEnd type="triangle" w="med" len="med"/>
          </a:ln>
          <a:effectLst/>
        </p:spPr>
      </p:cxnSp>
      <p:cxnSp>
        <p:nvCxnSpPr>
          <p:cNvPr id="34" name="AutoShape 10"/>
          <p:cNvCxnSpPr>
            <a:cxnSpLocks noChangeShapeType="1"/>
          </p:cNvCxnSpPr>
          <p:nvPr/>
        </p:nvCxnSpPr>
        <p:spPr bwMode="auto">
          <a:xfrm>
            <a:off x="6875436" y="3453954"/>
            <a:ext cx="1588" cy="431800"/>
          </a:xfrm>
          <a:prstGeom prst="straightConnector1">
            <a:avLst/>
          </a:prstGeom>
          <a:noFill/>
          <a:ln w="28575">
            <a:solidFill>
              <a:schemeClr val="tx1"/>
            </a:solidFill>
            <a:round/>
            <a:headEnd/>
            <a:tailEnd type="triangle" w="med" len="med"/>
          </a:ln>
          <a:effectLst/>
        </p:spPr>
      </p:cxnSp>
      <p:cxnSp>
        <p:nvCxnSpPr>
          <p:cNvPr id="35" name="AutoShape 10"/>
          <p:cNvCxnSpPr>
            <a:cxnSpLocks noChangeShapeType="1"/>
          </p:cNvCxnSpPr>
          <p:nvPr/>
        </p:nvCxnSpPr>
        <p:spPr bwMode="auto">
          <a:xfrm>
            <a:off x="2410940" y="4968082"/>
            <a:ext cx="1588" cy="431800"/>
          </a:xfrm>
          <a:prstGeom prst="straightConnector1">
            <a:avLst/>
          </a:prstGeom>
          <a:noFill/>
          <a:ln w="28575">
            <a:solidFill>
              <a:schemeClr val="tx1"/>
            </a:solidFill>
            <a:round/>
            <a:headEnd/>
            <a:tailEnd type="triangle" w="med" len="med"/>
          </a:ln>
          <a:effectLst/>
        </p:spPr>
      </p:cxnSp>
      <p:cxnSp>
        <p:nvCxnSpPr>
          <p:cNvPr id="36" name="AutoShape 10"/>
          <p:cNvCxnSpPr>
            <a:cxnSpLocks noChangeShapeType="1"/>
          </p:cNvCxnSpPr>
          <p:nvPr/>
        </p:nvCxnSpPr>
        <p:spPr bwMode="auto">
          <a:xfrm>
            <a:off x="6873848" y="4967834"/>
            <a:ext cx="1588" cy="431800"/>
          </a:xfrm>
          <a:prstGeom prst="straightConnector1">
            <a:avLst/>
          </a:prstGeom>
          <a:noFill/>
          <a:ln w="28575">
            <a:solidFill>
              <a:schemeClr val="tx1"/>
            </a:solidFill>
            <a:round/>
            <a:headEnd/>
            <a:tailEnd type="triangle" w="med" len="med"/>
          </a:ln>
          <a:effectLst/>
        </p:spPr>
      </p:cxnSp>
      <p:sp>
        <p:nvSpPr>
          <p:cNvPr id="19" name="Segnaposto testo 3"/>
          <p:cNvSpPr txBox="1">
            <a:spLocks/>
          </p:cNvSpPr>
          <p:nvPr/>
        </p:nvSpPr>
        <p:spPr bwMode="auto">
          <a:xfrm>
            <a:off x="107504"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LA FATTURAZIONE ELETTRONICA OBBLIGATORIA</a:t>
            </a:r>
          </a:p>
        </p:txBody>
      </p:sp>
    </p:spTree>
    <p:extLst>
      <p:ext uri="{BB962C8B-B14F-4D97-AF65-F5344CB8AC3E}">
        <p14:creationId xmlns:p14="http://schemas.microsoft.com/office/powerpoint/2010/main" val="526552031"/>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nvGraphicFramePr>
        <p:xfrm>
          <a:off x="611560" y="1196752"/>
          <a:ext cx="810039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testo 3"/>
          <p:cNvSpPr txBox="1">
            <a:spLocks/>
          </p:cNvSpPr>
          <p:nvPr/>
        </p:nvSpPr>
        <p:spPr bwMode="auto">
          <a:xfrm>
            <a:off x="107504"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LA FATTURAZIONE ELETTRONICA OBBLIGATORIA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p:cNvGraphicFramePr/>
          <p:nvPr>
            <p:extLst>
              <p:ext uri="{D42A27DB-BD31-4B8C-83A1-F6EECF244321}">
                <p14:modId xmlns:p14="http://schemas.microsoft.com/office/powerpoint/2010/main" val="1193531920"/>
              </p:ext>
            </p:extLst>
          </p:nvPr>
        </p:nvGraphicFramePr>
        <p:xfrm>
          <a:off x="395536" y="1124744"/>
          <a:ext cx="8424936"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testo 3"/>
          <p:cNvSpPr txBox="1">
            <a:spLocks/>
          </p:cNvSpPr>
          <p:nvPr/>
        </p:nvSpPr>
        <p:spPr bwMode="auto">
          <a:xfrm>
            <a:off x="107504"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LA FATTURAZIONE ELETTRONICA OBBLIGATORIA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79512" y="1700808"/>
            <a:ext cx="432048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sz="2000" dirty="0">
                <a:latin typeface="Arial"/>
                <a:cs typeface="Arial"/>
              </a:rPr>
              <a:t>La trasmissione potrà ricomprendere una o più fatture elettroniche le quali potranno presentare al loro interno ulteriori dati utili ma non obbligatori</a:t>
            </a:r>
          </a:p>
        </p:txBody>
      </p:sp>
      <p:sp>
        <p:nvSpPr>
          <p:cNvPr id="13" name="Rettangolo 12"/>
          <p:cNvSpPr/>
          <p:nvPr/>
        </p:nvSpPr>
        <p:spPr>
          <a:xfrm>
            <a:off x="4788024" y="1700808"/>
            <a:ext cx="4176464"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sz="2000" dirty="0">
                <a:latin typeface="Arial"/>
                <a:cs typeface="Arial"/>
              </a:rPr>
              <a:t>Per le fatture elettroniche emesse alla Pubblica Amministrazione restano valide le disposizioni di cui al DM n. 55 del 3 aprile 2013 </a:t>
            </a:r>
          </a:p>
        </p:txBody>
      </p:sp>
      <p:sp>
        <p:nvSpPr>
          <p:cNvPr id="15" name="Rettangolo 14"/>
          <p:cNvSpPr/>
          <p:nvPr/>
        </p:nvSpPr>
        <p:spPr>
          <a:xfrm>
            <a:off x="179512" y="4149080"/>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Per la predisposizione del file l’Agenzia delle entrate metterà a disposizione: procedura web, </a:t>
            </a:r>
            <a:r>
              <a:rPr lang="it-IT" sz="2000" dirty="0" err="1">
                <a:latin typeface="Arial"/>
                <a:cs typeface="Arial"/>
              </a:rPr>
              <a:t>app</a:t>
            </a:r>
            <a:r>
              <a:rPr lang="it-IT" sz="2000" dirty="0">
                <a:latin typeface="Arial"/>
                <a:cs typeface="Arial"/>
              </a:rPr>
              <a:t> per </a:t>
            </a:r>
            <a:r>
              <a:rPr lang="it-IT" sz="2000" dirty="0" err="1">
                <a:latin typeface="Arial"/>
                <a:cs typeface="Arial"/>
              </a:rPr>
              <a:t>smartphone</a:t>
            </a:r>
            <a:r>
              <a:rPr lang="it-IT" sz="2000" dirty="0">
                <a:latin typeface="Arial"/>
                <a:cs typeface="Arial"/>
              </a:rPr>
              <a:t> e software per PC  </a:t>
            </a:r>
          </a:p>
        </p:txBody>
      </p:sp>
      <p:sp>
        <p:nvSpPr>
          <p:cNvPr id="7" name="Rettangolo 6"/>
          <p:cNvSpPr/>
          <p:nvPr/>
        </p:nvSpPr>
        <p:spPr>
          <a:xfrm>
            <a:off x="4788024" y="4149080"/>
            <a:ext cx="4176464"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Tutte le fatture saranno trasmesse al </a:t>
            </a:r>
            <a:r>
              <a:rPr lang="it-IT" sz="2000" dirty="0" err="1">
                <a:latin typeface="Arial"/>
                <a:cs typeface="Arial"/>
              </a:rPr>
              <a:t>SdI</a:t>
            </a:r>
            <a:r>
              <a:rPr lang="it-IT" sz="2000" dirty="0">
                <a:latin typeface="Arial"/>
                <a:cs typeface="Arial"/>
              </a:rPr>
              <a:t> o direttamente dal cedente/prestatore ovvero con l’ausilio di un intermediario </a:t>
            </a:r>
          </a:p>
        </p:txBody>
      </p:sp>
      <p:sp>
        <p:nvSpPr>
          <p:cNvPr id="8" name="Segnaposto testo 3"/>
          <p:cNvSpPr txBox="1">
            <a:spLocks/>
          </p:cNvSpPr>
          <p:nvPr/>
        </p:nvSpPr>
        <p:spPr bwMode="auto">
          <a:xfrm>
            <a:off x="251520"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40587231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79512" y="1700808"/>
            <a:ext cx="432048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sz="2000" dirty="0">
                <a:latin typeface="Arial"/>
                <a:cs typeface="Arial"/>
              </a:rPr>
              <a:t>La trasmissione della fattura al </a:t>
            </a:r>
            <a:r>
              <a:rPr lang="it-IT" sz="2000" dirty="0" err="1">
                <a:latin typeface="Arial"/>
                <a:cs typeface="Arial"/>
              </a:rPr>
              <a:t>SdI</a:t>
            </a:r>
            <a:r>
              <a:rPr lang="it-IT" sz="2000" dirty="0">
                <a:latin typeface="Arial"/>
                <a:cs typeface="Arial"/>
              </a:rPr>
              <a:t> è effettuata mediante PEC, procedura web, </a:t>
            </a:r>
            <a:r>
              <a:rPr lang="it-IT" sz="2000" dirty="0" err="1">
                <a:latin typeface="Arial"/>
                <a:cs typeface="Arial"/>
              </a:rPr>
              <a:t>app</a:t>
            </a:r>
            <a:r>
              <a:rPr lang="it-IT" sz="2000" dirty="0">
                <a:latin typeface="Arial"/>
                <a:cs typeface="Arial"/>
              </a:rPr>
              <a:t> per </a:t>
            </a:r>
            <a:r>
              <a:rPr lang="it-IT" sz="2000" dirty="0" err="1">
                <a:latin typeface="Arial"/>
                <a:cs typeface="Arial"/>
              </a:rPr>
              <a:t>smartphone</a:t>
            </a:r>
            <a:r>
              <a:rPr lang="it-IT" sz="2000" dirty="0">
                <a:latin typeface="Arial"/>
                <a:cs typeface="Arial"/>
              </a:rPr>
              <a:t>, web service o trasmissione in remoto</a:t>
            </a:r>
          </a:p>
        </p:txBody>
      </p:sp>
      <p:sp>
        <p:nvSpPr>
          <p:cNvPr id="13" name="Rettangolo 12"/>
          <p:cNvSpPr/>
          <p:nvPr/>
        </p:nvSpPr>
        <p:spPr>
          <a:xfrm>
            <a:off x="4788024" y="1700808"/>
            <a:ext cx="4176464"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sz="2000" dirty="0">
                <a:latin typeface="Arial"/>
                <a:cs typeface="Arial"/>
              </a:rPr>
              <a:t>Il </a:t>
            </a:r>
            <a:r>
              <a:rPr lang="it-IT" sz="2000" dirty="0" err="1">
                <a:latin typeface="Arial"/>
                <a:cs typeface="Arial"/>
              </a:rPr>
              <a:t>SdI</a:t>
            </a:r>
            <a:r>
              <a:rPr lang="it-IT" sz="2000" dirty="0">
                <a:latin typeface="Arial"/>
                <a:cs typeface="Arial"/>
              </a:rPr>
              <a:t> per ogni file effettua i controlli e trasmette la ricevuta di accettazione o di scarto entro 5 giorni dalla trasmissione</a:t>
            </a:r>
          </a:p>
        </p:txBody>
      </p:sp>
      <p:sp>
        <p:nvSpPr>
          <p:cNvPr id="15" name="Rettangolo 14"/>
          <p:cNvSpPr/>
          <p:nvPr/>
        </p:nvSpPr>
        <p:spPr>
          <a:xfrm>
            <a:off x="179512" y="4149080"/>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La fattura elettronica scartata dal Sdi si considera come non emessa (per cui si dovrà emettere una nota </a:t>
            </a:r>
            <a:r>
              <a:rPr lang="it-IT" sz="2000" dirty="0" err="1">
                <a:latin typeface="Arial"/>
                <a:cs typeface="Arial"/>
              </a:rPr>
              <a:t>rettificativa</a:t>
            </a:r>
            <a:r>
              <a:rPr lang="it-IT" sz="2000" dirty="0">
                <a:latin typeface="Arial"/>
                <a:cs typeface="Arial"/>
              </a:rPr>
              <a:t> interna non elettronica) </a:t>
            </a:r>
          </a:p>
        </p:txBody>
      </p:sp>
      <p:sp>
        <p:nvSpPr>
          <p:cNvPr id="7" name="Rettangolo 6"/>
          <p:cNvSpPr/>
          <p:nvPr/>
        </p:nvSpPr>
        <p:spPr>
          <a:xfrm>
            <a:off x="4788024" y="4149080"/>
            <a:ext cx="4176464"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La fattura elettronica è recapitata dal </a:t>
            </a:r>
            <a:r>
              <a:rPr lang="it-IT" sz="2000" dirty="0" err="1">
                <a:latin typeface="Arial"/>
                <a:cs typeface="Arial"/>
              </a:rPr>
              <a:t>SdI</a:t>
            </a:r>
            <a:r>
              <a:rPr lang="it-IT" sz="2000" dirty="0">
                <a:latin typeface="Arial"/>
                <a:cs typeface="Arial"/>
              </a:rPr>
              <a:t> al cessionario/committente ovvero ad un intermediario da questi segnalato</a:t>
            </a:r>
          </a:p>
        </p:txBody>
      </p:sp>
      <p:sp>
        <p:nvSpPr>
          <p:cNvPr id="8" name="Segnaposto testo 3"/>
          <p:cNvSpPr txBox="1">
            <a:spLocks/>
          </p:cNvSpPr>
          <p:nvPr/>
        </p:nvSpPr>
        <p:spPr bwMode="auto">
          <a:xfrm>
            <a:off x="251520"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40587231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79512" y="1700808"/>
            <a:ext cx="432048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sz="2000" dirty="0">
                <a:latin typeface="Arial"/>
                <a:cs typeface="Arial"/>
              </a:rPr>
              <a:t>Solo per le modalità di trasmissione “web service” e “tra terminali remoti” è necessario ottenere previamente un codice destinatario di 7 cifre  </a:t>
            </a:r>
          </a:p>
        </p:txBody>
      </p:sp>
      <p:sp>
        <p:nvSpPr>
          <p:cNvPr id="13" name="Rettangolo 12"/>
          <p:cNvSpPr/>
          <p:nvPr/>
        </p:nvSpPr>
        <p:spPr>
          <a:xfrm>
            <a:off x="4788024" y="1700808"/>
            <a:ext cx="4176464"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sz="2000" dirty="0">
                <a:latin typeface="Arial"/>
                <a:cs typeface="Arial"/>
              </a:rPr>
              <a:t>Per il recapito della fattura l’Agenzia rende disponibile una PEC o un codice destinatario prescelto per la ricezione del file </a:t>
            </a:r>
          </a:p>
        </p:txBody>
      </p:sp>
      <p:sp>
        <p:nvSpPr>
          <p:cNvPr id="15" name="Rettangolo 14"/>
          <p:cNvSpPr/>
          <p:nvPr/>
        </p:nvSpPr>
        <p:spPr>
          <a:xfrm>
            <a:off x="179512" y="4149080"/>
            <a:ext cx="8784976" cy="2160240"/>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Qualora il recapito non fosse possibile (casella Pec piena o contratto scaduto) il </a:t>
            </a:r>
            <a:r>
              <a:rPr lang="it-IT" sz="2000" dirty="0" err="1">
                <a:latin typeface="Arial"/>
                <a:cs typeface="Arial"/>
              </a:rPr>
              <a:t>SdI</a:t>
            </a:r>
            <a:r>
              <a:rPr lang="it-IT" sz="2000" dirty="0">
                <a:latin typeface="Arial"/>
                <a:cs typeface="Arial"/>
              </a:rPr>
              <a:t> rende disponibile al cessionario/committente la fattura elettronica nella sua area riservata del sito web dell’Agenzia comunicando tale informazione al soggetto trasmittente che è obbligato a comunicare per vie diverse che l’originale della fattura elettronica è parcheggiato nel sito web dell’Agenzia ovvero trasmette copia analogica della fattura  </a:t>
            </a:r>
          </a:p>
        </p:txBody>
      </p:sp>
      <p:sp>
        <p:nvSpPr>
          <p:cNvPr id="8" name="Segnaposto testo 3"/>
          <p:cNvSpPr txBox="1">
            <a:spLocks/>
          </p:cNvSpPr>
          <p:nvPr/>
        </p:nvSpPr>
        <p:spPr bwMode="auto">
          <a:xfrm>
            <a:off x="251520"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4058723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1"/>
          <p:cNvSpPr>
            <a:spLocks noGrp="1"/>
          </p:cNvSpPr>
          <p:nvPr>
            <p:ph type="sldNum" sz="quarter" idx="4294967295"/>
          </p:nvPr>
        </p:nvSpPr>
        <p:spPr>
          <a:xfrm>
            <a:off x="6852586" y="6469447"/>
            <a:ext cx="2057400" cy="365125"/>
          </a:xfrm>
          <a:prstGeom prst="rect">
            <a:avLst/>
          </a:prstGeom>
        </p:spPr>
        <p:txBody>
          <a:bodyPr/>
          <a:lstStyle/>
          <a:p>
            <a:pPr algn="r"/>
            <a:fld id="{341EC1FB-F5DC-4712-9AFB-BB17EF98F339}" type="slidenum">
              <a:rPr lang="it-IT" sz="1000" smtClean="0">
                <a:latin typeface="Arial" panose="020B0604020202020204" pitchFamily="34" charset="0"/>
                <a:cs typeface="Arial" panose="020B0604020202020204" pitchFamily="34" charset="0"/>
              </a:rPr>
              <a:pPr algn="r"/>
              <a:t>7</a:t>
            </a:fld>
            <a:endParaRPr lang="it-IT" sz="1000" dirty="0">
              <a:latin typeface="Arial" panose="020B0604020202020204" pitchFamily="34" charset="0"/>
              <a:cs typeface="Arial" panose="020B0604020202020204" pitchFamily="34" charset="0"/>
            </a:endParaRPr>
          </a:p>
        </p:txBody>
      </p:sp>
      <p:sp>
        <p:nvSpPr>
          <p:cNvPr id="7" name="Segnaposto testo 3"/>
          <p:cNvSpPr>
            <a:spLocks noGrp="1"/>
          </p:cNvSpPr>
          <p:nvPr>
            <p:ph type="body" sz="quarter" idx="14"/>
          </p:nvPr>
        </p:nvSpPr>
        <p:spPr>
          <a:xfrm>
            <a:off x="467544" y="2350816"/>
            <a:ext cx="8208912" cy="3670472"/>
          </a:xfrm>
          <a:solidFill>
            <a:srgbClr val="8CC9F7"/>
          </a:solidFill>
          <a:ln w="28575">
            <a:solidFill>
              <a:srgbClr val="405C58"/>
            </a:solidFill>
            <a:miter lim="800000"/>
            <a:headEnd/>
            <a:tailEnd/>
          </a:ln>
        </p:spPr>
        <p:txBody>
          <a:bodyPr anchor="ctr">
            <a:normAutofit lnSpcReduction="10000"/>
          </a:bodyPr>
          <a:lstStyle/>
          <a:p>
            <a:pPr marL="0" indent="0" algn="just">
              <a:lnSpc>
                <a:spcPct val="120000"/>
              </a:lnSpc>
              <a:buNone/>
            </a:pPr>
            <a:r>
              <a:rPr lang="it-IT" b="1" u="sng" dirty="0">
                <a:solidFill>
                  <a:srgbClr val="000090"/>
                </a:solidFill>
                <a:latin typeface="Arial"/>
                <a:cs typeface="Arial"/>
              </a:rPr>
              <a:t>RISOLUZIONE N. 103/E/2017</a:t>
            </a:r>
          </a:p>
          <a:p>
            <a:pPr marL="355600" indent="-355600" algn="just">
              <a:lnSpc>
                <a:spcPct val="120000"/>
              </a:lnSpc>
              <a:buFont typeface="Wingdings" charset="2"/>
              <a:buChar char="ü"/>
            </a:pPr>
            <a:r>
              <a:rPr lang="it-IT" dirty="0">
                <a:solidFill>
                  <a:srgbClr val="000090"/>
                </a:solidFill>
                <a:latin typeface="Arial"/>
                <a:cs typeface="Arial"/>
              </a:rPr>
              <a:t>Il visto di conformità deve essere apposto da chi tiene le scritture contabili e predispone la dichiarazione, che può essere oltre al professionista anche la società di servizi posseduta in maggioranza da professionisti;</a:t>
            </a:r>
          </a:p>
          <a:p>
            <a:pPr marL="355600" indent="-355600" algn="just">
              <a:lnSpc>
                <a:spcPct val="120000"/>
              </a:lnSpc>
              <a:buFont typeface="Wingdings" charset="2"/>
              <a:buChar char="ü"/>
            </a:pPr>
            <a:r>
              <a:rPr lang="it-IT" dirty="0">
                <a:solidFill>
                  <a:srgbClr val="000090"/>
                </a:solidFill>
                <a:latin typeface="Arial"/>
                <a:cs typeface="Arial"/>
              </a:rPr>
              <a:t>in virtù dell’art. 23 del DM 164/99, la tenuta della contabilità e la predisposizione della dichiarazione potrebbero essere ricondotte al professionista, anche se svolte dalla società di servizi di cui il professionista medesimo è socio, purché siano effettuate sotto il diretto controllo e la responsabilità dello stesso professionista”.</a:t>
            </a:r>
          </a:p>
        </p:txBody>
      </p:sp>
      <p:sp>
        <p:nvSpPr>
          <p:cNvPr id="12" name="CasellaDiTesto 11"/>
          <p:cNvSpPr txBox="1"/>
          <p:nvPr/>
        </p:nvSpPr>
        <p:spPr>
          <a:xfrm>
            <a:off x="179512" y="116632"/>
            <a:ext cx="8784976" cy="430887"/>
          </a:xfrm>
          <a:prstGeom prst="rect">
            <a:avLst/>
          </a:prstGeom>
          <a:noFill/>
        </p:spPr>
        <p:txBody>
          <a:bodyPr wrap="square" rtlCol="0">
            <a:spAutoFit/>
          </a:bodyPr>
          <a:lstStyle/>
          <a:p>
            <a:r>
              <a:rPr lang="de-DE" sz="2200" cap="all" dirty="0">
                <a:solidFill>
                  <a:srgbClr val="000090"/>
                </a:solidFill>
                <a:latin typeface="Arial"/>
                <a:cs typeface="Arial"/>
              </a:rPr>
              <a:t>NUOVE REGOLE PER VISTO CONFORMITÀ E COMPENSAZIONI</a:t>
            </a:r>
            <a:endParaRPr lang="it-IT" sz="2200" cap="all" dirty="0">
              <a:solidFill>
                <a:srgbClr val="000090"/>
              </a:solidFill>
              <a:latin typeface="Arial"/>
              <a:cs typeface="Arial"/>
            </a:endParaRPr>
          </a:p>
        </p:txBody>
      </p:sp>
    </p:spTree>
    <p:extLst>
      <p:ext uri="{BB962C8B-B14F-4D97-AF65-F5344CB8AC3E}">
        <p14:creationId xmlns:p14="http://schemas.microsoft.com/office/powerpoint/2010/main" val="27192918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79512" y="1700808"/>
            <a:ext cx="432048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sz="2000" dirty="0">
                <a:latin typeface="Arial"/>
                <a:cs typeface="Arial"/>
              </a:rPr>
              <a:t>La data di emissione della fattura elettronica è riportata nel campo </a:t>
            </a:r>
            <a:r>
              <a:rPr lang="it-IT" sz="2000" b="1" u="sng" dirty="0">
                <a:latin typeface="Arial"/>
                <a:cs typeface="Arial"/>
              </a:rPr>
              <a:t>“DATA”</a:t>
            </a:r>
            <a:r>
              <a:rPr lang="it-IT" sz="2000" dirty="0">
                <a:latin typeface="Arial"/>
                <a:cs typeface="Arial"/>
              </a:rPr>
              <a:t> della sez. “Dati generali”</a:t>
            </a:r>
          </a:p>
        </p:txBody>
      </p:sp>
      <p:sp>
        <p:nvSpPr>
          <p:cNvPr id="13" name="Rettangolo 12"/>
          <p:cNvSpPr/>
          <p:nvPr/>
        </p:nvSpPr>
        <p:spPr>
          <a:xfrm>
            <a:off x="4788024" y="1700808"/>
            <a:ext cx="4176464"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sz="2000" dirty="0">
                <a:latin typeface="Arial"/>
                <a:cs typeface="Arial"/>
              </a:rPr>
              <a:t>La data di ricezione della fattura elettronica è resa disponibile al destinatario nella propria ricevuta </a:t>
            </a:r>
          </a:p>
        </p:txBody>
      </p:sp>
      <p:sp>
        <p:nvSpPr>
          <p:cNvPr id="15" name="Rettangolo 14"/>
          <p:cNvSpPr/>
          <p:nvPr/>
        </p:nvSpPr>
        <p:spPr>
          <a:xfrm>
            <a:off x="179512" y="4149080"/>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Nel caso di messa a disposizione della fattura nell’area riservata del web, la data di ricezione coincide con </a:t>
            </a:r>
            <a:r>
              <a:rPr lang="it-IT" sz="2000" b="1" u="sng" dirty="0">
                <a:latin typeface="Arial"/>
                <a:cs typeface="Arial"/>
              </a:rPr>
              <a:t>la data di presa visione</a:t>
            </a:r>
            <a:r>
              <a:rPr lang="it-IT" sz="2000" dirty="0">
                <a:latin typeface="Arial"/>
                <a:cs typeface="Arial"/>
              </a:rPr>
              <a:t>  </a:t>
            </a:r>
          </a:p>
        </p:txBody>
      </p:sp>
      <p:sp>
        <p:nvSpPr>
          <p:cNvPr id="7" name="Rettangolo 6"/>
          <p:cNvSpPr/>
          <p:nvPr/>
        </p:nvSpPr>
        <p:spPr>
          <a:xfrm>
            <a:off x="4788024" y="4149080"/>
            <a:ext cx="4176464"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In caso di cessionario/committente privato, minimo o forfettario, la data di ricezione coincide con </a:t>
            </a:r>
            <a:r>
              <a:rPr lang="it-IT" sz="2000" b="1" u="sng" dirty="0">
                <a:latin typeface="Arial"/>
                <a:cs typeface="Arial"/>
              </a:rPr>
              <a:t>la data di messa a disposizione</a:t>
            </a:r>
          </a:p>
        </p:txBody>
      </p:sp>
      <p:sp>
        <p:nvSpPr>
          <p:cNvPr id="8" name="Segnaposto testo 3"/>
          <p:cNvSpPr txBox="1">
            <a:spLocks/>
          </p:cNvSpPr>
          <p:nvPr/>
        </p:nvSpPr>
        <p:spPr bwMode="auto">
          <a:xfrm>
            <a:off x="251520"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40587231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79512" y="1700808"/>
            <a:ext cx="4320480" cy="1728192"/>
          </a:xfrm>
          <a:prstGeom prst="rect">
            <a:avLst/>
          </a:prstGeom>
          <a:solidFill>
            <a:srgbClr val="B4DCFA"/>
          </a:solidFill>
          <a:ln w="19050">
            <a:solidFill>
              <a:srgbClr val="3366FF"/>
            </a:solidFill>
            <a:prstDash val="sysDash"/>
          </a:ln>
        </p:spPr>
        <p:txBody>
          <a:bodyPr wrap="square" anchor="ctr" anchorCtr="0">
            <a:noAutofit/>
          </a:bodyPr>
          <a:lstStyle/>
          <a:p>
            <a:pPr algn="ctr">
              <a:lnSpc>
                <a:spcPts val="2500"/>
              </a:lnSpc>
            </a:pPr>
            <a:r>
              <a:rPr lang="it-IT" sz="2000" dirty="0">
                <a:latin typeface="Arial"/>
                <a:cs typeface="Arial"/>
              </a:rPr>
              <a:t>Sia il cedente/prestatore che il cessionario/committente possono trasmettere/ricevere le fattura elettroniche tramite un intermediario</a:t>
            </a:r>
          </a:p>
        </p:txBody>
      </p:sp>
      <p:sp>
        <p:nvSpPr>
          <p:cNvPr id="13" name="Rettangolo 12"/>
          <p:cNvSpPr/>
          <p:nvPr/>
        </p:nvSpPr>
        <p:spPr>
          <a:xfrm>
            <a:off x="4716016" y="1700808"/>
            <a:ext cx="4248472" cy="1728192"/>
          </a:xfrm>
          <a:prstGeom prst="rect">
            <a:avLst/>
          </a:prstGeom>
          <a:solidFill>
            <a:srgbClr val="B4DCFA"/>
          </a:solidFill>
          <a:ln w="19050">
            <a:solidFill>
              <a:schemeClr val="accent1"/>
            </a:solidFill>
            <a:prstDash val="sysDash"/>
          </a:ln>
        </p:spPr>
        <p:txBody>
          <a:bodyPr wrap="square" anchor="ctr" anchorCtr="0">
            <a:noAutofit/>
          </a:bodyPr>
          <a:lstStyle/>
          <a:p>
            <a:pPr algn="ctr">
              <a:lnSpc>
                <a:spcPts val="2500"/>
              </a:lnSpc>
            </a:pPr>
            <a:r>
              <a:rPr lang="it-IT" sz="2000" dirty="0">
                <a:latin typeface="Arial"/>
                <a:cs typeface="Arial"/>
              </a:rPr>
              <a:t>L’intermediario non necessita di alcuna particolare qualifica professionale e non coincide con la figura dell’intermediario abilitato alla trasmissione delle dichiarazioni</a:t>
            </a:r>
          </a:p>
        </p:txBody>
      </p:sp>
      <p:sp>
        <p:nvSpPr>
          <p:cNvPr id="15" name="Rettangolo 14"/>
          <p:cNvSpPr/>
          <p:nvPr/>
        </p:nvSpPr>
        <p:spPr>
          <a:xfrm>
            <a:off x="179512" y="4149080"/>
            <a:ext cx="4320480"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Invece la consultazione ed acquisizione delle fatture elettroniche dal sito web dell’Agenzia è riservata ai soli intermediari abilitati </a:t>
            </a:r>
          </a:p>
        </p:txBody>
      </p:sp>
      <p:sp>
        <p:nvSpPr>
          <p:cNvPr id="7" name="Rettangolo 6"/>
          <p:cNvSpPr/>
          <p:nvPr/>
        </p:nvSpPr>
        <p:spPr>
          <a:xfrm>
            <a:off x="4716016" y="4149080"/>
            <a:ext cx="4248472" cy="1728192"/>
          </a:xfrm>
          <a:prstGeom prst="rect">
            <a:avLst/>
          </a:prstGeom>
          <a:solidFill>
            <a:srgbClr val="B4DCFA"/>
          </a:solidFill>
          <a:ln w="19050">
            <a:solidFill>
              <a:srgbClr val="FF0000"/>
            </a:solidFill>
            <a:prstDash val="sysDash"/>
          </a:ln>
        </p:spPr>
        <p:txBody>
          <a:bodyPr wrap="square" anchor="ctr" anchorCtr="0">
            <a:noAutofit/>
          </a:bodyPr>
          <a:lstStyle/>
          <a:p>
            <a:pPr algn="ctr">
              <a:lnSpc>
                <a:spcPts val="2500"/>
              </a:lnSpc>
            </a:pPr>
            <a:r>
              <a:rPr lang="it-IT" sz="2000" dirty="0">
                <a:latin typeface="Arial"/>
                <a:cs typeface="Arial"/>
              </a:rPr>
              <a:t>L’intermediario potrà operare solo dopo la registrazione di un’apposita delega conferitagli dal contribuente interessato tramite le funzionalità proposte dal sito web dell’Agenzia</a:t>
            </a:r>
          </a:p>
        </p:txBody>
      </p:sp>
      <p:sp>
        <p:nvSpPr>
          <p:cNvPr id="8" name="Segnaposto testo 3"/>
          <p:cNvSpPr txBox="1">
            <a:spLocks/>
          </p:cNvSpPr>
          <p:nvPr/>
        </p:nvSpPr>
        <p:spPr bwMode="auto">
          <a:xfrm>
            <a:off x="251520"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40587231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467544" y="3212976"/>
            <a:ext cx="8136904" cy="113758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Se il cedente/prestatore ha registrato una fatture emessa successivamente scartata dal </a:t>
            </a:r>
            <a:r>
              <a:rPr lang="it-IT" sz="2000" dirty="0" err="1">
                <a:latin typeface="Arial   "/>
                <a:cs typeface="Arial"/>
              </a:rPr>
              <a:t>SdI</a:t>
            </a:r>
            <a:r>
              <a:rPr lang="it-IT" sz="2000" dirty="0">
                <a:latin typeface="Arial   "/>
                <a:cs typeface="Arial"/>
              </a:rPr>
              <a:t>, dovrà emettere una nota di variazione interna che non transiterà dal </a:t>
            </a:r>
            <a:r>
              <a:rPr lang="it-IT" sz="2000" dirty="0" err="1">
                <a:latin typeface="Arial   "/>
                <a:cs typeface="Arial"/>
              </a:rPr>
              <a:t>SdI</a:t>
            </a:r>
            <a:endParaRPr lang="it-IT" sz="2000" dirty="0">
              <a:latin typeface="Arial   "/>
              <a:cs typeface="Arial"/>
            </a:endParaRPr>
          </a:p>
        </p:txBody>
      </p:sp>
      <p:sp>
        <p:nvSpPr>
          <p:cNvPr id="180227" name="Rectangle 3"/>
          <p:cNvSpPr>
            <a:spLocks noChangeArrowheads="1"/>
          </p:cNvSpPr>
          <p:nvPr/>
        </p:nvSpPr>
        <p:spPr bwMode="auto">
          <a:xfrm>
            <a:off x="467544" y="1484785"/>
            <a:ext cx="8136904" cy="864095"/>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a:cs typeface="Arial"/>
                <a:sym typeface="Wingdings" pitchFamily="2" charset="2"/>
              </a:rPr>
              <a:t>Le regole tecniche previste per la fattura elettronica si applicheranno anche all’emissione delle note di credito o di debito</a:t>
            </a:r>
          </a:p>
        </p:txBody>
      </p:sp>
      <p:sp>
        <p:nvSpPr>
          <p:cNvPr id="10" name="Callout con freccia in giù 9"/>
          <p:cNvSpPr/>
          <p:nvPr/>
        </p:nvSpPr>
        <p:spPr>
          <a:xfrm>
            <a:off x="810731" y="836712"/>
            <a:ext cx="2177093" cy="554360"/>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Note di variazione</a:t>
            </a:r>
          </a:p>
        </p:txBody>
      </p:sp>
      <p:sp>
        <p:nvSpPr>
          <p:cNvPr id="11" name="Callout con freccia in giù 10"/>
          <p:cNvSpPr/>
          <p:nvPr/>
        </p:nvSpPr>
        <p:spPr>
          <a:xfrm>
            <a:off x="810731" y="2636912"/>
            <a:ext cx="2177093"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Fatture scartate</a:t>
            </a:r>
          </a:p>
        </p:txBody>
      </p:sp>
      <p:sp>
        <p:nvSpPr>
          <p:cNvPr id="12" name="Rectangle 2"/>
          <p:cNvSpPr>
            <a:spLocks noChangeArrowheads="1"/>
          </p:cNvSpPr>
          <p:nvPr/>
        </p:nvSpPr>
        <p:spPr bwMode="auto">
          <a:xfrm>
            <a:off x="467544" y="5229200"/>
            <a:ext cx="8136904" cy="144016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Il cessionario/committente trasmette al </a:t>
            </a:r>
            <a:r>
              <a:rPr lang="it-IT" sz="2000" dirty="0" err="1">
                <a:latin typeface="Arial   "/>
                <a:cs typeface="Arial"/>
              </a:rPr>
              <a:t>SdI</a:t>
            </a:r>
            <a:r>
              <a:rPr lang="it-IT" sz="2000" dirty="0">
                <a:latin typeface="Arial   "/>
                <a:cs typeface="Arial"/>
              </a:rPr>
              <a:t> l’autofattura redatta in relazione alla cessione o prestazione non fatturata dal cedente/prestatore e tale trasmissione sostituisce l’obbligo della consegna del documento presso l’Agenzia delle entrate</a:t>
            </a:r>
          </a:p>
        </p:txBody>
      </p:sp>
      <p:sp>
        <p:nvSpPr>
          <p:cNvPr id="13" name="Callout con freccia in giù 12"/>
          <p:cNvSpPr/>
          <p:nvPr/>
        </p:nvSpPr>
        <p:spPr>
          <a:xfrm>
            <a:off x="810731" y="4653136"/>
            <a:ext cx="2177093"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Autofatture</a:t>
            </a:r>
          </a:p>
        </p:txBody>
      </p:sp>
      <p:sp>
        <p:nvSpPr>
          <p:cNvPr id="14" name="Segnaposto testo 3"/>
          <p:cNvSpPr txBox="1">
            <a:spLocks/>
          </p:cNvSpPr>
          <p:nvPr/>
        </p:nvSpPr>
        <p:spPr bwMode="auto">
          <a:xfrm>
            <a:off x="107504"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570640813"/>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467544" y="3212976"/>
            <a:ext cx="8136904" cy="113758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L’Agenzia metterà a disposizione un servizio web di generazione di un “QR Code” utile per l’acquisizione automatica dei dati anagrafici IVA e dell’indirizzo telematico del cessionario/committente</a:t>
            </a:r>
          </a:p>
        </p:txBody>
      </p:sp>
      <p:sp>
        <p:nvSpPr>
          <p:cNvPr id="180227" name="Rectangle 3"/>
          <p:cNvSpPr>
            <a:spLocks noChangeArrowheads="1"/>
          </p:cNvSpPr>
          <p:nvPr/>
        </p:nvSpPr>
        <p:spPr bwMode="auto">
          <a:xfrm>
            <a:off x="467544" y="1340768"/>
            <a:ext cx="8136904" cy="1080119"/>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a:cs typeface="Arial"/>
                <a:sym typeface="Wingdings" pitchFamily="2" charset="2"/>
              </a:rPr>
              <a:t>Tutti i soggetti potranno conservare elettronicamente le fatture emesse o ricevute utilizzando il servizio gratuito messo a disposizione dall’Agenzia delle entrate ovvero tramite intermediari delegati</a:t>
            </a:r>
          </a:p>
        </p:txBody>
      </p:sp>
      <p:sp>
        <p:nvSpPr>
          <p:cNvPr id="10" name="Callout con freccia in giù 9"/>
          <p:cNvSpPr/>
          <p:nvPr/>
        </p:nvSpPr>
        <p:spPr>
          <a:xfrm>
            <a:off x="810731" y="764704"/>
            <a:ext cx="2177093" cy="554360"/>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Conservazione</a:t>
            </a:r>
          </a:p>
        </p:txBody>
      </p:sp>
      <p:sp>
        <p:nvSpPr>
          <p:cNvPr id="11" name="Callout con freccia in giù 10"/>
          <p:cNvSpPr/>
          <p:nvPr/>
        </p:nvSpPr>
        <p:spPr>
          <a:xfrm>
            <a:off x="810731" y="2636912"/>
            <a:ext cx="2177093"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Servizi di ausilio</a:t>
            </a:r>
          </a:p>
        </p:txBody>
      </p:sp>
      <p:sp>
        <p:nvSpPr>
          <p:cNvPr id="12" name="Rectangle 2"/>
          <p:cNvSpPr>
            <a:spLocks noChangeArrowheads="1"/>
          </p:cNvSpPr>
          <p:nvPr/>
        </p:nvSpPr>
        <p:spPr bwMode="auto">
          <a:xfrm>
            <a:off x="467544" y="5229200"/>
            <a:ext cx="8136904" cy="144016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L’Agenzia metterà a disposizione un servizio di ricerca, consultazione e acquisizione delle fatture elettroniche emesse o ricevute che resteranno on line fino al 31/12 dell’anno successivo a quello di ricezione del documento da parte del </a:t>
            </a:r>
            <a:r>
              <a:rPr lang="it-IT" sz="2000" dirty="0" err="1">
                <a:latin typeface="Arial   "/>
                <a:cs typeface="Arial"/>
              </a:rPr>
              <a:t>SdI</a:t>
            </a:r>
            <a:r>
              <a:rPr lang="it-IT" sz="2000" dirty="0">
                <a:latin typeface="Arial   "/>
                <a:cs typeface="Arial"/>
              </a:rPr>
              <a:t> </a:t>
            </a:r>
          </a:p>
        </p:txBody>
      </p:sp>
      <p:sp>
        <p:nvSpPr>
          <p:cNvPr id="13" name="Callout con freccia in giù 12"/>
          <p:cNvSpPr/>
          <p:nvPr/>
        </p:nvSpPr>
        <p:spPr>
          <a:xfrm>
            <a:off x="810731" y="4653136"/>
            <a:ext cx="2177093"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Ricerca fatture</a:t>
            </a:r>
          </a:p>
        </p:txBody>
      </p:sp>
      <p:sp>
        <p:nvSpPr>
          <p:cNvPr id="14" name="Segnaposto testo 3"/>
          <p:cNvSpPr txBox="1">
            <a:spLocks/>
          </p:cNvSpPr>
          <p:nvPr/>
        </p:nvSpPr>
        <p:spPr bwMode="auto">
          <a:xfrm>
            <a:off x="107504" y="188640"/>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472259326"/>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467544" y="3212976"/>
            <a:ext cx="8136904" cy="113758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La trasmissione è facoltativa per le importazioni certificate da bolletta doganale ovvero tramite </a:t>
            </a:r>
            <a:r>
              <a:rPr lang="it-IT" sz="2000" dirty="0" err="1">
                <a:latin typeface="Arial   "/>
                <a:cs typeface="Arial"/>
              </a:rPr>
              <a:t>SdI</a:t>
            </a:r>
            <a:r>
              <a:rPr lang="it-IT" sz="2000" dirty="0">
                <a:latin typeface="Arial   "/>
                <a:cs typeface="Arial"/>
              </a:rPr>
              <a:t> e dovrà essere effettuata entro l’ultimo giorno del mese successivo all’emissione o ricezione</a:t>
            </a:r>
          </a:p>
        </p:txBody>
      </p:sp>
      <p:sp>
        <p:nvSpPr>
          <p:cNvPr id="180227" name="Rectangle 3"/>
          <p:cNvSpPr>
            <a:spLocks noChangeArrowheads="1"/>
          </p:cNvSpPr>
          <p:nvPr/>
        </p:nvSpPr>
        <p:spPr bwMode="auto">
          <a:xfrm>
            <a:off x="467544" y="1340768"/>
            <a:ext cx="8136904" cy="1080119"/>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a:cs typeface="Arial"/>
                <a:sym typeface="Wingdings" pitchFamily="2" charset="2"/>
              </a:rPr>
              <a:t>Per ogni cessione/prestazione verso e da soggetti non stabiliti in Italia il contribuente dovrà trasmettere con cadenza mensile un file contenente i dati essenziali di ogni fattura </a:t>
            </a:r>
          </a:p>
        </p:txBody>
      </p:sp>
      <p:sp>
        <p:nvSpPr>
          <p:cNvPr id="10" name="Callout con freccia in giù 9"/>
          <p:cNvSpPr/>
          <p:nvPr/>
        </p:nvSpPr>
        <p:spPr>
          <a:xfrm>
            <a:off x="810731" y="764704"/>
            <a:ext cx="3041189" cy="554360"/>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Operazioni transfrontaliere</a:t>
            </a:r>
          </a:p>
        </p:txBody>
      </p:sp>
      <p:sp>
        <p:nvSpPr>
          <p:cNvPr id="11" name="Callout con freccia in giù 10"/>
          <p:cNvSpPr/>
          <p:nvPr/>
        </p:nvSpPr>
        <p:spPr>
          <a:xfrm>
            <a:off x="810731" y="2636912"/>
            <a:ext cx="3041189"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Operazioni transfrontaliere</a:t>
            </a:r>
          </a:p>
        </p:txBody>
      </p:sp>
      <p:sp>
        <p:nvSpPr>
          <p:cNvPr id="12" name="Rectangle 2"/>
          <p:cNvSpPr>
            <a:spLocks noChangeArrowheads="1"/>
          </p:cNvSpPr>
          <p:nvPr/>
        </p:nvSpPr>
        <p:spPr bwMode="auto">
          <a:xfrm>
            <a:off x="467544" y="5229200"/>
            <a:ext cx="8136904" cy="144016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Per le sole fatture emesse si potrà in alternativa trasmettere all’Agenzia l’intero documento in formato elettronico compilando solo il campo “Codice Destinatario” con un codice convenzionale indicato nelle specifiche tecniche del Provvedimento</a:t>
            </a:r>
          </a:p>
        </p:txBody>
      </p:sp>
      <p:sp>
        <p:nvSpPr>
          <p:cNvPr id="13" name="Callout con freccia in giù 12"/>
          <p:cNvSpPr/>
          <p:nvPr/>
        </p:nvSpPr>
        <p:spPr>
          <a:xfrm>
            <a:off x="810731" y="4653136"/>
            <a:ext cx="3041189"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Operazioni transfrontaliere</a:t>
            </a:r>
          </a:p>
        </p:txBody>
      </p:sp>
      <p:sp>
        <p:nvSpPr>
          <p:cNvPr id="14" name="Segnaposto testo 3"/>
          <p:cNvSpPr txBox="1">
            <a:spLocks/>
          </p:cNvSpPr>
          <p:nvPr/>
        </p:nvSpPr>
        <p:spPr bwMode="auto">
          <a:xfrm>
            <a:off x="107504" y="116632"/>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3220318160"/>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467544" y="3356992"/>
            <a:ext cx="8136904" cy="1137580"/>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Per consentire al </a:t>
            </a:r>
            <a:r>
              <a:rPr lang="it-IT" sz="2000" dirty="0" err="1">
                <a:latin typeface="Arial   "/>
                <a:cs typeface="Arial"/>
              </a:rPr>
              <a:t>SdI</a:t>
            </a:r>
            <a:r>
              <a:rPr lang="it-IT" sz="2000" dirty="0">
                <a:latin typeface="Arial   "/>
                <a:cs typeface="Arial"/>
              </a:rPr>
              <a:t> di recapitare la fattura elettronica alla controparte, l’emittente deve compilare il campo “Codice Destinatario” (codice di 7 cifre) e la </a:t>
            </a:r>
            <a:r>
              <a:rPr lang="it-IT" sz="2000" dirty="0" err="1">
                <a:latin typeface="Arial   "/>
                <a:cs typeface="Arial"/>
              </a:rPr>
              <a:t>Pec</a:t>
            </a:r>
            <a:r>
              <a:rPr lang="it-IT" sz="2000" dirty="0">
                <a:latin typeface="Arial   "/>
                <a:cs typeface="Arial"/>
              </a:rPr>
              <a:t> del cessionario/committente</a:t>
            </a:r>
          </a:p>
        </p:txBody>
      </p:sp>
      <p:sp>
        <p:nvSpPr>
          <p:cNvPr id="180227" name="Rectangle 3"/>
          <p:cNvSpPr>
            <a:spLocks noChangeArrowheads="1"/>
          </p:cNvSpPr>
          <p:nvPr/>
        </p:nvSpPr>
        <p:spPr bwMode="auto">
          <a:xfrm>
            <a:off x="467544" y="1484784"/>
            <a:ext cx="8136904" cy="1080119"/>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a:cs typeface="Arial"/>
                <a:sym typeface="Wingdings" pitchFamily="2" charset="2"/>
              </a:rPr>
              <a:t>L’Agenzia delle entrate e la Guardia di Finanza potranno consultare le fatture emesse o ricevute da un contribuente solo dopo averlo formalmente allo stesso comunicato </a:t>
            </a:r>
          </a:p>
        </p:txBody>
      </p:sp>
      <p:sp>
        <p:nvSpPr>
          <p:cNvPr id="10" name="Callout con freccia in giù 9"/>
          <p:cNvSpPr/>
          <p:nvPr/>
        </p:nvSpPr>
        <p:spPr>
          <a:xfrm>
            <a:off x="810731" y="908720"/>
            <a:ext cx="3041189" cy="554360"/>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Verifiche e controlli</a:t>
            </a:r>
          </a:p>
        </p:txBody>
      </p:sp>
      <p:sp>
        <p:nvSpPr>
          <p:cNvPr id="11" name="Callout con freccia in giù 10"/>
          <p:cNvSpPr/>
          <p:nvPr/>
        </p:nvSpPr>
        <p:spPr>
          <a:xfrm>
            <a:off x="810731" y="2780928"/>
            <a:ext cx="3041189"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Codice destinatario e PEC</a:t>
            </a:r>
          </a:p>
        </p:txBody>
      </p:sp>
      <p:sp>
        <p:nvSpPr>
          <p:cNvPr id="12" name="Rectangle 2"/>
          <p:cNvSpPr>
            <a:spLocks noChangeArrowheads="1"/>
          </p:cNvSpPr>
          <p:nvPr/>
        </p:nvSpPr>
        <p:spPr bwMode="auto">
          <a:xfrm>
            <a:off x="467544" y="5373216"/>
            <a:ext cx="8136904" cy="1224136"/>
          </a:xfrm>
          <a:prstGeom prst="rect">
            <a:avLst/>
          </a:prstGeom>
          <a:solidFill>
            <a:schemeClr val="accent2">
              <a:lumMod val="40000"/>
              <a:lumOff val="60000"/>
            </a:schemeClr>
          </a:solidFill>
          <a:ln w="9525">
            <a:solidFill>
              <a:schemeClr val="tx1"/>
            </a:solidFill>
            <a:miter lim="800000"/>
            <a:headEnd/>
            <a:tailEnd/>
          </a:ln>
          <a:effectLst/>
        </p:spPr>
        <p:txBody>
          <a:bodyPr lIns="91395" tIns="45697" rIns="91395" bIns="45697" anchor="ctr"/>
          <a:lstStyle/>
          <a:p>
            <a:pPr algn="ctr">
              <a:lnSpc>
                <a:spcPts val="2400"/>
              </a:lnSpc>
            </a:pPr>
            <a:r>
              <a:rPr lang="it-IT" sz="2000" dirty="0">
                <a:latin typeface="Arial   "/>
                <a:cs typeface="Arial"/>
              </a:rPr>
              <a:t>Per fatture emesse a privati, minimi, forfettari o agricoltori l’emittente indicherà esclusivamente un codice convenzionale e la fattura sarà messa a disposizione su apposita area web riservata dell’Agenzia  </a:t>
            </a:r>
          </a:p>
        </p:txBody>
      </p:sp>
      <p:sp>
        <p:nvSpPr>
          <p:cNvPr id="13" name="Callout con freccia in giù 12"/>
          <p:cNvSpPr/>
          <p:nvPr/>
        </p:nvSpPr>
        <p:spPr>
          <a:xfrm>
            <a:off x="810731" y="4797152"/>
            <a:ext cx="3041189" cy="526405"/>
          </a:xfrm>
          <a:prstGeom prst="downArrowCallou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ts val="2400"/>
              </a:lnSpc>
            </a:pPr>
            <a:r>
              <a:rPr lang="it-IT" dirty="0">
                <a:solidFill>
                  <a:srgbClr val="002060"/>
                </a:solidFill>
                <a:latin typeface="Arial   "/>
              </a:rPr>
              <a:t>Fatture a soggetti privati</a:t>
            </a:r>
          </a:p>
        </p:txBody>
      </p:sp>
      <p:sp>
        <p:nvSpPr>
          <p:cNvPr id="14" name="Segnaposto testo 3"/>
          <p:cNvSpPr txBox="1">
            <a:spLocks/>
          </p:cNvSpPr>
          <p:nvPr/>
        </p:nvSpPr>
        <p:spPr bwMode="auto">
          <a:xfrm>
            <a:off x="107504" y="116632"/>
            <a:ext cx="8892480" cy="431800"/>
          </a:xfrm>
          <a:prstGeom prst="rect">
            <a:avLst/>
          </a:prstGeom>
          <a:noFill/>
          <a:ln w="9525">
            <a:noFill/>
            <a:miter lim="800000"/>
            <a:headEnd/>
            <a:tailEnd/>
          </a:ln>
        </p:spPr>
        <p:txBody>
          <a:bodyPr anchor="ctr"/>
          <a:lstStyle/>
          <a:p>
            <a:pPr marL="342900" indent="-342900" algn="ctr" defTabSz="457200" eaLnBrk="1" hangingPunct="1">
              <a:spcBef>
                <a:spcPct val="20000"/>
              </a:spcBef>
            </a:pPr>
            <a:r>
              <a:rPr lang="it-IT" altLang="it-IT" sz="2200" dirty="0">
                <a:solidFill>
                  <a:srgbClr val="002060"/>
                </a:solidFill>
                <a:ea typeface="MS PGothic" pitchFamily="34" charset="-128"/>
              </a:rPr>
              <a:t>IL PROVV. 89757/2018 SULLA FATTURAZIONE ELETTRONICA </a:t>
            </a:r>
          </a:p>
        </p:txBody>
      </p:sp>
    </p:spTree>
    <p:extLst>
      <p:ext uri="{BB962C8B-B14F-4D97-AF65-F5344CB8AC3E}">
        <p14:creationId xmlns:p14="http://schemas.microsoft.com/office/powerpoint/2010/main" val="1778845471"/>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11"/>
          <p:cNvSpPr txBox="1">
            <a:spLocks noChangeArrowheads="1"/>
          </p:cNvSpPr>
          <p:nvPr/>
        </p:nvSpPr>
        <p:spPr bwMode="auto">
          <a:xfrm>
            <a:off x="1384126" y="3135684"/>
            <a:ext cx="6572250" cy="941388"/>
          </a:xfrm>
          <a:prstGeom prst="rect">
            <a:avLst/>
          </a:prstGeom>
          <a:solidFill>
            <a:srgbClr val="014A99"/>
          </a:solidFill>
          <a:ln w="9525">
            <a:noFill/>
            <a:miter lim="800000"/>
            <a:headEnd/>
            <a:tailEnd/>
          </a:ln>
        </p:spPr>
        <p:txBody>
          <a:bodyPr wrap="none" anchor="ctr"/>
          <a:lstStyle/>
          <a:p>
            <a:pPr marL="533400" indent="-533400" algn="ctr" eaLnBrk="1" hangingPunct="1">
              <a:lnSpc>
                <a:spcPct val="90000"/>
              </a:lnSpc>
              <a:spcBef>
                <a:spcPct val="20000"/>
              </a:spcBef>
            </a:pPr>
            <a:r>
              <a:rPr lang="it-IT" altLang="it-IT" sz="3200" dirty="0">
                <a:solidFill>
                  <a:schemeClr val="bg1"/>
                </a:solidFill>
                <a:latin typeface="Century Gothic"/>
                <a:cs typeface="Century Gothic"/>
              </a:rPr>
              <a:t>Grazie e arrivederci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1"/>
          <p:cNvSpPr>
            <a:spLocks noGrp="1"/>
          </p:cNvSpPr>
          <p:nvPr>
            <p:ph type="sldNum" sz="quarter" idx="4294967295"/>
          </p:nvPr>
        </p:nvSpPr>
        <p:spPr>
          <a:xfrm>
            <a:off x="6852586" y="6469447"/>
            <a:ext cx="2057400" cy="365125"/>
          </a:xfrm>
          <a:prstGeom prst="rect">
            <a:avLst/>
          </a:prstGeom>
        </p:spPr>
        <p:txBody>
          <a:bodyPr/>
          <a:lstStyle/>
          <a:p>
            <a:pPr algn="r"/>
            <a:fld id="{341EC1FB-F5DC-4712-9AFB-BB17EF98F339}" type="slidenum">
              <a:rPr lang="it-IT" sz="1800" smtClean="0">
                <a:latin typeface="Arial" panose="020B0604020202020204" pitchFamily="34" charset="0"/>
                <a:cs typeface="Arial" panose="020B0604020202020204" pitchFamily="34" charset="0"/>
              </a:rPr>
              <a:pPr algn="r"/>
              <a:t>8</a:t>
            </a:fld>
            <a:endParaRPr lang="it-IT" sz="1800" dirty="0">
              <a:latin typeface="Arial" panose="020B0604020202020204" pitchFamily="34" charset="0"/>
              <a:cs typeface="Arial" panose="020B0604020202020204" pitchFamily="34" charset="0"/>
            </a:endParaRPr>
          </a:p>
        </p:txBody>
      </p:sp>
      <p:sp>
        <p:nvSpPr>
          <p:cNvPr id="7" name="Segnaposto testo 3"/>
          <p:cNvSpPr>
            <a:spLocks noGrp="1"/>
          </p:cNvSpPr>
          <p:nvPr>
            <p:ph type="body" sz="quarter" idx="14"/>
          </p:nvPr>
        </p:nvSpPr>
        <p:spPr>
          <a:xfrm>
            <a:off x="385192" y="908720"/>
            <a:ext cx="8435280" cy="2520280"/>
          </a:xfrm>
          <a:solidFill>
            <a:srgbClr val="8CC9F7"/>
          </a:solidFill>
          <a:ln w="28575">
            <a:solidFill>
              <a:srgbClr val="405C58"/>
            </a:solidFill>
            <a:miter lim="800000"/>
            <a:headEnd/>
            <a:tailEnd/>
          </a:ln>
        </p:spPr>
        <p:txBody>
          <a:bodyPr anchor="ctr">
            <a:noAutofit/>
          </a:bodyPr>
          <a:lstStyle/>
          <a:p>
            <a:pPr marL="0" indent="0">
              <a:lnSpc>
                <a:spcPct val="120000"/>
              </a:lnSpc>
              <a:spcBef>
                <a:spcPts val="0"/>
              </a:spcBef>
              <a:buNone/>
            </a:pPr>
            <a:r>
              <a:rPr lang="it-IT" sz="1800" b="1" u="sng" dirty="0">
                <a:solidFill>
                  <a:srgbClr val="000090"/>
                </a:solidFill>
                <a:latin typeface="Arial"/>
                <a:cs typeface="Arial"/>
              </a:rPr>
              <a:t>RIMBORSO DEL CREDITO DA DICHIARAZIONE ANNUALE IVA</a:t>
            </a:r>
          </a:p>
          <a:p>
            <a:pPr>
              <a:lnSpc>
                <a:spcPct val="120000"/>
              </a:lnSpc>
              <a:spcBef>
                <a:spcPts val="0"/>
              </a:spcBef>
              <a:buFont typeface="Wingdings" charset="2"/>
              <a:buChar char="ü"/>
            </a:pPr>
            <a:r>
              <a:rPr lang="it-IT" sz="1800" b="1" dirty="0">
                <a:solidFill>
                  <a:srgbClr val="000090"/>
                </a:solidFill>
                <a:latin typeface="Arial"/>
                <a:cs typeface="Arial"/>
              </a:rPr>
              <a:t>CREDITO non superiore a € 30.000</a:t>
            </a:r>
          </a:p>
          <a:p>
            <a:pPr marL="0" indent="0" algn="just">
              <a:lnSpc>
                <a:spcPct val="120000"/>
              </a:lnSpc>
              <a:spcBef>
                <a:spcPts val="0"/>
              </a:spcBef>
              <a:buNone/>
            </a:pPr>
            <a:r>
              <a:rPr lang="it-IT" sz="1800" dirty="0">
                <a:solidFill>
                  <a:srgbClr val="000090"/>
                </a:solidFill>
                <a:latin typeface="Arial"/>
                <a:cs typeface="Arial"/>
              </a:rPr>
              <a:t>Rimborso in forma semplificata, senza attestazione di requisiti, con presentazione dichiarazione annuale senza apposizione del visto di conformità</a:t>
            </a:r>
          </a:p>
          <a:p>
            <a:pPr>
              <a:lnSpc>
                <a:spcPct val="120000"/>
              </a:lnSpc>
              <a:spcBef>
                <a:spcPts val="0"/>
              </a:spcBef>
            </a:pPr>
            <a:r>
              <a:rPr lang="it-IT" sz="1800" b="1" dirty="0">
                <a:solidFill>
                  <a:srgbClr val="000090"/>
                </a:solidFill>
                <a:latin typeface="Arial"/>
                <a:cs typeface="Arial"/>
              </a:rPr>
              <a:t>CREDITO superiore a € 30.000</a:t>
            </a:r>
          </a:p>
          <a:p>
            <a:pPr marL="0" indent="0" algn="just">
              <a:lnSpc>
                <a:spcPct val="120000"/>
              </a:lnSpc>
              <a:spcBef>
                <a:spcPts val="0"/>
              </a:spcBef>
              <a:buNone/>
            </a:pPr>
            <a:r>
              <a:rPr lang="it-IT" sz="1800" dirty="0">
                <a:solidFill>
                  <a:srgbClr val="000090"/>
                </a:solidFill>
                <a:latin typeface="Arial"/>
                <a:cs typeface="Arial"/>
              </a:rPr>
              <a:t>Rimborso ordinario, con attestazione dei requisiti, solo con presentazione della dichiarazione annuale con apposizione del visto di conformità.</a:t>
            </a:r>
            <a:endParaRPr lang="it-IT" sz="1800" i="1" dirty="0">
              <a:solidFill>
                <a:srgbClr val="000090"/>
              </a:solidFill>
              <a:latin typeface="Arial"/>
              <a:cs typeface="Arial"/>
            </a:endParaRPr>
          </a:p>
        </p:txBody>
      </p:sp>
      <p:sp>
        <p:nvSpPr>
          <p:cNvPr id="12" name="CasellaDiTesto 11"/>
          <p:cNvSpPr txBox="1"/>
          <p:nvPr/>
        </p:nvSpPr>
        <p:spPr>
          <a:xfrm>
            <a:off x="179512" y="116632"/>
            <a:ext cx="8784976" cy="430887"/>
          </a:xfrm>
          <a:prstGeom prst="rect">
            <a:avLst/>
          </a:prstGeom>
          <a:noFill/>
        </p:spPr>
        <p:txBody>
          <a:bodyPr wrap="square" rtlCol="0">
            <a:spAutoFit/>
          </a:bodyPr>
          <a:lstStyle/>
          <a:p>
            <a:r>
              <a:rPr lang="de-DE" sz="2200" cap="all" dirty="0">
                <a:solidFill>
                  <a:srgbClr val="000090"/>
                </a:solidFill>
                <a:latin typeface="Arial"/>
                <a:cs typeface="Arial"/>
              </a:rPr>
              <a:t>NUOVE REGOLE PER VISTO CONFORMITÀ E COMPENSAZIONI</a:t>
            </a:r>
            <a:endParaRPr lang="it-IT" sz="2200" cap="all" dirty="0">
              <a:solidFill>
                <a:srgbClr val="000090"/>
              </a:solidFill>
              <a:latin typeface="Arial"/>
              <a:cs typeface="Arial"/>
            </a:endParaRPr>
          </a:p>
        </p:txBody>
      </p:sp>
      <p:sp>
        <p:nvSpPr>
          <p:cNvPr id="13" name="Segnaposto testo 3"/>
          <p:cNvSpPr>
            <a:spLocks noGrp="1"/>
          </p:cNvSpPr>
          <p:nvPr>
            <p:ph type="body" sz="quarter" idx="14"/>
          </p:nvPr>
        </p:nvSpPr>
        <p:spPr>
          <a:xfrm>
            <a:off x="395536" y="3861048"/>
            <a:ext cx="8424936" cy="2736304"/>
          </a:xfrm>
          <a:solidFill>
            <a:srgbClr val="8CC9F7"/>
          </a:solidFill>
          <a:ln w="28575">
            <a:solidFill>
              <a:srgbClr val="405C58"/>
            </a:solidFill>
            <a:miter lim="800000"/>
            <a:headEnd/>
            <a:tailEnd/>
          </a:ln>
        </p:spPr>
        <p:txBody>
          <a:bodyPr anchor="ctr">
            <a:noAutofit/>
          </a:bodyPr>
          <a:lstStyle/>
          <a:p>
            <a:pPr marL="0" indent="0">
              <a:lnSpc>
                <a:spcPct val="130000"/>
              </a:lnSpc>
              <a:spcBef>
                <a:spcPts val="0"/>
              </a:spcBef>
              <a:buNone/>
            </a:pPr>
            <a:r>
              <a:rPr lang="it-IT" sz="1800" b="1" u="sng" dirty="0">
                <a:solidFill>
                  <a:srgbClr val="000090"/>
                </a:solidFill>
                <a:latin typeface="Arial"/>
                <a:cs typeface="Arial"/>
              </a:rPr>
              <a:t>COMPENSAZIONE DEL CREDITO DA DICHIARAZIONE DEI REDDITI</a:t>
            </a:r>
          </a:p>
          <a:p>
            <a:pPr>
              <a:lnSpc>
                <a:spcPct val="130000"/>
              </a:lnSpc>
              <a:spcBef>
                <a:spcPts val="0"/>
              </a:spcBef>
            </a:pPr>
            <a:r>
              <a:rPr lang="it-IT" sz="1800" b="1" dirty="0">
                <a:solidFill>
                  <a:srgbClr val="000090"/>
                </a:solidFill>
                <a:latin typeface="Arial"/>
                <a:cs typeface="Arial"/>
              </a:rPr>
              <a:t>CREDITO non superiore a € 5.000 </a:t>
            </a:r>
          </a:p>
          <a:p>
            <a:pPr marL="0" indent="0" algn="just">
              <a:lnSpc>
                <a:spcPct val="130000"/>
              </a:lnSpc>
              <a:spcBef>
                <a:spcPts val="0"/>
              </a:spcBef>
              <a:buNone/>
            </a:pPr>
            <a:r>
              <a:rPr lang="it-IT" sz="1800" dirty="0">
                <a:solidFill>
                  <a:srgbClr val="000090"/>
                </a:solidFill>
                <a:latin typeface="Arial"/>
                <a:cs typeface="Arial"/>
              </a:rPr>
              <a:t>Compensazione libera dal 1^ gennaio, mediante </a:t>
            </a:r>
            <a:r>
              <a:rPr lang="it-IT" sz="1800" dirty="0" err="1">
                <a:solidFill>
                  <a:srgbClr val="000090"/>
                </a:solidFill>
                <a:latin typeface="Arial"/>
                <a:cs typeface="Arial"/>
              </a:rPr>
              <a:t>Mod</a:t>
            </a:r>
            <a:r>
              <a:rPr lang="it-IT" sz="1800" dirty="0">
                <a:solidFill>
                  <a:srgbClr val="000090"/>
                </a:solidFill>
                <a:latin typeface="Arial"/>
                <a:cs typeface="Arial"/>
              </a:rPr>
              <a:t>. F24, senza preventiva presentazione della dichiarazione annuale e apposizione del visto di conformità.</a:t>
            </a:r>
          </a:p>
          <a:p>
            <a:pPr>
              <a:lnSpc>
                <a:spcPct val="130000"/>
              </a:lnSpc>
              <a:spcBef>
                <a:spcPts val="0"/>
              </a:spcBef>
            </a:pPr>
            <a:r>
              <a:rPr lang="it-IT" sz="1800" b="1" dirty="0">
                <a:solidFill>
                  <a:srgbClr val="000090"/>
                </a:solidFill>
                <a:latin typeface="Arial"/>
                <a:cs typeface="Arial"/>
              </a:rPr>
              <a:t>CREDITO superiore a € 5.000  </a:t>
            </a:r>
          </a:p>
          <a:p>
            <a:pPr marL="0" indent="0" algn="just">
              <a:lnSpc>
                <a:spcPct val="130000"/>
              </a:lnSpc>
              <a:spcBef>
                <a:spcPts val="0"/>
              </a:spcBef>
              <a:buNone/>
            </a:pPr>
            <a:r>
              <a:rPr lang="it-IT" sz="1800" dirty="0">
                <a:solidFill>
                  <a:srgbClr val="000090"/>
                </a:solidFill>
                <a:latin typeface="Arial"/>
                <a:cs typeface="Arial"/>
              </a:rPr>
              <a:t>Compensazione dal 1^ gennaio, mediante </a:t>
            </a:r>
            <a:r>
              <a:rPr lang="it-IT" sz="1800" dirty="0" err="1">
                <a:solidFill>
                  <a:srgbClr val="000090"/>
                </a:solidFill>
                <a:latin typeface="Arial"/>
                <a:cs typeface="Arial"/>
              </a:rPr>
              <a:t>Mod</a:t>
            </a:r>
            <a:r>
              <a:rPr lang="it-IT" sz="1800" dirty="0">
                <a:solidFill>
                  <a:srgbClr val="000090"/>
                </a:solidFill>
                <a:latin typeface="Arial"/>
                <a:cs typeface="Arial"/>
              </a:rPr>
              <a:t>. F24, con presentazione nei termini (non preventiva) della dichiarazione e apposizione visto di conformità. </a:t>
            </a:r>
          </a:p>
        </p:txBody>
      </p:sp>
      <p:sp>
        <p:nvSpPr>
          <p:cNvPr id="8" name="Freccia in giù 7"/>
          <p:cNvSpPr/>
          <p:nvPr/>
        </p:nvSpPr>
        <p:spPr>
          <a:xfrm>
            <a:off x="2267744" y="3501008"/>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
        <p:nvSpPr>
          <p:cNvPr id="9" name="Freccia in giù 8"/>
          <p:cNvSpPr/>
          <p:nvPr/>
        </p:nvSpPr>
        <p:spPr>
          <a:xfrm>
            <a:off x="6444208" y="3526731"/>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Tree>
    <p:extLst>
      <p:ext uri="{BB962C8B-B14F-4D97-AF65-F5344CB8AC3E}">
        <p14:creationId xmlns:p14="http://schemas.microsoft.com/office/powerpoint/2010/main" val="2768527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1"/>
          <p:cNvSpPr>
            <a:spLocks noGrp="1"/>
          </p:cNvSpPr>
          <p:nvPr>
            <p:ph type="sldNum" sz="quarter" idx="4294967295"/>
          </p:nvPr>
        </p:nvSpPr>
        <p:spPr>
          <a:xfrm>
            <a:off x="6852586" y="6469447"/>
            <a:ext cx="2057400" cy="365125"/>
          </a:xfrm>
          <a:prstGeom prst="rect">
            <a:avLst/>
          </a:prstGeom>
        </p:spPr>
        <p:txBody>
          <a:bodyPr/>
          <a:lstStyle/>
          <a:p>
            <a:pPr algn="r"/>
            <a:fld id="{341EC1FB-F5DC-4712-9AFB-BB17EF98F339}" type="slidenum">
              <a:rPr lang="it-IT" sz="1000" smtClean="0">
                <a:latin typeface="Arial" panose="020B0604020202020204" pitchFamily="34" charset="0"/>
                <a:cs typeface="Arial" panose="020B0604020202020204" pitchFamily="34" charset="0"/>
              </a:rPr>
              <a:pPr algn="r"/>
              <a:t>9</a:t>
            </a:fld>
            <a:endParaRPr lang="it-IT" sz="1000" dirty="0">
              <a:latin typeface="Arial" panose="020B0604020202020204" pitchFamily="34" charset="0"/>
              <a:cs typeface="Arial" panose="020B0604020202020204" pitchFamily="34" charset="0"/>
            </a:endParaRPr>
          </a:p>
        </p:txBody>
      </p:sp>
      <p:sp>
        <p:nvSpPr>
          <p:cNvPr id="7" name="Segnaposto testo 3"/>
          <p:cNvSpPr>
            <a:spLocks noGrp="1"/>
          </p:cNvSpPr>
          <p:nvPr>
            <p:ph type="body" sz="quarter" idx="14"/>
          </p:nvPr>
        </p:nvSpPr>
        <p:spPr>
          <a:xfrm>
            <a:off x="323528" y="1052736"/>
            <a:ext cx="8507288" cy="1956632"/>
          </a:xfrm>
          <a:solidFill>
            <a:schemeClr val="bg2">
              <a:lumMod val="90000"/>
            </a:schemeClr>
          </a:solidFill>
          <a:ln w="28575">
            <a:solidFill>
              <a:srgbClr val="405C58"/>
            </a:solidFill>
            <a:miter lim="800000"/>
            <a:headEnd/>
            <a:tailEnd/>
          </a:ln>
        </p:spPr>
        <p:txBody>
          <a:bodyPr anchor="t">
            <a:normAutofit/>
          </a:bodyPr>
          <a:lstStyle/>
          <a:p>
            <a:pPr marL="0" indent="0">
              <a:lnSpc>
                <a:spcPct val="100000"/>
              </a:lnSpc>
              <a:spcBef>
                <a:spcPts val="0"/>
              </a:spcBef>
              <a:buNone/>
            </a:pPr>
            <a:r>
              <a:rPr lang="it-IT" b="1" u="sng" dirty="0">
                <a:solidFill>
                  <a:srgbClr val="000090"/>
                </a:solidFill>
              </a:rPr>
              <a:t>QUADRO VO</a:t>
            </a:r>
            <a:endParaRPr lang="it-IT" u="sng" dirty="0">
              <a:solidFill>
                <a:srgbClr val="000090"/>
              </a:solidFill>
            </a:endParaRPr>
          </a:p>
          <a:p>
            <a:pPr marL="0" indent="0">
              <a:lnSpc>
                <a:spcPct val="120000"/>
              </a:lnSpc>
              <a:spcBef>
                <a:spcPts val="0"/>
              </a:spcBef>
              <a:buNone/>
            </a:pPr>
            <a:r>
              <a:rPr lang="it-IT" dirty="0">
                <a:solidFill>
                  <a:srgbClr val="000090"/>
                </a:solidFill>
              </a:rPr>
              <a:t>È stato introdotto il rigo </a:t>
            </a:r>
            <a:r>
              <a:rPr lang="it-IT" b="1" dirty="0">
                <a:solidFill>
                  <a:srgbClr val="000090"/>
                </a:solidFill>
              </a:rPr>
              <a:t>VO26 </a:t>
            </a:r>
            <a:r>
              <a:rPr lang="it-IT" dirty="0">
                <a:solidFill>
                  <a:srgbClr val="000090"/>
                </a:solidFill>
              </a:rPr>
              <a:t>per la comunicazione da parte delle imprese minori dell’opzione per la tenuta dei registri IVA senza separata indicazione degli incassi e dei pagamenti, prevista dall’art. 18 co. 5  del DPR 600/73. Nel rigo </a:t>
            </a:r>
            <a:r>
              <a:rPr lang="it-IT" b="1" dirty="0">
                <a:solidFill>
                  <a:srgbClr val="000090"/>
                </a:solidFill>
              </a:rPr>
              <a:t>VO34 </a:t>
            </a:r>
            <a:r>
              <a:rPr lang="it-IT" dirty="0">
                <a:solidFill>
                  <a:srgbClr val="000090"/>
                </a:solidFill>
              </a:rPr>
              <a:t>è stata eliminata la casella 3.</a:t>
            </a:r>
          </a:p>
        </p:txBody>
      </p:sp>
      <p:sp>
        <p:nvSpPr>
          <p:cNvPr id="13" name="Segnaposto testo 3"/>
          <p:cNvSpPr>
            <a:spLocks noGrp="1"/>
          </p:cNvSpPr>
          <p:nvPr>
            <p:ph type="body" sz="quarter" idx="14"/>
          </p:nvPr>
        </p:nvSpPr>
        <p:spPr>
          <a:xfrm>
            <a:off x="323528" y="3501008"/>
            <a:ext cx="8507288" cy="3024336"/>
          </a:xfrm>
          <a:solidFill>
            <a:schemeClr val="bg2">
              <a:lumMod val="90000"/>
            </a:schemeClr>
          </a:solidFill>
          <a:ln w="28575">
            <a:solidFill>
              <a:srgbClr val="405C58"/>
            </a:solidFill>
            <a:miter lim="800000"/>
            <a:headEnd/>
            <a:tailEnd/>
          </a:ln>
        </p:spPr>
        <p:txBody>
          <a:bodyPr anchor="t">
            <a:noAutofit/>
          </a:bodyPr>
          <a:lstStyle/>
          <a:p>
            <a:pPr marL="0" indent="0">
              <a:lnSpc>
                <a:spcPct val="100000"/>
              </a:lnSpc>
              <a:spcBef>
                <a:spcPts val="0"/>
              </a:spcBef>
              <a:buNone/>
            </a:pPr>
            <a:r>
              <a:rPr lang="it-IT" b="1" u="sng" dirty="0">
                <a:solidFill>
                  <a:srgbClr val="000090"/>
                </a:solidFill>
              </a:rPr>
              <a:t>QUADRO VO26</a:t>
            </a:r>
          </a:p>
          <a:p>
            <a:pPr marL="361950" indent="-361950" algn="just">
              <a:lnSpc>
                <a:spcPct val="120000"/>
              </a:lnSpc>
              <a:spcBef>
                <a:spcPts val="0"/>
              </a:spcBef>
            </a:pPr>
            <a:r>
              <a:rPr lang="it-IT" dirty="0">
                <a:solidFill>
                  <a:srgbClr val="000090"/>
                </a:solidFill>
              </a:rPr>
              <a:t>la casella “1” è barrata dalle imprese minori che si sono avvalse della possibilità di tenere i registri IVA senza operare annotazioni relative a incassi e pagamenti, fermo restando l’obbligo della separata annotazione delle operazioni non soggette a registrazione ai fini IVA.</a:t>
            </a:r>
          </a:p>
          <a:p>
            <a:pPr marL="361950" indent="-361950" algn="just">
              <a:lnSpc>
                <a:spcPct val="120000"/>
              </a:lnSpc>
              <a:spcBef>
                <a:spcPts val="0"/>
              </a:spcBef>
            </a:pPr>
            <a:r>
              <a:rPr lang="it-IT" dirty="0">
                <a:solidFill>
                  <a:srgbClr val="000090"/>
                </a:solidFill>
              </a:rPr>
              <a:t>in tale ipotesi, per finalità di semplificazione, si presume che la data di registrazione dei documenti coincida con quella in cui è intervenuto il relativo incasso o pagamento (art. 18 co. 5 del DPR 600/73).</a:t>
            </a:r>
            <a:endParaRPr lang="it-IT" i="1" dirty="0">
              <a:solidFill>
                <a:srgbClr val="000090"/>
              </a:solidFill>
            </a:endParaRPr>
          </a:p>
        </p:txBody>
      </p:sp>
      <p:sp>
        <p:nvSpPr>
          <p:cNvPr id="8" name="Segnaposto testo 3"/>
          <p:cNvSpPr txBox="1">
            <a:spLocks/>
          </p:cNvSpPr>
          <p:nvPr/>
        </p:nvSpPr>
        <p:spPr bwMode="auto">
          <a:xfrm>
            <a:off x="107505" y="116632"/>
            <a:ext cx="8856983" cy="433387"/>
          </a:xfrm>
          <a:prstGeom prst="rect">
            <a:avLst/>
          </a:prstGeom>
          <a:noFill/>
          <a:ln w="9525">
            <a:noFill/>
            <a:miter lim="800000"/>
            <a:headEnd/>
            <a:tailEnd/>
          </a:ln>
        </p:spPr>
        <p:txBody>
          <a:bodyPr anchor="ctr"/>
          <a:lstStyle/>
          <a:p>
            <a:pPr marL="342900" indent="-342900" algn="ctr" fontAlgn="auto">
              <a:spcAft>
                <a:spcPts val="0"/>
              </a:spcAft>
            </a:pPr>
            <a:r>
              <a:rPr lang="it-IT" sz="2000" dirty="0">
                <a:solidFill>
                  <a:srgbClr val="000090"/>
                </a:solidFill>
                <a:ea typeface="+mj-ea"/>
              </a:rPr>
              <a:t>REGIME DI CASSA PER LE IMPRESE IN CONTABILITÀ SEMPLIFICATA</a:t>
            </a:r>
          </a:p>
        </p:txBody>
      </p:sp>
      <p:sp>
        <p:nvSpPr>
          <p:cNvPr id="9" name="Freccia in giù 8"/>
          <p:cNvSpPr/>
          <p:nvPr/>
        </p:nvSpPr>
        <p:spPr>
          <a:xfrm>
            <a:off x="2123728" y="3140968"/>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
        <p:nvSpPr>
          <p:cNvPr id="10" name="Freccia in giù 9"/>
          <p:cNvSpPr/>
          <p:nvPr/>
        </p:nvSpPr>
        <p:spPr>
          <a:xfrm>
            <a:off x="6461919" y="3166691"/>
            <a:ext cx="414337" cy="262309"/>
          </a:xfrm>
          <a:prstGeom prst="downArrow">
            <a:avLst/>
          </a:prstGeom>
          <a:solidFill>
            <a:srgbClr val="0000FF"/>
          </a:solidFill>
          <a:ln>
            <a:solidFill>
              <a:srgbClr val="89A92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ts val="2800"/>
              </a:lnSpc>
            </a:pPr>
            <a:endParaRPr lang="it-IT" sz="2000">
              <a:solidFill>
                <a:srgbClr val="FFFFFF"/>
              </a:solidFill>
              <a:latin typeface="Arial   "/>
              <a:cs typeface="Arial" pitchFamily="34" charset="0"/>
            </a:endParaRPr>
          </a:p>
        </p:txBody>
      </p:sp>
    </p:spTree>
    <p:extLst>
      <p:ext uri="{BB962C8B-B14F-4D97-AF65-F5344CB8AC3E}">
        <p14:creationId xmlns:p14="http://schemas.microsoft.com/office/powerpoint/2010/main" val="41931618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Diapositiva 1 - &amp;quot;TITOLO&amp;quot;&quot;/&gt;&lt;property id=&quot;20307&quot; value=&quot;256&quot;/&gt;&lt;/object&gt;&lt;object type=&quot;3&quot; unique_id=&quot;10178&quot;&gt;&lt;property id=&quot;20148&quot; value=&quot;5&quot;/&gt;&lt;property id=&quot;20300&quot; value=&quot;Diapositiva 2 - &amp;quot;REGIME OPZIONALE &amp;quot;&quot;/&gt;&lt;property id=&quot;20307&quot; value=&quot;259&quot;/&gt;&lt;/object&gt;&lt;object type=&quot;3&quot; unique_id=&quot;10959&quot;&gt;&lt;property id=&quot;20148&quot; value=&quot;5&quot;/&gt;&lt;property id=&quot;20300&quot; value=&quot;Diapositiva 3 - &amp;quot;REGIME OPZIONALE &amp;quot;&quot;/&gt;&lt;property id=&quot;20307&quot; value=&quot;301&quot;/&gt;&lt;/object&gt;&lt;/object&gt;&lt;/object&gt;&lt;/database&gt;"/>
  <p:tag name="SECTOMILLISECCONVERTED" val="1"/>
</p:tagLst>
</file>

<file path=ppt/theme/theme1.xml><?xml version="1.0" encoding="utf-8"?>
<a:theme xmlns:a="http://schemas.openxmlformats.org/drawingml/2006/main" name="Tema di Office">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2858</TotalTime>
  <Words>6941</Words>
  <Application>Microsoft Office PowerPoint</Application>
  <PresentationFormat>Presentazione su schermo (4:3)</PresentationFormat>
  <Paragraphs>499</Paragraphs>
  <Slides>76</Slides>
  <Notes>32</Notes>
  <HiddenSlides>0</HiddenSlides>
  <MMClips>0</MMClips>
  <ScaleCrop>false</ScaleCrop>
  <HeadingPairs>
    <vt:vector size="6" baseType="variant">
      <vt:variant>
        <vt:lpstr>Caratteri utilizzati</vt:lpstr>
      </vt:variant>
      <vt:variant>
        <vt:i4>12</vt:i4>
      </vt:variant>
      <vt:variant>
        <vt:lpstr>Tema</vt:lpstr>
      </vt:variant>
      <vt:variant>
        <vt:i4>1</vt:i4>
      </vt:variant>
      <vt:variant>
        <vt:lpstr>Titoli diapositive</vt:lpstr>
      </vt:variant>
      <vt:variant>
        <vt:i4>76</vt:i4>
      </vt:variant>
    </vt:vector>
  </HeadingPairs>
  <TitlesOfParts>
    <vt:vector size="89" baseType="lpstr">
      <vt:lpstr>ＭＳ Ｐゴシック</vt:lpstr>
      <vt:lpstr>ＭＳ Ｐゴシック</vt:lpstr>
      <vt:lpstr>Arial</vt:lpstr>
      <vt:lpstr>Arial   </vt:lpstr>
      <vt:lpstr>Arial Narrow</vt:lpstr>
      <vt:lpstr>Calibri</vt:lpstr>
      <vt:lpstr>Century Gothic</vt:lpstr>
      <vt:lpstr>Segoe UI Historic</vt:lpstr>
      <vt:lpstr>Tahoma</vt:lpstr>
      <vt:lpstr>Times New Roman</vt:lpstr>
      <vt:lpstr>Univers 47 CondensedLight</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 BENI AGEVOLATI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LE RINUNCE AI CREDITI DA PARTE DEI SOCI</vt:lpstr>
      <vt:lpstr>LE RINUNCE AI CREDITI DA PARTE DEI SOCI</vt:lpstr>
      <vt:lpstr>LE RINUNCE AI CREDITI DA PARTE DEI SOCI</vt:lpstr>
      <vt:lpstr>LA RISOLUZIONE 124/E/2017</vt:lpstr>
      <vt:lpstr>Presentazione standard di PowerPoint</vt:lpstr>
      <vt:lpstr>LA CIRCOLARE 8/E/2018 SULLE CESSIONI DI CARBURANTI</vt:lpstr>
      <vt:lpstr>LA CIRCOLARE 8/E/2018 SULLE CESSIONI DI CARBURANTI</vt:lpstr>
      <vt:lpstr>LA CIRCOLARE 8/E/2018 SULLE CESSIONI DI CARBURANTI</vt:lpstr>
      <vt:lpstr>LA CIRCOLARE 8/E/2018 SULLE CESSIONI DI CARBURANTI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S&amp;P</dc:creator>
  <cp:lastModifiedBy>Antonella Tossani</cp:lastModifiedBy>
  <cp:revision>1443</cp:revision>
  <dcterms:created xsi:type="dcterms:W3CDTF">2011-06-20T08:09:48Z</dcterms:created>
  <dcterms:modified xsi:type="dcterms:W3CDTF">2018-05-30T07:32:10Z</dcterms:modified>
</cp:coreProperties>
</file>